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79" r:id="rId4"/>
    <p:sldId id="268" r:id="rId5"/>
    <p:sldId id="282" r:id="rId6"/>
    <p:sldId id="283" r:id="rId7"/>
    <p:sldId id="281" r:id="rId8"/>
    <p:sldId id="278" r:id="rId9"/>
    <p:sldId id="274" r:id="rId10"/>
    <p:sldId id="264" r:id="rId11"/>
    <p:sldId id="277" r:id="rId12"/>
    <p:sldId id="263" r:id="rId13"/>
    <p:sldId id="261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800080"/>
    <a:srgbClr val="FF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vi-VN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vi-VN"/>
            </a:p>
          </p:txBody>
        </p:sp>
      </p:grpSp>
      <p:sp>
        <p:nvSpPr>
          <p:cNvPr id="82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1EF7F7A-1E08-4EF0-AA2B-BC74D95D0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3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36172-7272-4A35-BDC5-C4B6D75C3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1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62A5E-05E0-4B35-8BCC-2382157EF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1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8489E-0FC1-40D7-A069-E23521601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0857-2018-473F-830E-ED1F18916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78D8-D45D-406D-A41F-8BB643154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1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A4C9A-86AD-4E64-AA8B-EBB1762AA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16766-99CA-4BB6-B7DC-D81C53C71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9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66F08-46C7-498B-8EE0-F105E3412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09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7714C-FA40-4C08-B7A6-C2BA756F1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8AE89-C30C-46E8-BC98-C01EA6CF1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4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ahoma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ahoma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ahoma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ahoma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ahoma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ahoma" pitchFamily="34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vi-VN" sz="240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4ACF8920-F839-4FA8-88F8-89A362DEB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b="1"/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1066800" y="1905000"/>
            <a:ext cx="7620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ĐỌC:</a:t>
            </a:r>
          </a:p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chó nhà hàng xóm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u="sng" dirty="0" smtClean="0"/>
              <a:t>TẬP </a:t>
            </a:r>
            <a:r>
              <a:rPr lang="en-US" u="sng" dirty="0"/>
              <a:t>ĐỌC:</a:t>
            </a:r>
            <a:endParaRPr lang="en-US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0" y="29718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/>
              <a:t>+ Bạn của Bé ở nhà là ai?</a:t>
            </a:r>
          </a:p>
        </p:txBody>
      </p:sp>
      <p:sp>
        <p:nvSpPr>
          <p:cNvPr id="12292" name="Line 9"/>
          <p:cNvSpPr>
            <a:spLocks noChangeShapeType="1"/>
          </p:cNvSpPr>
          <p:nvPr/>
        </p:nvSpPr>
        <p:spPr bwMode="auto">
          <a:xfrm flipH="1">
            <a:off x="4648200" y="29718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648200" y="2895600"/>
            <a:ext cx="4495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/>
              <a:t>+ Bạn ở nhà của Bé là Cún Bông. Cún Bông là con chó của bác hàng xóm.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800600" y="4114800"/>
            <a:ext cx="434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/>
              <a:t>+ Cún đã chạy đi tìm người giúp Bé.</a:t>
            </a:r>
            <a:endParaRPr lang="en-US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1524000" y="1752600"/>
            <a:ext cx="6248400" cy="9906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>
                <a:solidFill>
                  <a:schemeClr val="bg1"/>
                </a:solidFill>
                <a:sym typeface="Wingdings" pitchFamily="2" charset="2"/>
              </a:rPr>
              <a:t></a:t>
            </a:r>
            <a:r>
              <a:rPr lang="nl-NL">
                <a:solidFill>
                  <a:schemeClr val="bg1"/>
                </a:solidFill>
              </a:rPr>
              <a:t> </a:t>
            </a:r>
            <a:r>
              <a:rPr lang="nl-NL" b="1">
                <a:solidFill>
                  <a:schemeClr val="bg1"/>
                </a:solidFill>
              </a:rPr>
              <a:t>Hoạt động 2:</a:t>
            </a:r>
            <a:r>
              <a:rPr lang="nl-NL">
                <a:solidFill>
                  <a:schemeClr val="bg1"/>
                </a:solidFill>
              </a:rPr>
              <a:t> Tìm hiểu bài</a:t>
            </a:r>
            <a:r>
              <a:rPr lang="en-US"/>
              <a:t> </a:t>
            </a:r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381000" y="2286000"/>
            <a:ext cx="2590800" cy="762000"/>
          </a:xfrm>
          <a:prstGeom prst="sun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CÂU HỎI</a:t>
            </a:r>
          </a:p>
        </p:txBody>
      </p:sp>
      <p:sp>
        <p:nvSpPr>
          <p:cNvPr id="15387" name="AutoShape 27"/>
          <p:cNvSpPr>
            <a:spLocks noChangeArrowheads="1"/>
          </p:cNvSpPr>
          <p:nvPr/>
        </p:nvSpPr>
        <p:spPr bwMode="auto">
          <a:xfrm>
            <a:off x="6248400" y="2209800"/>
            <a:ext cx="2590800" cy="838200"/>
          </a:xfrm>
          <a:prstGeom prst="sun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TRẢ LỜI</a:t>
            </a:r>
          </a:p>
        </p:txBody>
      </p:sp>
      <p:sp>
        <p:nvSpPr>
          <p:cNvPr id="12298" name="Line 28"/>
          <p:cNvSpPr>
            <a:spLocks noChangeShapeType="1"/>
          </p:cNvSpPr>
          <p:nvPr/>
        </p:nvSpPr>
        <p:spPr bwMode="auto">
          <a:xfrm flipH="1">
            <a:off x="4648200" y="29718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9" name="WordArt 29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chó nhà hàng xóm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228600" y="5715000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vi-VN"/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0" y="4114800"/>
            <a:ext cx="457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/>
              <a:t>+ Khi bé bị thương Cún đã giúp bé như thế nào?</a:t>
            </a:r>
            <a:endParaRPr lang="en-US"/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0" y="5105400"/>
            <a:ext cx="457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/>
              <a:t>+ Những ai đến thăm Bé? Vì sao Bé vẫn buồn?</a:t>
            </a:r>
            <a:endParaRPr lang="en-US"/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4724400" y="5057775"/>
            <a:ext cx="441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/>
              <a:t>+ Bạn bè thay nhau đến thăm Bé nhưng Bé vẫn buồn vì Bé nhớ Cún mà chưa được gặp Cún.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5" grpId="1"/>
      <p:bldP spid="15373" grpId="0" build="allAtOnce"/>
      <p:bldP spid="15374" grpId="0"/>
      <p:bldP spid="15374" grpId="1"/>
      <p:bldP spid="15385" grpId="0" animBg="1"/>
      <p:bldP spid="15386" grpId="0" animBg="1"/>
      <p:bldP spid="15387" grpId="0" animBg="1"/>
      <p:bldP spid="15390" grpId="0"/>
      <p:bldP spid="15393" grpId="0"/>
      <p:bldP spid="15393" grpId="1"/>
      <p:bldP spid="15394" grpId="0"/>
      <p:bldP spid="15394" grpId="1"/>
      <p:bldP spid="15395" grpId="0"/>
      <p:bldP spid="1539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u="sng" dirty="0" smtClean="0"/>
              <a:t>TẬP </a:t>
            </a:r>
            <a:r>
              <a:rPr lang="en-US" u="sng" dirty="0"/>
              <a:t>ĐỌC:</a:t>
            </a:r>
            <a:endParaRPr lang="en-US" dirty="0"/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 flipH="1">
            <a:off x="4648200" y="32766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3352800"/>
            <a:ext cx="457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/>
              <a:t>+ Cún đã làm cho Bé vui như thế nào?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4724400" y="3352800"/>
            <a:ext cx="4419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/>
              <a:t>+ Cún mang cho Bé khi thì tờ báo hay cái bút chì, khi thì con búp bê… Cún luôn ở bên chơi với Bé.</a:t>
            </a:r>
            <a:endParaRPr lang="en-US"/>
          </a:p>
        </p:txBody>
      </p:sp>
      <p:sp>
        <p:nvSpPr>
          <p:cNvPr id="13318" name="AutoShape 12"/>
          <p:cNvSpPr>
            <a:spLocks noChangeArrowheads="1"/>
          </p:cNvSpPr>
          <p:nvPr/>
        </p:nvSpPr>
        <p:spPr bwMode="auto">
          <a:xfrm>
            <a:off x="1524000" y="1752600"/>
            <a:ext cx="6248400" cy="9906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>
                <a:solidFill>
                  <a:schemeClr val="bg1"/>
                </a:solidFill>
                <a:sym typeface="Wingdings" pitchFamily="2" charset="2"/>
              </a:rPr>
              <a:t></a:t>
            </a:r>
            <a:r>
              <a:rPr lang="nl-NL">
                <a:solidFill>
                  <a:schemeClr val="bg1"/>
                </a:solidFill>
              </a:rPr>
              <a:t> </a:t>
            </a:r>
            <a:r>
              <a:rPr lang="nl-NL" b="1">
                <a:solidFill>
                  <a:schemeClr val="bg1"/>
                </a:solidFill>
              </a:rPr>
              <a:t>Hoạt động 2:</a:t>
            </a:r>
            <a:r>
              <a:rPr lang="nl-NL">
                <a:solidFill>
                  <a:schemeClr val="bg1"/>
                </a:solidFill>
              </a:rPr>
              <a:t> Tìm hiểu bài</a:t>
            </a:r>
            <a:r>
              <a:rPr lang="en-US"/>
              <a:t> </a:t>
            </a:r>
          </a:p>
        </p:txBody>
      </p:sp>
      <p:sp>
        <p:nvSpPr>
          <p:cNvPr id="13319" name="AutoShape 13"/>
          <p:cNvSpPr>
            <a:spLocks noChangeArrowheads="1"/>
          </p:cNvSpPr>
          <p:nvPr/>
        </p:nvSpPr>
        <p:spPr bwMode="auto">
          <a:xfrm>
            <a:off x="381000" y="2286000"/>
            <a:ext cx="2590800" cy="990600"/>
          </a:xfrm>
          <a:prstGeom prst="sun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CÂU HỎI</a:t>
            </a:r>
          </a:p>
        </p:txBody>
      </p:sp>
      <p:sp>
        <p:nvSpPr>
          <p:cNvPr id="13320" name="AutoShape 14"/>
          <p:cNvSpPr>
            <a:spLocks noChangeArrowheads="1"/>
          </p:cNvSpPr>
          <p:nvPr/>
        </p:nvSpPr>
        <p:spPr bwMode="auto">
          <a:xfrm>
            <a:off x="6248400" y="2209800"/>
            <a:ext cx="2590800" cy="914400"/>
          </a:xfrm>
          <a:prstGeom prst="sun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TRẢ LỜI</a:t>
            </a:r>
          </a:p>
        </p:txBody>
      </p:sp>
      <p:sp>
        <p:nvSpPr>
          <p:cNvPr id="13321" name="WordArt 16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chó nhà hàng xóm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0" y="5029200"/>
            <a:ext cx="457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/>
              <a:t>+  Bác sĩ nghĩ rằng Bé mau lành là nhờ ai?</a:t>
            </a:r>
            <a:endParaRPr lang="en-US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648200" y="5029200"/>
            <a:ext cx="4495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/>
              <a:t>+ Bác sĩ nghĩ Bé mau lành là nhờ luôn có Cún Bông ở bên an ủi và chơi với Bé.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2" grpId="1"/>
      <p:bldP spid="29707" grpId="0"/>
      <p:bldP spid="29707" grpId="1"/>
      <p:bldP spid="29713" grpId="0"/>
      <p:bldP spid="297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u="sng" dirty="0" smtClean="0"/>
              <a:t>TẬP </a:t>
            </a:r>
            <a:r>
              <a:rPr lang="en-US" u="sng" dirty="0"/>
              <a:t>ĐỌC:</a:t>
            </a:r>
            <a:endParaRPr lang="en-US" dirty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604963" y="317023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vi-VN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1676400" y="1905000"/>
            <a:ext cx="6019800" cy="9906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>
                <a:solidFill>
                  <a:schemeClr val="bg1"/>
                </a:solidFill>
                <a:sym typeface="Wingdings" pitchFamily="2" charset="2"/>
              </a:rPr>
              <a:t></a:t>
            </a:r>
            <a:r>
              <a:rPr lang="nl-NL">
                <a:solidFill>
                  <a:schemeClr val="bg1"/>
                </a:solidFill>
              </a:rPr>
              <a:t> </a:t>
            </a:r>
            <a:r>
              <a:rPr lang="nl-NL" b="1">
                <a:solidFill>
                  <a:schemeClr val="bg1"/>
                </a:solidFill>
              </a:rPr>
              <a:t>Hoạt động 3</a:t>
            </a:r>
            <a:r>
              <a:rPr lang="nl-NL">
                <a:solidFill>
                  <a:schemeClr val="bg1"/>
                </a:solidFill>
              </a:rPr>
              <a:t>: Luyện đọc lại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066800" y="3124200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/>
              <a:t>- Thi đọc theo vai: Người dẫn chuyện, </a:t>
            </a:r>
            <a:r>
              <a:rPr lang="en-US"/>
              <a:t>mẹ và Cún Bông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219200" y="42672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nl-NL"/>
              <a:t>- Câu chuyện nói lên điều gì?</a:t>
            </a:r>
            <a:r>
              <a:rPr lang="en-US"/>
              <a:t> 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2209800" y="3048000"/>
            <a:ext cx="5181600" cy="1066800"/>
          </a:xfrm>
          <a:prstGeom prst="leftRightArrow">
            <a:avLst>
              <a:gd name="adj1" fmla="val 50000"/>
              <a:gd name="adj2" fmla="val 9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>
                <a:solidFill>
                  <a:schemeClr val="bg1"/>
                </a:solidFill>
                <a:sym typeface="Wingdings" pitchFamily="2" charset="2"/>
              </a:rPr>
              <a:t></a:t>
            </a:r>
            <a:r>
              <a:rPr lang="nl-NL"/>
              <a:t>  </a:t>
            </a:r>
            <a:r>
              <a:rPr lang="nl-NL" b="1">
                <a:solidFill>
                  <a:schemeClr val="bg1"/>
                </a:solidFill>
              </a:rPr>
              <a:t>CỦNG CỐ - DẶN DÒ:</a:t>
            </a:r>
            <a:r>
              <a:rPr lang="nl-NL"/>
              <a:t>  </a:t>
            </a:r>
            <a:endParaRPr lang="en-US"/>
          </a:p>
        </p:txBody>
      </p:sp>
      <p:sp>
        <p:nvSpPr>
          <p:cNvPr id="14344" name="WordArt 11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chó nhà hàng xóm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/>
      <p:bldP spid="14342" grpId="1"/>
      <p:bldP spid="14343" grpId="0"/>
      <p:bldP spid="143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0" y="1219200"/>
            <a:ext cx="8839200" cy="5486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vi-VN" sz="3600" kern="10">
                <a:ln w="12700">
                  <a:pattFill prst="solidDmnd">
                    <a:fgClr>
                      <a:schemeClr val="folHlink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3366FF">
                    <a:alpha val="94116"/>
                  </a:srgbClr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Cảm ơn quí thầy, cô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u="sng" dirty="0" smtClean="0"/>
              <a:t>TẬP </a:t>
            </a:r>
            <a:r>
              <a:rPr lang="en-US" u="sng" dirty="0"/>
              <a:t>ĐỌC: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3200400" y="2133600"/>
            <a:ext cx="3505200" cy="9906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KIỂM TRA BÀI CŨ:</a:t>
            </a:r>
          </a:p>
          <a:p>
            <a:pPr algn="ctr"/>
            <a:r>
              <a:rPr lang="nl-NL" b="1">
                <a:solidFill>
                  <a:schemeClr val="bg1"/>
                </a:solidFill>
              </a:rPr>
              <a:t>Bé Hoa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62000" y="3048000"/>
            <a:ext cx="746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/>
              <a:t>- Đọc bài:</a:t>
            </a:r>
            <a:r>
              <a:rPr lang="nl-NL">
                <a:solidFill>
                  <a:srgbClr val="3333FF"/>
                </a:solidFill>
              </a:rPr>
              <a:t> </a:t>
            </a:r>
            <a:r>
              <a:rPr lang="nl-NL" b="1">
                <a:solidFill>
                  <a:srgbClr val="3333FF"/>
                </a:solidFill>
              </a:rPr>
              <a:t>Bé Hoa.</a:t>
            </a:r>
            <a:r>
              <a:rPr lang="en-US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62000" y="3505200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solidFill>
                <a:srgbClr val="3333FF"/>
              </a:solidFill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62000" y="396240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Em biết những gì về gia đình Hoa?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7" grpId="0"/>
      <p:bldP spid="5127" grpId="1"/>
      <p:bldP spid="5128" grpId="0"/>
      <p:bldP spid="51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-304800"/>
            <a:ext cx="9448800" cy="7391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448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0" y="-342900"/>
            <a:ext cx="9448800" cy="685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2362200" y="0"/>
            <a:ext cx="4724400" cy="990600"/>
          </a:xfrm>
          <a:prstGeom prst="rect">
            <a:avLst/>
          </a:prstGeom>
          <a:solidFill>
            <a:srgbClr val="CCECFF"/>
          </a:solidFill>
          <a:ln w="317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rgbClr val="FF3300"/>
                </a:solidFill>
              </a:rPr>
              <a:t>BẠN TRONG NHÀ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u="sng" dirty="0" smtClean="0"/>
              <a:t>TẬP </a:t>
            </a:r>
            <a:r>
              <a:rPr lang="en-US" u="sng" dirty="0"/>
              <a:t>ĐỌC:</a:t>
            </a:r>
            <a:endParaRPr lang="en-US" dirty="0"/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chó nhà hàng xóm</a:t>
            </a:r>
          </a:p>
        </p:txBody>
      </p:sp>
      <p:pic>
        <p:nvPicPr>
          <p:cNvPr id="6148" name="Picture 8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781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4"/>
          <p:cNvSpPr>
            <a:spLocks noChangeShapeType="1"/>
          </p:cNvSpPr>
          <p:nvPr/>
        </p:nvSpPr>
        <p:spPr bwMode="auto">
          <a:xfrm flipH="1">
            <a:off x="5334000" y="2362200"/>
            <a:ext cx="0" cy="3962400"/>
          </a:xfrm>
          <a:prstGeom prst="line">
            <a:avLst/>
          </a:prstGeom>
          <a:noFill/>
          <a:ln w="9525">
            <a:solidFill>
              <a:srgbClr val="060C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1" name="AutoShape 5"/>
          <p:cNvSpPr>
            <a:spLocks noChangeArrowheads="1"/>
          </p:cNvSpPr>
          <p:nvPr/>
        </p:nvSpPr>
        <p:spPr bwMode="auto">
          <a:xfrm>
            <a:off x="533400" y="1905000"/>
            <a:ext cx="3733800" cy="990600"/>
          </a:xfrm>
          <a:prstGeom prst="sun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/>
              <a:t>Luyện đọc</a:t>
            </a:r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5486400" y="1905000"/>
            <a:ext cx="3352800" cy="914400"/>
          </a:xfrm>
          <a:prstGeom prst="sun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/>
              <a:t>Tìm hiểu bài</a:t>
            </a:r>
          </a:p>
        </p:txBody>
      </p:sp>
      <p:sp>
        <p:nvSpPr>
          <p:cNvPr id="7173" name="WordArt 8"/>
          <p:cNvSpPr>
            <a:spLocks noChangeArrowheads="1" noChangeShapeType="1" noTextEdit="1"/>
          </p:cNvSpPr>
          <p:nvPr/>
        </p:nvSpPr>
        <p:spPr bwMode="auto">
          <a:xfrm rot="313628">
            <a:off x="2362200" y="1066800"/>
            <a:ext cx="4181475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vi-VN" sz="3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chó nhà hàng xóm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0" y="430213"/>
            <a:ext cx="1219200" cy="865187"/>
          </a:xfrm>
          <a:prstGeom prst="rect">
            <a:avLst/>
          </a:prstGeom>
          <a:solidFill>
            <a:srgbClr val="FFFF66">
              <a:alpha val="8313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>
                <a:solidFill>
                  <a:srgbClr val="000000"/>
                </a:solidFill>
              </a:rPr>
              <a:t>S/128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152400" y="2895600"/>
            <a:ext cx="5181600" cy="521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60C12"/>
                </a:solidFill>
              </a:rPr>
              <a:t>C</a:t>
            </a:r>
            <a:r>
              <a:rPr lang="en-US" b="1">
                <a:solidFill>
                  <a:srgbClr val="FF3300"/>
                </a:solidFill>
              </a:rPr>
              <a:t>ún</a:t>
            </a:r>
            <a:r>
              <a:rPr lang="en-US" b="1">
                <a:solidFill>
                  <a:srgbClr val="060C12"/>
                </a:solidFill>
              </a:rPr>
              <a:t>, </a:t>
            </a:r>
            <a:r>
              <a:rPr lang="en-US" b="1">
                <a:solidFill>
                  <a:srgbClr val="FF3300"/>
                </a:solidFill>
              </a:rPr>
              <a:t>s</a:t>
            </a:r>
            <a:r>
              <a:rPr lang="en-US" b="1">
                <a:solidFill>
                  <a:srgbClr val="060C12"/>
                </a:solidFill>
              </a:rPr>
              <a:t>ưng to, </a:t>
            </a:r>
            <a:r>
              <a:rPr lang="en-US" b="1">
                <a:solidFill>
                  <a:srgbClr val="FF3300"/>
                </a:solidFill>
              </a:rPr>
              <a:t>gi</a:t>
            </a:r>
            <a:r>
              <a:rPr lang="en-US" b="1">
                <a:solidFill>
                  <a:srgbClr val="060C12"/>
                </a:solidFill>
              </a:rPr>
              <a:t>ường, </a:t>
            </a:r>
            <a:r>
              <a:rPr lang="en-US" b="1">
                <a:solidFill>
                  <a:srgbClr val="FF3300"/>
                </a:solidFill>
              </a:rPr>
              <a:t>s</a:t>
            </a:r>
            <a:r>
              <a:rPr lang="en-US" b="1">
                <a:solidFill>
                  <a:srgbClr val="060C12"/>
                </a:solidFill>
              </a:rPr>
              <a:t>ung </a:t>
            </a:r>
            <a:r>
              <a:rPr lang="en-US" b="1">
                <a:solidFill>
                  <a:srgbClr val="FF3300"/>
                </a:solidFill>
              </a:rPr>
              <a:t>s</a:t>
            </a:r>
            <a:r>
              <a:rPr lang="en-US" b="1">
                <a:solidFill>
                  <a:srgbClr val="060C12"/>
                </a:solidFill>
              </a:rPr>
              <a:t>ướng, </a:t>
            </a:r>
            <a:r>
              <a:rPr lang="en-US" b="1">
                <a:solidFill>
                  <a:srgbClr val="FF3300"/>
                </a:solidFill>
              </a:rPr>
              <a:t>r</a:t>
            </a:r>
            <a:r>
              <a:rPr lang="en-US" b="1">
                <a:solidFill>
                  <a:srgbClr val="060C12"/>
                </a:solidFill>
              </a:rPr>
              <a:t>ối </a:t>
            </a:r>
            <a:r>
              <a:rPr lang="en-US" b="1">
                <a:solidFill>
                  <a:srgbClr val="FF3300"/>
                </a:solidFill>
              </a:rPr>
              <a:t>r</a:t>
            </a:r>
            <a:r>
              <a:rPr lang="en-US" b="1">
                <a:solidFill>
                  <a:srgbClr val="060C12"/>
                </a:solidFill>
              </a:rPr>
              <a:t>ít , thỉnh th</a:t>
            </a:r>
            <a:r>
              <a:rPr lang="en-US" b="1">
                <a:solidFill>
                  <a:srgbClr val="FF3300"/>
                </a:solidFill>
              </a:rPr>
              <a:t>oảng</a:t>
            </a:r>
            <a:r>
              <a:rPr lang="en-US" b="1">
                <a:solidFill>
                  <a:srgbClr val="060C12"/>
                </a:solidFill>
              </a:rPr>
              <a:t>.</a:t>
            </a:r>
            <a:r>
              <a:rPr lang="en-US">
                <a:solidFill>
                  <a:srgbClr val="060C12"/>
                </a:solidFill>
              </a:rPr>
              <a:t> </a:t>
            </a:r>
            <a:endParaRPr lang="en-US" b="1">
              <a:solidFill>
                <a:srgbClr val="060C12"/>
              </a:solidFill>
            </a:endParaRPr>
          </a:p>
          <a:p>
            <a:endParaRPr lang="en-US" b="1">
              <a:solidFill>
                <a:srgbClr val="060C12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-  </a:t>
            </a:r>
            <a:r>
              <a:rPr lang="en-US" b="1">
                <a:solidFill>
                  <a:srgbClr val="060C12"/>
                </a:solidFill>
              </a:rPr>
              <a:t>Bé rất thích chó nhưng nhà bé không nuôi con nào.</a:t>
            </a:r>
          </a:p>
          <a:p>
            <a:r>
              <a:rPr lang="en-US" b="1">
                <a:solidFill>
                  <a:srgbClr val="060C12"/>
                </a:solidFill>
              </a:rPr>
              <a:t>-  Cún mang cho Bé khi thì tờ báo hay cái bút chì, khi thì </a:t>
            </a:r>
          </a:p>
          <a:p>
            <a:r>
              <a:rPr lang="en-US" b="1">
                <a:solidFill>
                  <a:srgbClr val="060C12"/>
                </a:solidFill>
              </a:rPr>
              <a:t>con búp bê</a:t>
            </a:r>
            <a:r>
              <a:rPr lang="en-US" b="1">
                <a:solidFill>
                  <a:srgbClr val="000000"/>
                </a:solidFill>
              </a:rPr>
              <a:t> …</a:t>
            </a:r>
          </a:p>
          <a:p>
            <a:endParaRPr lang="en-US" b="1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6" name="WordArt 19"/>
          <p:cNvSpPr>
            <a:spLocks noChangeArrowheads="1" noChangeShapeType="1" noTextEdit="1"/>
          </p:cNvSpPr>
          <p:nvPr/>
        </p:nvSpPr>
        <p:spPr bwMode="auto">
          <a:xfrm rot="313628">
            <a:off x="2362200" y="1066800"/>
            <a:ext cx="4181475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vi-VN" sz="3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chó nhà hàng xóm</a:t>
            </a:r>
          </a:p>
        </p:txBody>
      </p:sp>
      <p:sp>
        <p:nvSpPr>
          <p:cNvPr id="7177" name="Rectangle 20"/>
          <p:cNvSpPr>
            <a:spLocks noChangeArrowheads="1"/>
          </p:cNvSpPr>
          <p:nvPr/>
        </p:nvSpPr>
        <p:spPr bwMode="auto">
          <a:xfrm>
            <a:off x="0" y="430213"/>
            <a:ext cx="1219200" cy="865187"/>
          </a:xfrm>
          <a:prstGeom prst="rect">
            <a:avLst/>
          </a:prstGeom>
          <a:solidFill>
            <a:srgbClr val="FFFF66">
              <a:alpha val="8313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>
                <a:solidFill>
                  <a:srgbClr val="000000"/>
                </a:solidFill>
              </a:rPr>
              <a:t>S/128</a:t>
            </a:r>
          </a:p>
        </p:txBody>
      </p:sp>
      <p:sp>
        <p:nvSpPr>
          <p:cNvPr id="7178" name="Text Box 28"/>
          <p:cNvSpPr txBox="1">
            <a:spLocks noChangeArrowheads="1"/>
          </p:cNvSpPr>
          <p:nvPr/>
        </p:nvSpPr>
        <p:spPr bwMode="auto">
          <a:xfrm>
            <a:off x="5486400" y="2971800"/>
            <a:ext cx="3657600" cy="3668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/>
          <p:cNvSpPr>
            <a:spLocks noChangeShapeType="1"/>
          </p:cNvSpPr>
          <p:nvPr/>
        </p:nvSpPr>
        <p:spPr bwMode="auto">
          <a:xfrm flipH="1">
            <a:off x="5334000" y="2362200"/>
            <a:ext cx="0" cy="3962400"/>
          </a:xfrm>
          <a:prstGeom prst="line">
            <a:avLst/>
          </a:prstGeom>
          <a:noFill/>
          <a:ln w="9525">
            <a:solidFill>
              <a:srgbClr val="060C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533400" y="1905000"/>
            <a:ext cx="3733800" cy="990600"/>
          </a:xfrm>
          <a:prstGeom prst="sun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</a:rPr>
              <a:t>Luyện đọc</a:t>
            </a:r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5486400" y="1905000"/>
            <a:ext cx="3352800" cy="914400"/>
          </a:xfrm>
          <a:prstGeom prst="sun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/>
              <a:t>Tìm hiểu bài</a:t>
            </a:r>
          </a:p>
        </p:txBody>
      </p:sp>
      <p:sp>
        <p:nvSpPr>
          <p:cNvPr id="8197" name="WordArt 8"/>
          <p:cNvSpPr>
            <a:spLocks noChangeArrowheads="1" noChangeShapeType="1" noTextEdit="1"/>
          </p:cNvSpPr>
          <p:nvPr/>
        </p:nvSpPr>
        <p:spPr bwMode="auto">
          <a:xfrm rot="313628">
            <a:off x="2362200" y="1066800"/>
            <a:ext cx="4181475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vi-VN" sz="3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chó nhà hàng xóm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0" y="430213"/>
            <a:ext cx="1219200" cy="865187"/>
          </a:xfrm>
          <a:prstGeom prst="rect">
            <a:avLst/>
          </a:prstGeom>
          <a:solidFill>
            <a:srgbClr val="FFFF66">
              <a:alpha val="8313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>
                <a:solidFill>
                  <a:srgbClr val="000000"/>
                </a:solidFill>
              </a:rPr>
              <a:t>S/128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152400" y="2895600"/>
            <a:ext cx="5181600" cy="5218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60C12"/>
                </a:solidFill>
              </a:rPr>
              <a:t>C</a:t>
            </a:r>
            <a:r>
              <a:rPr lang="en-US" b="1">
                <a:solidFill>
                  <a:srgbClr val="FF3300"/>
                </a:solidFill>
              </a:rPr>
              <a:t>ún</a:t>
            </a:r>
            <a:r>
              <a:rPr lang="en-US" b="1">
                <a:solidFill>
                  <a:srgbClr val="060C12"/>
                </a:solidFill>
              </a:rPr>
              <a:t>, </a:t>
            </a:r>
            <a:r>
              <a:rPr lang="en-US" b="1">
                <a:solidFill>
                  <a:srgbClr val="FF3300"/>
                </a:solidFill>
              </a:rPr>
              <a:t>s</a:t>
            </a:r>
            <a:r>
              <a:rPr lang="en-US" b="1">
                <a:solidFill>
                  <a:srgbClr val="060C12"/>
                </a:solidFill>
              </a:rPr>
              <a:t>ưng to, </a:t>
            </a:r>
            <a:r>
              <a:rPr lang="en-US" b="1">
                <a:solidFill>
                  <a:srgbClr val="FF3300"/>
                </a:solidFill>
              </a:rPr>
              <a:t>gi</a:t>
            </a:r>
            <a:r>
              <a:rPr lang="en-US" b="1">
                <a:solidFill>
                  <a:srgbClr val="060C12"/>
                </a:solidFill>
              </a:rPr>
              <a:t>ường, </a:t>
            </a:r>
            <a:r>
              <a:rPr lang="en-US" b="1">
                <a:solidFill>
                  <a:srgbClr val="FF3300"/>
                </a:solidFill>
              </a:rPr>
              <a:t>s</a:t>
            </a:r>
            <a:r>
              <a:rPr lang="en-US" b="1">
                <a:solidFill>
                  <a:srgbClr val="060C12"/>
                </a:solidFill>
              </a:rPr>
              <a:t>ung </a:t>
            </a:r>
            <a:r>
              <a:rPr lang="en-US" b="1">
                <a:solidFill>
                  <a:srgbClr val="FF3300"/>
                </a:solidFill>
              </a:rPr>
              <a:t>s</a:t>
            </a:r>
            <a:r>
              <a:rPr lang="en-US" b="1">
                <a:solidFill>
                  <a:srgbClr val="060C12"/>
                </a:solidFill>
              </a:rPr>
              <a:t>ướng, </a:t>
            </a:r>
            <a:r>
              <a:rPr lang="en-US" b="1">
                <a:solidFill>
                  <a:srgbClr val="FF3300"/>
                </a:solidFill>
              </a:rPr>
              <a:t>r</a:t>
            </a:r>
            <a:r>
              <a:rPr lang="en-US" b="1">
                <a:solidFill>
                  <a:srgbClr val="060C12"/>
                </a:solidFill>
              </a:rPr>
              <a:t>ối </a:t>
            </a:r>
            <a:r>
              <a:rPr lang="en-US" b="1">
                <a:solidFill>
                  <a:srgbClr val="FF3300"/>
                </a:solidFill>
              </a:rPr>
              <a:t>r</a:t>
            </a:r>
            <a:r>
              <a:rPr lang="en-US" b="1">
                <a:solidFill>
                  <a:srgbClr val="060C12"/>
                </a:solidFill>
              </a:rPr>
              <a:t>ít , thỉnh th</a:t>
            </a:r>
            <a:r>
              <a:rPr lang="en-US" b="1">
                <a:solidFill>
                  <a:srgbClr val="FF3300"/>
                </a:solidFill>
              </a:rPr>
              <a:t>oảng</a:t>
            </a:r>
            <a:r>
              <a:rPr lang="en-US" b="1">
                <a:solidFill>
                  <a:srgbClr val="060C12"/>
                </a:solidFill>
              </a:rPr>
              <a:t>.</a:t>
            </a:r>
            <a:r>
              <a:rPr lang="en-US">
                <a:solidFill>
                  <a:srgbClr val="060C12"/>
                </a:solidFill>
              </a:rPr>
              <a:t> </a:t>
            </a:r>
            <a:endParaRPr lang="en-US" b="1">
              <a:solidFill>
                <a:srgbClr val="060C12"/>
              </a:solidFill>
            </a:endParaRPr>
          </a:p>
          <a:p>
            <a:endParaRPr lang="en-US" b="1">
              <a:solidFill>
                <a:srgbClr val="060C12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-  </a:t>
            </a:r>
            <a:r>
              <a:rPr lang="en-US" b="1">
                <a:solidFill>
                  <a:srgbClr val="060C12"/>
                </a:solidFill>
              </a:rPr>
              <a:t>Bé rất thích chó nhưng nhà bé không nuôi con nào.</a:t>
            </a:r>
          </a:p>
          <a:p>
            <a:r>
              <a:rPr lang="en-US" b="1">
                <a:solidFill>
                  <a:srgbClr val="060C12"/>
                </a:solidFill>
              </a:rPr>
              <a:t>-  Cún mang cho Bé khi thì tờ báo hay cái bút chì, khi thì </a:t>
            </a:r>
          </a:p>
          <a:p>
            <a:r>
              <a:rPr lang="en-US" b="1">
                <a:solidFill>
                  <a:srgbClr val="060C12"/>
                </a:solidFill>
              </a:rPr>
              <a:t>con búp bê</a:t>
            </a:r>
            <a:r>
              <a:rPr lang="en-US" b="1">
                <a:solidFill>
                  <a:srgbClr val="000000"/>
                </a:solidFill>
              </a:rPr>
              <a:t> …</a:t>
            </a:r>
          </a:p>
          <a:p>
            <a:endParaRPr lang="en-US" b="1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H="1">
            <a:off x="2971800" y="42672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H="1">
            <a:off x="3352800" y="46482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 flipH="1">
            <a:off x="3276600" y="46482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 flipH="1">
            <a:off x="3276600" y="51816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 flipH="1">
            <a:off x="3200400" y="55626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 flipH="1">
            <a:off x="2438400" y="60198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6753" name="Line 17"/>
          <p:cNvSpPr>
            <a:spLocks noChangeShapeType="1"/>
          </p:cNvSpPr>
          <p:nvPr/>
        </p:nvSpPr>
        <p:spPr bwMode="auto">
          <a:xfrm flipH="1">
            <a:off x="2514600" y="60198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7" name="WordArt 19"/>
          <p:cNvSpPr>
            <a:spLocks noChangeArrowheads="1" noChangeShapeType="1" noTextEdit="1"/>
          </p:cNvSpPr>
          <p:nvPr/>
        </p:nvSpPr>
        <p:spPr bwMode="auto">
          <a:xfrm rot="313628">
            <a:off x="2362200" y="1066800"/>
            <a:ext cx="4181475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vi-VN" sz="3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chó nhà hàng xóm</a:t>
            </a:r>
          </a:p>
        </p:txBody>
      </p:sp>
      <p:sp>
        <p:nvSpPr>
          <p:cNvPr id="8208" name="Rectangle 20"/>
          <p:cNvSpPr>
            <a:spLocks noChangeArrowheads="1"/>
          </p:cNvSpPr>
          <p:nvPr/>
        </p:nvSpPr>
        <p:spPr bwMode="auto">
          <a:xfrm>
            <a:off x="0" y="430213"/>
            <a:ext cx="1219200" cy="865187"/>
          </a:xfrm>
          <a:prstGeom prst="rect">
            <a:avLst/>
          </a:prstGeom>
          <a:solidFill>
            <a:srgbClr val="FFFF66">
              <a:alpha val="8313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>
                <a:solidFill>
                  <a:srgbClr val="000000"/>
                </a:solidFill>
              </a:rPr>
              <a:t>S/128</a:t>
            </a:r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>
            <a:off x="1143000" y="4648200"/>
            <a:ext cx="1219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6758" name="Line 22"/>
          <p:cNvSpPr>
            <a:spLocks noChangeShapeType="1"/>
          </p:cNvSpPr>
          <p:nvPr/>
        </p:nvSpPr>
        <p:spPr bwMode="auto">
          <a:xfrm flipV="1">
            <a:off x="304800" y="5943600"/>
            <a:ext cx="2590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6759" name="Line 23"/>
          <p:cNvSpPr>
            <a:spLocks noChangeShapeType="1"/>
          </p:cNvSpPr>
          <p:nvPr/>
        </p:nvSpPr>
        <p:spPr bwMode="auto">
          <a:xfrm>
            <a:off x="914400" y="6400800"/>
            <a:ext cx="106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6761" name="Line 25"/>
          <p:cNvSpPr>
            <a:spLocks noChangeShapeType="1"/>
          </p:cNvSpPr>
          <p:nvPr/>
        </p:nvSpPr>
        <p:spPr bwMode="auto">
          <a:xfrm>
            <a:off x="4419600" y="5486400"/>
            <a:ext cx="304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13" name="Text Box 28"/>
          <p:cNvSpPr txBox="1">
            <a:spLocks noChangeArrowheads="1"/>
          </p:cNvSpPr>
          <p:nvPr/>
        </p:nvSpPr>
        <p:spPr bwMode="auto">
          <a:xfrm>
            <a:off x="5486400" y="2971800"/>
            <a:ext cx="3657600" cy="3668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6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6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6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1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7" grpId="0" animBg="1"/>
      <p:bldP spid="116748" grpId="0" animBg="1"/>
      <p:bldP spid="116749" grpId="0" animBg="1"/>
      <p:bldP spid="116750" grpId="0" animBg="1"/>
      <p:bldP spid="116751" grpId="0" animBg="1"/>
      <p:bldP spid="116752" grpId="0" animBg="1"/>
      <p:bldP spid="116753" grpId="0" animBg="1"/>
      <p:bldP spid="116757" grpId="0" animBg="1"/>
      <p:bldP spid="116758" grpId="0" animBg="1"/>
      <p:bldP spid="116759" grpId="0" animBg="1"/>
      <p:bldP spid="1167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1363"/>
            <a:ext cx="8229600" cy="4114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060C1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Đoạn 1+2</a:t>
            </a:r>
            <a:r>
              <a:rPr lang="en-US" smtClean="0">
                <a:solidFill>
                  <a:srgbClr val="060C1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Các em đọc với giọng kể chậm rãi, tình cảm.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060C1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Đoạn 3</a:t>
            </a:r>
            <a:r>
              <a:rPr lang="en-US" smtClean="0">
                <a:solidFill>
                  <a:srgbClr val="060C1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Câu hỏi của mẹ ( Con muốn mẹ giúp gì nào?) -đọc với giọng âu yếm, lo lắng.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060C1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Câu trả lời của bé ( Con nhớ Cún, mẹ ạ!)- đọc với giọng buồn bã.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Đoạn 4+5</a:t>
            </a:r>
            <a:r>
              <a:rPr lang="en-US" smtClean="0">
                <a:solidFill>
                  <a:srgbClr val="060C1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Các em đọc với giọng kể chậm rãi, tình cảm.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mtClean="0">
              <a:solidFill>
                <a:srgbClr val="060C1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4648200"/>
            <a:ext cx="8088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200" b="1">
              <a:solidFill>
                <a:srgbClr val="3333CC"/>
              </a:solidFill>
              <a:latin typeface="Calibri" pitchFamily="34" charset="0"/>
              <a:ea typeface="PMingLiU" pitchFamily="18" charset="-120"/>
            </a:endParaRPr>
          </a:p>
        </p:txBody>
      </p:sp>
      <p:pic>
        <p:nvPicPr>
          <p:cNvPr id="9220" name="Picture 3" descr="flower4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123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WordArt 21"/>
          <p:cNvSpPr>
            <a:spLocks noChangeArrowheads="1" noChangeShapeType="1" noTextEdit="1"/>
          </p:cNvSpPr>
          <p:nvPr/>
        </p:nvSpPr>
        <p:spPr bwMode="auto">
          <a:xfrm rot="313628">
            <a:off x="2362200" y="392113"/>
            <a:ext cx="4181475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vi-VN" sz="3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chó nhà hàng xóm</a:t>
            </a:r>
          </a:p>
        </p:txBody>
      </p:sp>
      <p:sp>
        <p:nvSpPr>
          <p:cNvPr id="9222" name="Rectangle 22"/>
          <p:cNvSpPr>
            <a:spLocks noChangeArrowheads="1"/>
          </p:cNvSpPr>
          <p:nvPr/>
        </p:nvSpPr>
        <p:spPr bwMode="auto">
          <a:xfrm>
            <a:off x="0" y="430213"/>
            <a:ext cx="1219200" cy="865187"/>
          </a:xfrm>
          <a:prstGeom prst="rect">
            <a:avLst/>
          </a:prstGeom>
          <a:solidFill>
            <a:srgbClr val="FFFF66">
              <a:alpha val="8313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>
                <a:solidFill>
                  <a:srgbClr val="000000"/>
                </a:solidFill>
              </a:rPr>
              <a:t>S/128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 flipH="1">
            <a:off x="5334000" y="2362200"/>
            <a:ext cx="0" cy="3962400"/>
          </a:xfrm>
          <a:prstGeom prst="line">
            <a:avLst/>
          </a:prstGeom>
          <a:noFill/>
          <a:ln w="9525">
            <a:solidFill>
              <a:srgbClr val="060C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533400" y="1905000"/>
            <a:ext cx="3733800" cy="990600"/>
          </a:xfrm>
          <a:prstGeom prst="sun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/>
              <a:t>Luyện đọc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486400" y="1905000"/>
            <a:ext cx="3352800" cy="914400"/>
          </a:xfrm>
          <a:prstGeom prst="sun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/>
              <a:t>Tìm hiểu bài</a:t>
            </a:r>
          </a:p>
        </p:txBody>
      </p:sp>
      <p:sp>
        <p:nvSpPr>
          <p:cNvPr id="10245" name="WordArt 6"/>
          <p:cNvSpPr>
            <a:spLocks noChangeArrowheads="1" noChangeShapeType="1" noTextEdit="1"/>
          </p:cNvSpPr>
          <p:nvPr/>
        </p:nvSpPr>
        <p:spPr bwMode="auto">
          <a:xfrm rot="313628">
            <a:off x="2362200" y="1066800"/>
            <a:ext cx="4181475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vi-VN" sz="3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chó nhà hàng xóm</a:t>
            </a: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0" y="430213"/>
            <a:ext cx="1219200" cy="865187"/>
          </a:xfrm>
          <a:prstGeom prst="rect">
            <a:avLst/>
          </a:prstGeom>
          <a:solidFill>
            <a:srgbClr val="FFFF66">
              <a:alpha val="8313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>
                <a:solidFill>
                  <a:srgbClr val="000000"/>
                </a:solidFill>
              </a:rPr>
              <a:t>S/128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152400" y="2713038"/>
            <a:ext cx="5181600" cy="5218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60C12"/>
                </a:solidFill>
              </a:rPr>
              <a:t>C</a:t>
            </a:r>
            <a:r>
              <a:rPr lang="en-US" b="1">
                <a:solidFill>
                  <a:srgbClr val="FF3300"/>
                </a:solidFill>
              </a:rPr>
              <a:t>ún</a:t>
            </a:r>
            <a:r>
              <a:rPr lang="en-US" b="1">
                <a:solidFill>
                  <a:srgbClr val="060C12"/>
                </a:solidFill>
              </a:rPr>
              <a:t>, </a:t>
            </a:r>
            <a:r>
              <a:rPr lang="en-US" b="1">
                <a:solidFill>
                  <a:srgbClr val="FF3300"/>
                </a:solidFill>
              </a:rPr>
              <a:t>s</a:t>
            </a:r>
            <a:r>
              <a:rPr lang="en-US" b="1">
                <a:solidFill>
                  <a:srgbClr val="060C12"/>
                </a:solidFill>
              </a:rPr>
              <a:t>ưng to, </a:t>
            </a:r>
            <a:r>
              <a:rPr lang="en-US" b="1">
                <a:solidFill>
                  <a:srgbClr val="FF3300"/>
                </a:solidFill>
              </a:rPr>
              <a:t>gi</a:t>
            </a:r>
            <a:r>
              <a:rPr lang="en-US" b="1">
                <a:solidFill>
                  <a:srgbClr val="060C12"/>
                </a:solidFill>
              </a:rPr>
              <a:t>ường, </a:t>
            </a:r>
            <a:r>
              <a:rPr lang="en-US" b="1">
                <a:solidFill>
                  <a:srgbClr val="FF3300"/>
                </a:solidFill>
              </a:rPr>
              <a:t>s</a:t>
            </a:r>
            <a:r>
              <a:rPr lang="en-US" b="1">
                <a:solidFill>
                  <a:srgbClr val="060C12"/>
                </a:solidFill>
              </a:rPr>
              <a:t>ung </a:t>
            </a:r>
            <a:r>
              <a:rPr lang="en-US" b="1">
                <a:solidFill>
                  <a:srgbClr val="FF3300"/>
                </a:solidFill>
              </a:rPr>
              <a:t>s</a:t>
            </a:r>
            <a:r>
              <a:rPr lang="en-US" b="1">
                <a:solidFill>
                  <a:srgbClr val="060C12"/>
                </a:solidFill>
              </a:rPr>
              <a:t>ướng, </a:t>
            </a:r>
            <a:r>
              <a:rPr lang="en-US" b="1">
                <a:solidFill>
                  <a:srgbClr val="FF3300"/>
                </a:solidFill>
              </a:rPr>
              <a:t>r</a:t>
            </a:r>
            <a:r>
              <a:rPr lang="en-US" b="1">
                <a:solidFill>
                  <a:srgbClr val="060C12"/>
                </a:solidFill>
              </a:rPr>
              <a:t>ối </a:t>
            </a:r>
            <a:r>
              <a:rPr lang="en-US" b="1">
                <a:solidFill>
                  <a:srgbClr val="FF3300"/>
                </a:solidFill>
              </a:rPr>
              <a:t>r</a:t>
            </a:r>
            <a:r>
              <a:rPr lang="en-US" b="1">
                <a:solidFill>
                  <a:srgbClr val="060C12"/>
                </a:solidFill>
              </a:rPr>
              <a:t>ít , thỉnh th</a:t>
            </a:r>
            <a:r>
              <a:rPr lang="en-US" b="1">
                <a:solidFill>
                  <a:srgbClr val="FF3300"/>
                </a:solidFill>
              </a:rPr>
              <a:t>oảng</a:t>
            </a:r>
            <a:r>
              <a:rPr lang="en-US" b="1">
                <a:solidFill>
                  <a:srgbClr val="060C12"/>
                </a:solidFill>
              </a:rPr>
              <a:t>.</a:t>
            </a:r>
            <a:r>
              <a:rPr lang="en-US">
                <a:solidFill>
                  <a:srgbClr val="060C12"/>
                </a:solidFill>
              </a:rPr>
              <a:t> </a:t>
            </a:r>
            <a:endParaRPr lang="en-US" b="1">
              <a:solidFill>
                <a:srgbClr val="060C12"/>
              </a:solidFill>
            </a:endParaRPr>
          </a:p>
          <a:p>
            <a:endParaRPr lang="en-US" b="1">
              <a:solidFill>
                <a:srgbClr val="060C12"/>
              </a:solidFill>
            </a:endParaRPr>
          </a:p>
          <a:p>
            <a:r>
              <a:rPr lang="en-US" b="1">
                <a:solidFill>
                  <a:srgbClr val="000000"/>
                </a:solidFill>
              </a:rPr>
              <a:t>-  </a:t>
            </a:r>
            <a:r>
              <a:rPr lang="en-US" b="1">
                <a:solidFill>
                  <a:srgbClr val="060C12"/>
                </a:solidFill>
              </a:rPr>
              <a:t>Bé rất thích chó nhưng nhà bé không nuôi con nào.</a:t>
            </a:r>
          </a:p>
          <a:p>
            <a:r>
              <a:rPr lang="en-US" b="1">
                <a:solidFill>
                  <a:srgbClr val="060C12"/>
                </a:solidFill>
              </a:rPr>
              <a:t>-  Cún mang cho Bé khi thì tờ báo hay cái bút chì, khi thì </a:t>
            </a:r>
          </a:p>
          <a:p>
            <a:r>
              <a:rPr lang="en-US" b="1">
                <a:solidFill>
                  <a:srgbClr val="060C12"/>
                </a:solidFill>
              </a:rPr>
              <a:t>con búp bê</a:t>
            </a:r>
            <a:r>
              <a:rPr lang="en-US" b="1">
                <a:solidFill>
                  <a:srgbClr val="000000"/>
                </a:solidFill>
              </a:rPr>
              <a:t> …</a:t>
            </a:r>
          </a:p>
          <a:p>
            <a:endParaRPr lang="en-US" b="1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 flipH="1">
            <a:off x="2971800" y="42672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 flipH="1">
            <a:off x="3505200" y="47244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 flipH="1">
            <a:off x="3276600" y="51816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 flipH="1">
            <a:off x="3200400" y="55626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2" name="Line 14"/>
          <p:cNvSpPr>
            <a:spLocks noChangeShapeType="1"/>
          </p:cNvSpPr>
          <p:nvPr/>
        </p:nvSpPr>
        <p:spPr bwMode="auto">
          <a:xfrm flipH="1">
            <a:off x="2438400" y="60198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 flipH="1">
            <a:off x="2514600" y="60198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4" name="WordArt 17"/>
          <p:cNvSpPr>
            <a:spLocks noChangeArrowheads="1" noChangeShapeType="1" noTextEdit="1"/>
          </p:cNvSpPr>
          <p:nvPr/>
        </p:nvSpPr>
        <p:spPr bwMode="auto">
          <a:xfrm rot="313628">
            <a:off x="2362200" y="1066800"/>
            <a:ext cx="4181475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vi-VN" sz="3600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Con chó nhà hàng xóm</a:t>
            </a:r>
          </a:p>
        </p:txBody>
      </p:sp>
      <p:sp>
        <p:nvSpPr>
          <p:cNvPr id="10255" name="Rectangle 18"/>
          <p:cNvSpPr>
            <a:spLocks noChangeArrowheads="1"/>
          </p:cNvSpPr>
          <p:nvPr/>
        </p:nvSpPr>
        <p:spPr bwMode="auto">
          <a:xfrm>
            <a:off x="0" y="430213"/>
            <a:ext cx="1219200" cy="865187"/>
          </a:xfrm>
          <a:prstGeom prst="rect">
            <a:avLst/>
          </a:prstGeom>
          <a:solidFill>
            <a:srgbClr val="FFFF66">
              <a:alpha val="83136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>
                <a:solidFill>
                  <a:srgbClr val="000000"/>
                </a:solidFill>
              </a:rPr>
              <a:t>S/128</a:t>
            </a:r>
          </a:p>
        </p:txBody>
      </p:sp>
      <p:sp>
        <p:nvSpPr>
          <p:cNvPr id="10256" name="Line 19"/>
          <p:cNvSpPr>
            <a:spLocks noChangeShapeType="1"/>
          </p:cNvSpPr>
          <p:nvPr/>
        </p:nvSpPr>
        <p:spPr bwMode="auto">
          <a:xfrm>
            <a:off x="1143000" y="4648200"/>
            <a:ext cx="1219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 flipV="1">
            <a:off x="304800" y="5943600"/>
            <a:ext cx="2590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8" name="Line 21"/>
          <p:cNvSpPr>
            <a:spLocks noChangeShapeType="1"/>
          </p:cNvSpPr>
          <p:nvPr/>
        </p:nvSpPr>
        <p:spPr bwMode="auto">
          <a:xfrm>
            <a:off x="914400" y="6400800"/>
            <a:ext cx="106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59" name="Line 22"/>
          <p:cNvSpPr>
            <a:spLocks noChangeShapeType="1"/>
          </p:cNvSpPr>
          <p:nvPr/>
        </p:nvSpPr>
        <p:spPr bwMode="auto">
          <a:xfrm>
            <a:off x="4419600" y="5486400"/>
            <a:ext cx="304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60" name="Line 23"/>
          <p:cNvSpPr>
            <a:spLocks noChangeShapeType="1"/>
          </p:cNvSpPr>
          <p:nvPr/>
        </p:nvSpPr>
        <p:spPr bwMode="auto">
          <a:xfrm flipH="1">
            <a:off x="3352800" y="4724400"/>
            <a:ext cx="76200" cy="304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0312" name="Text Box 24"/>
          <p:cNvSpPr txBox="1">
            <a:spLocks noChangeArrowheads="1"/>
          </p:cNvSpPr>
          <p:nvPr/>
        </p:nvSpPr>
        <p:spPr bwMode="auto">
          <a:xfrm>
            <a:off x="6019800" y="5715000"/>
            <a:ext cx="23622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60C12"/>
                </a:solidFill>
              </a:rPr>
              <a:t>- Cún</a:t>
            </a:r>
          </a:p>
        </p:txBody>
      </p:sp>
      <p:sp>
        <p:nvSpPr>
          <p:cNvPr id="140313" name="Text Box 25"/>
          <p:cNvSpPr txBox="1">
            <a:spLocks noChangeArrowheads="1"/>
          </p:cNvSpPr>
          <p:nvPr/>
        </p:nvSpPr>
        <p:spPr bwMode="auto">
          <a:xfrm>
            <a:off x="6019800" y="3200400"/>
            <a:ext cx="2362200" cy="2443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60C12"/>
                </a:solidFill>
              </a:rPr>
              <a:t>Tung tăng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60C12"/>
                </a:solidFill>
              </a:rPr>
              <a:t> Mắt cá chân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60C12"/>
                </a:solidFill>
              </a:rPr>
              <a:t> Bó bột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60C12"/>
                </a:solidFill>
              </a:rPr>
              <a:t> Bất động</a:t>
            </a:r>
          </a:p>
        </p:txBody>
      </p:sp>
      <p:sp>
        <p:nvSpPr>
          <p:cNvPr id="140314" name="Text Box 26"/>
          <p:cNvSpPr txBox="1">
            <a:spLocks noChangeArrowheads="1"/>
          </p:cNvSpPr>
          <p:nvPr/>
        </p:nvSpPr>
        <p:spPr bwMode="auto">
          <a:xfrm>
            <a:off x="6019800" y="6338888"/>
            <a:ext cx="23622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60C12"/>
                </a:solidFill>
              </a:rPr>
              <a:t> Vẫy đuôi</a:t>
            </a:r>
          </a:p>
        </p:txBody>
      </p:sp>
      <p:pic>
        <p:nvPicPr>
          <p:cNvPr id="140318" name="Picture 30" descr="chân bị bó bộ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93888"/>
            <a:ext cx="51816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319" name="Picture 31" descr="mat ca chan nữ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1163"/>
            <a:ext cx="5105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6" name="Freeform 33"/>
          <p:cNvSpPr>
            <a:spLocks/>
          </p:cNvSpPr>
          <p:nvPr/>
        </p:nvSpPr>
        <p:spPr bwMode="auto">
          <a:xfrm>
            <a:off x="3124200" y="4800600"/>
            <a:ext cx="609600" cy="787400"/>
          </a:xfrm>
          <a:custGeom>
            <a:avLst/>
            <a:gdLst>
              <a:gd name="T0" fmla="*/ 2147483647 w 352"/>
              <a:gd name="T1" fmla="*/ 2147483647 h 496"/>
              <a:gd name="T2" fmla="*/ 2147483647 w 352"/>
              <a:gd name="T3" fmla="*/ 2147483647 h 496"/>
              <a:gd name="T4" fmla="*/ 2147483647 w 352"/>
              <a:gd name="T5" fmla="*/ 2147483647 h 496"/>
              <a:gd name="T6" fmla="*/ 2147483647 w 352"/>
              <a:gd name="T7" fmla="*/ 2147483647 h 496"/>
              <a:gd name="T8" fmla="*/ 2147483647 w 352"/>
              <a:gd name="T9" fmla="*/ 2147483647 h 4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496"/>
              <a:gd name="T17" fmla="*/ 352 w 352"/>
              <a:gd name="T18" fmla="*/ 496 h 4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496">
                <a:moveTo>
                  <a:pt x="272" y="64"/>
                </a:moveTo>
                <a:cubicBezTo>
                  <a:pt x="224" y="16"/>
                  <a:pt x="64" y="0"/>
                  <a:pt x="32" y="64"/>
                </a:cubicBezTo>
                <a:cubicBezTo>
                  <a:pt x="0" y="128"/>
                  <a:pt x="32" y="400"/>
                  <a:pt x="80" y="448"/>
                </a:cubicBezTo>
                <a:cubicBezTo>
                  <a:pt x="128" y="496"/>
                  <a:pt x="288" y="416"/>
                  <a:pt x="320" y="352"/>
                </a:cubicBezTo>
                <a:cubicBezTo>
                  <a:pt x="352" y="288"/>
                  <a:pt x="320" y="112"/>
                  <a:pt x="272" y="64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0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0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0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40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12" grpId="0" animBg="1"/>
      <p:bldP spid="140313" grpId="0" animBg="1"/>
      <p:bldP spid="1403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7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61912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</a:p>
        </p:txBody>
      </p:sp>
      <p:pic>
        <p:nvPicPr>
          <p:cNvPr id="25609" name="Picture 9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0574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9" name="AutoShape 29"/>
          <p:cNvSpPr>
            <a:spLocks noChangeArrowheads="1"/>
          </p:cNvSpPr>
          <p:nvPr/>
        </p:nvSpPr>
        <p:spPr bwMode="auto">
          <a:xfrm>
            <a:off x="533400" y="3276600"/>
            <a:ext cx="3124200" cy="13716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Bé rất thích …</a:t>
            </a:r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3200400" y="5105400"/>
            <a:ext cx="3124200" cy="1447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Ngày tháo bột …</a:t>
            </a:r>
          </a:p>
        </p:txBody>
      </p:sp>
      <p:sp>
        <p:nvSpPr>
          <p:cNvPr id="25631" name="AutoShape 31"/>
          <p:cNvSpPr>
            <a:spLocks noChangeArrowheads="1"/>
          </p:cNvSpPr>
          <p:nvPr/>
        </p:nvSpPr>
        <p:spPr bwMode="auto">
          <a:xfrm>
            <a:off x="3962400" y="3276600"/>
            <a:ext cx="3048000" cy="1447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Một hôm, …</a:t>
            </a:r>
          </a:p>
        </p:txBody>
      </p:sp>
      <p:sp>
        <p:nvSpPr>
          <p:cNvPr id="25632" name="AutoShape 32"/>
          <p:cNvSpPr>
            <a:spLocks noChangeArrowheads="1"/>
          </p:cNvSpPr>
          <p:nvPr/>
        </p:nvSpPr>
        <p:spPr bwMode="auto">
          <a:xfrm>
            <a:off x="6172200" y="4267200"/>
            <a:ext cx="2819400" cy="14478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Ngày hôm sau</a:t>
            </a:r>
          </a:p>
        </p:txBody>
      </p:sp>
      <p:sp>
        <p:nvSpPr>
          <p:cNvPr id="11272" name="AutoShape 42"/>
          <p:cNvSpPr>
            <a:spLocks noChangeArrowheads="1"/>
          </p:cNvSpPr>
          <p:nvPr/>
        </p:nvSpPr>
        <p:spPr bwMode="auto">
          <a:xfrm>
            <a:off x="1905000" y="914400"/>
            <a:ext cx="5791200" cy="7620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FF00"/>
                </a:solidFill>
              </a:rPr>
              <a:t>Biết một câu đọc cả đoạn</a:t>
            </a:r>
          </a:p>
        </p:txBody>
      </p:sp>
      <p:sp>
        <p:nvSpPr>
          <p:cNvPr id="25643" name="AutoShape 43"/>
          <p:cNvSpPr>
            <a:spLocks noChangeArrowheads="1"/>
          </p:cNvSpPr>
          <p:nvPr/>
        </p:nvSpPr>
        <p:spPr bwMode="auto">
          <a:xfrm>
            <a:off x="228600" y="4876800"/>
            <a:ext cx="2819400" cy="15240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Bè bạn …</a:t>
            </a:r>
          </a:p>
        </p:txBody>
      </p:sp>
      <p:sp>
        <p:nvSpPr>
          <p:cNvPr id="25647" name="AutoShape 47"/>
          <p:cNvSpPr>
            <a:spLocks noChangeArrowheads="1"/>
          </p:cNvSpPr>
          <p:nvPr/>
        </p:nvSpPr>
        <p:spPr bwMode="auto">
          <a:xfrm>
            <a:off x="6553200" y="2209800"/>
            <a:ext cx="762000" cy="609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5648" name="AutoShape 48"/>
          <p:cNvSpPr>
            <a:spLocks noChangeArrowheads="1"/>
          </p:cNvSpPr>
          <p:nvPr/>
        </p:nvSpPr>
        <p:spPr bwMode="auto">
          <a:xfrm>
            <a:off x="1676400" y="2209800"/>
            <a:ext cx="762000" cy="609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5649" name="AutoShape 49"/>
          <p:cNvSpPr>
            <a:spLocks noChangeArrowheads="1"/>
          </p:cNvSpPr>
          <p:nvPr/>
        </p:nvSpPr>
        <p:spPr bwMode="auto">
          <a:xfrm>
            <a:off x="2971800" y="2209800"/>
            <a:ext cx="762000" cy="609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5650" name="AutoShape 50"/>
          <p:cNvSpPr>
            <a:spLocks noChangeArrowheads="1"/>
          </p:cNvSpPr>
          <p:nvPr/>
        </p:nvSpPr>
        <p:spPr bwMode="auto">
          <a:xfrm>
            <a:off x="4114800" y="2209800"/>
            <a:ext cx="762000" cy="609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5651" name="AutoShape 51"/>
          <p:cNvSpPr>
            <a:spLocks noChangeArrowheads="1"/>
          </p:cNvSpPr>
          <p:nvPr/>
        </p:nvSpPr>
        <p:spPr bwMode="auto">
          <a:xfrm>
            <a:off x="5334000" y="2209800"/>
            <a:ext cx="762000" cy="6096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4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4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5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5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47"/>
                  </p:tgtEl>
                </p:cond>
              </p:nextCondLst>
            </p:seq>
          </p:childTnLst>
        </p:cTn>
      </p:par>
    </p:tnLst>
    <p:bldLst>
      <p:bldP spid="25629" grpId="0" animBg="1"/>
      <p:bldP spid="25629" grpId="1" animBg="1"/>
      <p:bldP spid="25630" grpId="0" animBg="1"/>
      <p:bldP spid="25630" grpId="1" animBg="1"/>
      <p:bldP spid="25631" grpId="0" animBg="1"/>
      <p:bldP spid="25631" grpId="1" animBg="1"/>
      <p:bldP spid="25632" grpId="0" animBg="1"/>
      <p:bldP spid="25632" grpId="1" animBg="1"/>
      <p:bldP spid="25643" grpId="0" animBg="1"/>
      <p:bldP spid="25643" grpId="1" animBg="1"/>
      <p:bldP spid="25647" grpId="0" animBg="1"/>
      <p:bldP spid="25648" grpId="0" animBg="1"/>
      <p:bldP spid="25649" grpId="0" animBg="1"/>
      <p:bldP spid="25650" grpId="0" animBg="1"/>
      <p:bldP spid="256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14922"/>
  <p:tag name="VIOLETTITLE" val="Tuần 16. Con chó nhà hàng xóm"/>
  <p:tag name="VIOLETLESSON" val="44"/>
  <p:tag name="VIOLETCATID" val="2203"/>
  <p:tag name="VIOLETSUBJECT" val="Tập đọc 2"/>
  <p:tag name="VIOLETAUTHORID" val="9283743"/>
  <p:tag name="VIOLETAUTHORNAME" val="Bùi Thị Hà"/>
  <p:tag name="VIOLETAUTHORAVATAR" val="no_avatarf.jpg"/>
  <p:tag name="VIOLETAUTHORADDRESS" val="Trường Tiểu học An Bình A - Bình Dương"/>
  <p:tag name="VIOLETDATE" val="2017-12-03 21:50:24"/>
  <p:tag name="VIOLETHIT" val="373"/>
  <p:tag name="VIOLETLIKE" val="0"/>
  <p:tag name="ISPRING_RESOURCE_PATHS_HASH_PRESENTER" val="4df36b1ed00f41a442cd683486a4e6f4239efe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636</TotalTime>
  <Words>628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Times New Roman</vt:lpstr>
      <vt:lpstr>Arial</vt:lpstr>
      <vt:lpstr>Tahoma</vt:lpstr>
      <vt:lpstr>Wingdings</vt:lpstr>
      <vt:lpstr>Calibri</vt:lpstr>
      <vt:lpstr>PMingLiU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TU-PC</dc:creator>
  <cp:lastModifiedBy>TU-PC</cp:lastModifiedBy>
  <cp:revision>52</cp:revision>
  <cp:lastPrinted>1601-01-01T00:00:00Z</cp:lastPrinted>
  <dcterms:created xsi:type="dcterms:W3CDTF">1601-01-01T00:00:00Z</dcterms:created>
  <dcterms:modified xsi:type="dcterms:W3CDTF">2018-01-22T09:08:47Z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