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7" r:id="rId2"/>
    <p:sldId id="258" r:id="rId3"/>
    <p:sldId id="256" r:id="rId4"/>
    <p:sldId id="257" r:id="rId5"/>
    <p:sldId id="260" r:id="rId6"/>
    <p:sldId id="261" r:id="rId7"/>
    <p:sldId id="262" r:id="rId8"/>
    <p:sldId id="278" r:id="rId9"/>
    <p:sldId id="281" r:id="rId10"/>
    <p:sldId id="263" r:id="rId11"/>
    <p:sldId id="265" r:id="rId12"/>
    <p:sldId id="279" r:id="rId13"/>
    <p:sldId id="264" r:id="rId14"/>
    <p:sldId id="267" r:id="rId15"/>
    <p:sldId id="269" r:id="rId16"/>
    <p:sldId id="271" r:id="rId17"/>
    <p:sldId id="270" r:id="rId18"/>
    <p:sldId id="274" r:id="rId19"/>
    <p:sldId id="272" r:id="rId20"/>
    <p:sldId id="266" r:id="rId21"/>
    <p:sldId id="275" r:id="rId22"/>
  </p:sldIdLst>
  <p:sldSz cx="9144000" cy="6858000" type="screen4x3"/>
  <p:notesSz cx="6858000" cy="9144000"/>
  <p:custDataLst>
    <p:tags r:id="rId24"/>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FFFF00"/>
    <a:srgbClr val="FF9900"/>
    <a:srgbClr val="0000FF"/>
    <a:srgbClr val="FF0066"/>
    <a:srgbClr val="CC0099"/>
    <a:srgbClr val="000066"/>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449" autoAdjust="0"/>
  </p:normalViewPr>
  <p:slideViewPr>
    <p:cSldViewPr>
      <p:cViewPr varScale="1">
        <p:scale>
          <a:sx n="66" d="100"/>
          <a:sy n="66" d="100"/>
        </p:scale>
        <p:origin x="-63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150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2100907-3D80-4C2D-84C4-D5273A6813BD}" type="slidenum">
              <a:rPr lang="en-US"/>
              <a:pPr/>
              <a:t>‹#›</a:t>
            </a:fld>
            <a:endParaRPr lang="en-US"/>
          </a:p>
        </p:txBody>
      </p:sp>
    </p:spTree>
    <p:extLst>
      <p:ext uri="{BB962C8B-B14F-4D97-AF65-F5344CB8AC3E}">
        <p14:creationId xmlns:p14="http://schemas.microsoft.com/office/powerpoint/2010/main" val="152964673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8529BC-0096-466C-9BAA-A9658B4C719F}" type="slidenum">
              <a:rPr lang="en-US"/>
              <a:pPr/>
              <a:t>18</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CC2493B-BDAB-44CF-86DE-079A9804E233}" type="slidenum">
              <a:rPr lang="en-US"/>
              <a:pPr/>
              <a:t>‹#›</a:t>
            </a:fld>
            <a:endParaRPr lang="en-US"/>
          </a:p>
        </p:txBody>
      </p:sp>
    </p:spTree>
    <p:extLst>
      <p:ext uri="{BB962C8B-B14F-4D97-AF65-F5344CB8AC3E}">
        <p14:creationId xmlns:p14="http://schemas.microsoft.com/office/powerpoint/2010/main" val="148481471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DB1CAE0-9161-4F25-B1A5-D4363695F36A}" type="slidenum">
              <a:rPr lang="en-US"/>
              <a:pPr/>
              <a:t>‹#›</a:t>
            </a:fld>
            <a:endParaRPr lang="en-US"/>
          </a:p>
        </p:txBody>
      </p:sp>
    </p:spTree>
    <p:extLst>
      <p:ext uri="{BB962C8B-B14F-4D97-AF65-F5344CB8AC3E}">
        <p14:creationId xmlns:p14="http://schemas.microsoft.com/office/powerpoint/2010/main" val="2390913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B483FC-CADF-4196-94C6-338700DB4999}" type="slidenum">
              <a:rPr lang="en-US"/>
              <a:pPr/>
              <a:t>‹#›</a:t>
            </a:fld>
            <a:endParaRPr lang="en-US"/>
          </a:p>
        </p:txBody>
      </p:sp>
    </p:spTree>
    <p:extLst>
      <p:ext uri="{BB962C8B-B14F-4D97-AF65-F5344CB8AC3E}">
        <p14:creationId xmlns:p14="http://schemas.microsoft.com/office/powerpoint/2010/main" val="2220750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vi-VN"/>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half" idx="3"/>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E10FE510-F4DF-41F9-B6F4-F83D57A57ED3}" type="slidenum">
              <a:rPr lang="en-US"/>
              <a:pPr/>
              <a:t>‹#›</a:t>
            </a:fld>
            <a:endParaRPr lang="en-US"/>
          </a:p>
        </p:txBody>
      </p:sp>
    </p:spTree>
    <p:extLst>
      <p:ext uri="{BB962C8B-B14F-4D97-AF65-F5344CB8AC3E}">
        <p14:creationId xmlns:p14="http://schemas.microsoft.com/office/powerpoint/2010/main" val="196691816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559E664-04C9-4BD6-85E7-5E154F795592}" type="slidenum">
              <a:rPr lang="en-US"/>
              <a:pPr/>
              <a:t>‹#›</a:t>
            </a:fld>
            <a:endParaRPr lang="en-US"/>
          </a:p>
        </p:txBody>
      </p:sp>
    </p:spTree>
    <p:extLst>
      <p:ext uri="{BB962C8B-B14F-4D97-AF65-F5344CB8AC3E}">
        <p14:creationId xmlns:p14="http://schemas.microsoft.com/office/powerpoint/2010/main" val="34682360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82F71F5-B133-49F8-9749-49E039DD97EE}" type="slidenum">
              <a:rPr lang="en-US"/>
              <a:pPr/>
              <a:t>‹#›</a:t>
            </a:fld>
            <a:endParaRPr lang="en-US"/>
          </a:p>
        </p:txBody>
      </p:sp>
    </p:spTree>
    <p:extLst>
      <p:ext uri="{BB962C8B-B14F-4D97-AF65-F5344CB8AC3E}">
        <p14:creationId xmlns:p14="http://schemas.microsoft.com/office/powerpoint/2010/main" val="2419406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9332CF4-F779-406E-B839-009FD27584B7}" type="slidenum">
              <a:rPr lang="en-US"/>
              <a:pPr/>
              <a:t>‹#›</a:t>
            </a:fld>
            <a:endParaRPr lang="en-US"/>
          </a:p>
        </p:txBody>
      </p:sp>
    </p:spTree>
    <p:extLst>
      <p:ext uri="{BB962C8B-B14F-4D97-AF65-F5344CB8AC3E}">
        <p14:creationId xmlns:p14="http://schemas.microsoft.com/office/powerpoint/2010/main" val="855597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AD308E6-C085-4DF2-8A1F-8DD5BA0C770A}" type="slidenum">
              <a:rPr lang="en-US"/>
              <a:pPr/>
              <a:t>‹#›</a:t>
            </a:fld>
            <a:endParaRPr lang="en-US"/>
          </a:p>
        </p:txBody>
      </p:sp>
    </p:spTree>
    <p:extLst>
      <p:ext uri="{BB962C8B-B14F-4D97-AF65-F5344CB8AC3E}">
        <p14:creationId xmlns:p14="http://schemas.microsoft.com/office/powerpoint/2010/main" val="3912832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5E62712-3E30-440D-BBBC-F20D03425143}" type="slidenum">
              <a:rPr lang="en-US"/>
              <a:pPr/>
              <a:t>‹#›</a:t>
            </a:fld>
            <a:endParaRPr lang="en-US"/>
          </a:p>
        </p:txBody>
      </p:sp>
    </p:spTree>
    <p:extLst>
      <p:ext uri="{BB962C8B-B14F-4D97-AF65-F5344CB8AC3E}">
        <p14:creationId xmlns:p14="http://schemas.microsoft.com/office/powerpoint/2010/main" val="4276882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2499B34-687E-4E65-9680-2B05DD9ECC4E}" type="slidenum">
              <a:rPr lang="en-US"/>
              <a:pPr/>
              <a:t>‹#›</a:t>
            </a:fld>
            <a:endParaRPr lang="en-US"/>
          </a:p>
        </p:txBody>
      </p:sp>
    </p:spTree>
    <p:extLst>
      <p:ext uri="{BB962C8B-B14F-4D97-AF65-F5344CB8AC3E}">
        <p14:creationId xmlns:p14="http://schemas.microsoft.com/office/powerpoint/2010/main" val="23905496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B289F47-A10A-45CA-B05C-8C9A980FB2B5}" type="slidenum">
              <a:rPr lang="en-US"/>
              <a:pPr/>
              <a:t>‹#›</a:t>
            </a:fld>
            <a:endParaRPr lang="en-US"/>
          </a:p>
        </p:txBody>
      </p:sp>
    </p:spTree>
    <p:extLst>
      <p:ext uri="{BB962C8B-B14F-4D97-AF65-F5344CB8AC3E}">
        <p14:creationId xmlns:p14="http://schemas.microsoft.com/office/powerpoint/2010/main" val="3884173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2920E93-1883-49AF-A610-EC049E8315A5}" type="slidenum">
              <a:rPr lang="en-US"/>
              <a:pPr/>
              <a:t>‹#›</a:t>
            </a:fld>
            <a:endParaRPr lang="en-US"/>
          </a:p>
        </p:txBody>
      </p:sp>
    </p:spTree>
    <p:extLst>
      <p:ext uri="{BB962C8B-B14F-4D97-AF65-F5344CB8AC3E}">
        <p14:creationId xmlns:p14="http://schemas.microsoft.com/office/powerpoint/2010/main" val="1868124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F664C69-1858-4A87-B103-84C3C4CB479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image" Target="../media/image13.jpeg"/><Relationship Id="rId7" Type="http://schemas.openxmlformats.org/officeDocument/2006/relationships/image" Target="../media/image17.gif"/><Relationship Id="rId2" Type="http://schemas.openxmlformats.org/officeDocument/2006/relationships/slideLayout" Target="../slideLayouts/slideLayout7.xml"/><Relationship Id="rId1" Type="http://schemas.openxmlformats.org/officeDocument/2006/relationships/audio" Target="file:///C:\Documents%20and%20Settings\hungphat\My%20Documents\Ga%20Bich%20Tram\Ga%20DD%20BTram\reovangbinhminh.mid" TargetMode="External"/><Relationship Id="rId6" Type="http://schemas.openxmlformats.org/officeDocument/2006/relationships/image" Target="../media/image16.gif"/><Relationship Id="rId5" Type="http://schemas.openxmlformats.org/officeDocument/2006/relationships/image" Target="../media/image15.png"/><Relationship Id="rId10" Type="http://schemas.openxmlformats.org/officeDocument/2006/relationships/image" Target="../media/image20.gif"/><Relationship Id="rId4" Type="http://schemas.openxmlformats.org/officeDocument/2006/relationships/image" Target="../media/image14.png"/><Relationship Id="rId9"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482725" y="914400"/>
            <a:ext cx="53403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US" sz="4400">
                <a:solidFill>
                  <a:srgbClr val="FF3300"/>
                </a:solidFill>
                <a:latin typeface="Times New Roman" pitchFamily="18" charset="0"/>
              </a:rPr>
              <a:t> </a:t>
            </a:r>
          </a:p>
        </p:txBody>
      </p:sp>
      <p:pic>
        <p:nvPicPr>
          <p:cNvPr id="25604" name="Picture 10" descr="POINTS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557" y="-5557"/>
            <a:ext cx="1524000"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18" descr="POINTS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615238" y="5327650"/>
            <a:ext cx="1524000"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19" descr="POINTS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620000" y="0"/>
            <a:ext cx="1524000"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20" descr="POINTS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322888"/>
            <a:ext cx="1524000" cy="153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WordArt 21"/>
          <p:cNvSpPr>
            <a:spLocks noChangeArrowheads="1" noChangeShapeType="1" noTextEdit="1"/>
          </p:cNvSpPr>
          <p:nvPr/>
        </p:nvSpPr>
        <p:spPr bwMode="auto">
          <a:xfrm>
            <a:off x="1676400" y="381000"/>
            <a:ext cx="5867400" cy="685800"/>
          </a:xfrm>
          <a:prstGeom prst="rect">
            <a:avLst/>
          </a:prstGeom>
        </p:spPr>
        <p:txBody>
          <a:bodyPr wrap="none" fromWordArt="1">
            <a:prstTxWarp prst="textPlain">
              <a:avLst>
                <a:gd name="adj" fmla="val 50000"/>
              </a:avLst>
            </a:prstTxWarp>
          </a:bodyPr>
          <a:lstStyle/>
          <a:p>
            <a:pPr algn="ctr"/>
            <a:endParaRPr lang="vi-VN" sz="3200" b="1" kern="10" dirty="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endParaRPr>
          </a:p>
        </p:txBody>
      </p:sp>
      <p:sp>
        <p:nvSpPr>
          <p:cNvPr id="76822" name="WordArt 22"/>
          <p:cNvSpPr>
            <a:spLocks noChangeArrowheads="1" noChangeShapeType="1" noTextEdit="1"/>
          </p:cNvSpPr>
          <p:nvPr/>
        </p:nvSpPr>
        <p:spPr bwMode="auto">
          <a:xfrm>
            <a:off x="1143000" y="1447800"/>
            <a:ext cx="6858000" cy="5791200"/>
          </a:xfrm>
          <a:prstGeom prst="rect">
            <a:avLst/>
          </a:prstGeom>
        </p:spPr>
        <p:txBody>
          <a:bodyPr spcFirstLastPara="1" wrap="none" fromWordArt="1">
            <a:prstTxWarp prst="textArchUp">
              <a:avLst>
                <a:gd name="adj" fmla="val 10800004"/>
              </a:avLst>
            </a:prstTxWarp>
          </a:bodyPr>
          <a:lstStyle/>
          <a:p>
            <a:pPr algn="ctr"/>
            <a:r>
              <a:rPr lang="vi-VN" sz="5400" b="1" i="1" kern="10">
                <a:ln w="19050">
                  <a:solidFill>
                    <a:srgbClr val="FFFF00"/>
                  </a:solidFill>
                  <a:round/>
                  <a:headEnd/>
                  <a:tailEnd/>
                </a:ln>
                <a:solidFill>
                  <a:srgbClr val="FF0000"/>
                </a:solidFill>
                <a:effectLst>
                  <a:outerShdw dist="35921" dir="2700000" algn="ctr" rotWithShape="0">
                    <a:srgbClr val="990000"/>
                  </a:outerShdw>
                </a:effectLst>
                <a:latin typeface="Times New Roman"/>
                <a:cs typeface="Times New Roman"/>
              </a:rPr>
              <a:t>Chào mừng quý thầy, cô giáo về dự giờ</a:t>
            </a:r>
          </a:p>
        </p:txBody>
      </p:sp>
      <p:sp>
        <p:nvSpPr>
          <p:cNvPr id="76823" name="WordArt 23"/>
          <p:cNvSpPr>
            <a:spLocks noChangeArrowheads="1" noChangeShapeType="1" noTextEdit="1"/>
          </p:cNvSpPr>
          <p:nvPr/>
        </p:nvSpPr>
        <p:spPr bwMode="auto">
          <a:xfrm>
            <a:off x="2057400" y="2819400"/>
            <a:ext cx="5172075" cy="762000"/>
          </a:xfrm>
          <a:prstGeom prst="rect">
            <a:avLst/>
          </a:prstGeom>
        </p:spPr>
        <p:txBody>
          <a:bodyPr wrap="none" fromWordArt="1">
            <a:prstTxWarp prst="textPlain">
              <a:avLst>
                <a:gd name="adj" fmla="val 50000"/>
              </a:avLst>
            </a:prstTxWarp>
          </a:bodyPr>
          <a:lstStyle/>
          <a:p>
            <a:pPr algn="ctr"/>
            <a:r>
              <a:rPr lang="vi-VN" sz="6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MÔN: TẬP ĐỌC</a:t>
            </a:r>
          </a:p>
        </p:txBody>
      </p:sp>
      <p:sp>
        <p:nvSpPr>
          <p:cNvPr id="76824" name="WordArt 24"/>
          <p:cNvSpPr>
            <a:spLocks noChangeArrowheads="1" noChangeShapeType="1" noTextEdit="1"/>
          </p:cNvSpPr>
          <p:nvPr/>
        </p:nvSpPr>
        <p:spPr bwMode="auto">
          <a:xfrm>
            <a:off x="2819400" y="3657600"/>
            <a:ext cx="3771900" cy="609600"/>
          </a:xfrm>
          <a:prstGeom prst="rect">
            <a:avLst/>
          </a:prstGeom>
        </p:spPr>
        <p:txBody>
          <a:bodyPr wrap="none" fromWordArt="1">
            <a:prstTxWarp prst="textPlain">
              <a:avLst>
                <a:gd name="adj" fmla="val 50000"/>
              </a:avLst>
            </a:prstTxWarp>
            <a:scene3d>
              <a:camera prst="legacyPerspectiveFront">
                <a:rot lat="20519982" lon="1080000" rev="0"/>
              </a:camera>
              <a:lightRig rig="legacyHarsh2" dir="b"/>
            </a:scene3d>
            <a:sp3d extrusionH="430200" prstMaterial="legacyMatte">
              <a:extrusionClr>
                <a:srgbClr val="FF6600"/>
              </a:extrusionClr>
            </a:sp3d>
          </a:bodyPr>
          <a:lstStyle/>
          <a:p>
            <a:pPr algn="ctr"/>
            <a:endParaRPr lang="vi-VN" sz="6000" b="1" i="1" kern="10" dirty="0">
              <a:ln w="9525">
                <a:round/>
                <a:headEnd/>
                <a:tailEnd/>
              </a:ln>
              <a:gradFill rotWithShape="1">
                <a:gsLst>
                  <a:gs pos="0">
                    <a:srgbClr val="FFE701"/>
                  </a:gs>
                  <a:gs pos="100000">
                    <a:srgbClr val="FE3E02"/>
                  </a:gs>
                </a:gsLst>
                <a:lin ang="5400000" scaled="1"/>
              </a:gradFill>
              <a:latin typeface="Times New Roman"/>
              <a:cs typeface="Times New Roman"/>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76822"/>
                                        </p:tgtEl>
                                        <p:attrNameLst>
                                          <p:attrName>style.visibility</p:attrName>
                                        </p:attrNameLst>
                                      </p:cBhvr>
                                      <p:to>
                                        <p:strVal val="visible"/>
                                      </p:to>
                                    </p:set>
                                    <p:animEffect transition="in" filter="wheel(4)">
                                      <p:cBhvr>
                                        <p:cTn id="7" dur="2000"/>
                                        <p:tgtEl>
                                          <p:spTgt spid="76822"/>
                                        </p:tgtEl>
                                      </p:cBhvr>
                                    </p:animEffect>
                                  </p:childTnLst>
                                </p:cTn>
                              </p:par>
                              <p:par>
                                <p:cTn id="8" presetID="21" presetClass="entr" presetSubtype="4" repeatCount="5000" fill="hold" grpId="0" nodeType="withEffect">
                                  <p:stCondLst>
                                    <p:cond delay="0"/>
                                  </p:stCondLst>
                                  <p:childTnLst>
                                    <p:set>
                                      <p:cBhvr>
                                        <p:cTn id="9" dur="1" fill="hold">
                                          <p:stCondLst>
                                            <p:cond delay="0"/>
                                          </p:stCondLst>
                                        </p:cTn>
                                        <p:tgtEl>
                                          <p:spTgt spid="76823"/>
                                        </p:tgtEl>
                                        <p:attrNameLst>
                                          <p:attrName>style.visibility</p:attrName>
                                        </p:attrNameLst>
                                      </p:cBhvr>
                                      <p:to>
                                        <p:strVal val="visible"/>
                                      </p:to>
                                    </p:set>
                                    <p:animEffect transition="in" filter="wheel(4)">
                                      <p:cBhvr>
                                        <p:cTn id="10" dur="2000"/>
                                        <p:tgtEl>
                                          <p:spTgt spid="76823"/>
                                        </p:tgtEl>
                                      </p:cBhvr>
                                    </p:animEffect>
                                  </p:childTnLst>
                                </p:cTn>
                              </p:par>
                              <p:par>
                                <p:cTn id="11" presetID="35" presetClass="entr" presetSubtype="0" fill="hold" grpId="0" nodeType="withEffect" nodePh="1">
                                  <p:stCondLst>
                                    <p:cond delay="0"/>
                                  </p:stCondLst>
                                  <p:endCondLst>
                                    <p:cond evt="begin" delay="0">
                                      <p:tn val="11"/>
                                    </p:cond>
                                  </p:endCondLst>
                                  <p:childTnLst>
                                    <p:set>
                                      <p:cBhvr>
                                        <p:cTn id="12" dur="1" fill="hold">
                                          <p:stCondLst>
                                            <p:cond delay="0"/>
                                          </p:stCondLst>
                                        </p:cTn>
                                        <p:tgtEl>
                                          <p:spTgt spid="76824"/>
                                        </p:tgtEl>
                                        <p:attrNameLst>
                                          <p:attrName>style.visibility</p:attrName>
                                        </p:attrNameLst>
                                      </p:cBhvr>
                                      <p:to>
                                        <p:strVal val="visible"/>
                                      </p:to>
                                    </p:set>
                                    <p:animEffect transition="in" filter="fade">
                                      <p:cBhvr>
                                        <p:cTn id="13" dur="2000"/>
                                        <p:tgtEl>
                                          <p:spTgt spid="76824"/>
                                        </p:tgtEl>
                                      </p:cBhvr>
                                    </p:animEffect>
                                    <p:anim calcmode="lin" valueType="num">
                                      <p:cBhvr>
                                        <p:cTn id="14" dur="2000" fill="hold"/>
                                        <p:tgtEl>
                                          <p:spTgt spid="76824"/>
                                        </p:tgtEl>
                                        <p:attrNameLst>
                                          <p:attrName>style.rotation</p:attrName>
                                        </p:attrNameLst>
                                      </p:cBhvr>
                                      <p:tavLst>
                                        <p:tav tm="0">
                                          <p:val>
                                            <p:fltVal val="720"/>
                                          </p:val>
                                        </p:tav>
                                        <p:tav tm="100000">
                                          <p:val>
                                            <p:fltVal val="0"/>
                                          </p:val>
                                        </p:tav>
                                      </p:tavLst>
                                    </p:anim>
                                    <p:anim calcmode="lin" valueType="num">
                                      <p:cBhvr>
                                        <p:cTn id="15" dur="2000" fill="hold"/>
                                        <p:tgtEl>
                                          <p:spTgt spid="76824"/>
                                        </p:tgtEl>
                                        <p:attrNameLst>
                                          <p:attrName>ppt_h</p:attrName>
                                        </p:attrNameLst>
                                      </p:cBhvr>
                                      <p:tavLst>
                                        <p:tav tm="0">
                                          <p:val>
                                            <p:fltVal val="0"/>
                                          </p:val>
                                        </p:tav>
                                        <p:tav tm="100000">
                                          <p:val>
                                            <p:strVal val="#ppt_h"/>
                                          </p:val>
                                        </p:tav>
                                      </p:tavLst>
                                    </p:anim>
                                    <p:anim calcmode="lin" valueType="num">
                                      <p:cBhvr>
                                        <p:cTn id="16" dur="2000" fill="hold"/>
                                        <p:tgtEl>
                                          <p:spTgt spid="7682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22" grpId="0" animBg="1"/>
      <p:bldP spid="76823" grpId="0" animBg="1"/>
      <p:bldP spid="7682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p:cNvSpPr>
            <a:spLocks noChangeArrowheads="1"/>
          </p:cNvSpPr>
          <p:nvPr/>
        </p:nvSpPr>
        <p:spPr bwMode="auto">
          <a:xfrm>
            <a:off x="4038600" y="685800"/>
            <a:ext cx="15827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a:solidFill>
                  <a:srgbClr val="0000CC"/>
                </a:solidFill>
              </a:rPr>
              <a:t>Bé Hoa</a:t>
            </a:r>
          </a:p>
        </p:txBody>
      </p:sp>
      <p:sp>
        <p:nvSpPr>
          <p:cNvPr id="9223" name="Text Box 7"/>
          <p:cNvSpPr txBox="1">
            <a:spLocks noChangeArrowheads="1"/>
          </p:cNvSpPr>
          <p:nvPr/>
        </p:nvSpPr>
        <p:spPr bwMode="auto">
          <a:xfrm>
            <a:off x="5867400" y="12192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i="1"/>
              <a:t>Theo Việt Tâm</a:t>
            </a:r>
          </a:p>
        </p:txBody>
      </p:sp>
      <p:sp>
        <p:nvSpPr>
          <p:cNvPr id="9224" name="Text Box 8"/>
          <p:cNvSpPr txBox="1">
            <a:spLocks noChangeArrowheads="1"/>
          </p:cNvSpPr>
          <p:nvPr/>
        </p:nvSpPr>
        <p:spPr bwMode="auto">
          <a:xfrm>
            <a:off x="1219200" y="1600200"/>
            <a:ext cx="304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u="sng">
                <a:solidFill>
                  <a:srgbClr val="FF0000"/>
                </a:solidFill>
              </a:rPr>
              <a:t>Tìm hiểu bài</a:t>
            </a:r>
          </a:p>
        </p:txBody>
      </p:sp>
      <p:sp>
        <p:nvSpPr>
          <p:cNvPr id="9225" name="Text Box 9"/>
          <p:cNvSpPr txBox="1">
            <a:spLocks noChangeArrowheads="1"/>
          </p:cNvSpPr>
          <p:nvPr/>
        </p:nvSpPr>
        <p:spPr bwMode="auto">
          <a:xfrm>
            <a:off x="1066800" y="2819400"/>
            <a:ext cx="690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t>3/ Hoa đã làm gì giúp mẹ?</a:t>
            </a:r>
          </a:p>
        </p:txBody>
      </p:sp>
      <p:sp>
        <p:nvSpPr>
          <p:cNvPr id="9226" name="Text Box 10"/>
          <p:cNvSpPr txBox="1">
            <a:spLocks noChangeArrowheads="1"/>
          </p:cNvSpPr>
          <p:nvPr/>
        </p:nvSpPr>
        <p:spPr bwMode="auto">
          <a:xfrm>
            <a:off x="990600" y="3657600"/>
            <a:ext cx="777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a:solidFill>
                  <a:srgbClr val="0000CC"/>
                </a:solidFill>
              </a:rPr>
              <a:t>Hoa đưa võng ru em ngủ, trông em giúp mẹ.</a:t>
            </a:r>
          </a:p>
        </p:txBody>
      </p:sp>
      <p:pic>
        <p:nvPicPr>
          <p:cNvPr id="9227" name="Picture 11" descr="GFHJDG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8229600" cy="5257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26"/>
                                        </p:tgtEl>
                                        <p:attrNameLst>
                                          <p:attrName>style.visibility</p:attrName>
                                        </p:attrNameLst>
                                      </p:cBhvr>
                                      <p:to>
                                        <p:strVal val="visible"/>
                                      </p:to>
                                    </p:set>
                                    <p:anim calcmode="lin" valueType="num">
                                      <p:cBhvr additive="base">
                                        <p:cTn id="7" dur="500" fill="hold"/>
                                        <p:tgtEl>
                                          <p:spTgt spid="9226"/>
                                        </p:tgtEl>
                                        <p:attrNameLst>
                                          <p:attrName>ppt_x</p:attrName>
                                        </p:attrNameLst>
                                      </p:cBhvr>
                                      <p:tavLst>
                                        <p:tav tm="0">
                                          <p:val>
                                            <p:strVal val="#ppt_x"/>
                                          </p:val>
                                        </p:tav>
                                        <p:tav tm="100000">
                                          <p:val>
                                            <p:strVal val="#ppt_x"/>
                                          </p:val>
                                        </p:tav>
                                      </p:tavLst>
                                    </p:anim>
                                    <p:anim calcmode="lin" valueType="num">
                                      <p:cBhvr additive="base">
                                        <p:cTn id="8" dur="500" fill="hold"/>
                                        <p:tgtEl>
                                          <p:spTgt spid="922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227"/>
                                        </p:tgtEl>
                                        <p:attrNameLst>
                                          <p:attrName>style.visibility</p:attrName>
                                        </p:attrNameLst>
                                      </p:cBhvr>
                                      <p:to>
                                        <p:strVal val="visible"/>
                                      </p:to>
                                    </p:set>
                                    <p:anim calcmode="lin" valueType="num">
                                      <p:cBhvr additive="base">
                                        <p:cTn id="13" dur="500" fill="hold"/>
                                        <p:tgtEl>
                                          <p:spTgt spid="9227"/>
                                        </p:tgtEl>
                                        <p:attrNameLst>
                                          <p:attrName>ppt_x</p:attrName>
                                        </p:attrNameLst>
                                      </p:cBhvr>
                                      <p:tavLst>
                                        <p:tav tm="0">
                                          <p:val>
                                            <p:strVal val="#ppt_x"/>
                                          </p:val>
                                        </p:tav>
                                        <p:tav tm="100000">
                                          <p:val>
                                            <p:strVal val="#ppt_x"/>
                                          </p:val>
                                        </p:tav>
                                      </p:tavLst>
                                    </p:anim>
                                    <p:anim calcmode="lin" valueType="num">
                                      <p:cBhvr additive="base">
                                        <p:cTn id="14" dur="500" fill="hold"/>
                                        <p:tgtEl>
                                          <p:spTgt spid="92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5"/>
          <p:cNvSpPr>
            <a:spLocks noChangeArrowheads="1"/>
          </p:cNvSpPr>
          <p:nvPr/>
        </p:nvSpPr>
        <p:spPr bwMode="auto">
          <a:xfrm>
            <a:off x="4038600" y="792163"/>
            <a:ext cx="15827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a:solidFill>
                  <a:srgbClr val="0000CC"/>
                </a:solidFill>
              </a:rPr>
              <a:t>Bé Hoa</a:t>
            </a:r>
          </a:p>
        </p:txBody>
      </p:sp>
      <p:sp>
        <p:nvSpPr>
          <p:cNvPr id="11270" name="Text Box 6"/>
          <p:cNvSpPr txBox="1">
            <a:spLocks noChangeArrowheads="1"/>
          </p:cNvSpPr>
          <p:nvPr/>
        </p:nvSpPr>
        <p:spPr bwMode="auto">
          <a:xfrm>
            <a:off x="5867400" y="11763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i="1"/>
              <a:t>Theo Việt Tâm</a:t>
            </a:r>
          </a:p>
        </p:txBody>
      </p:sp>
      <p:sp>
        <p:nvSpPr>
          <p:cNvPr id="11271" name="Text Box 7"/>
          <p:cNvSpPr txBox="1">
            <a:spLocks noChangeArrowheads="1"/>
          </p:cNvSpPr>
          <p:nvPr/>
        </p:nvSpPr>
        <p:spPr bwMode="auto">
          <a:xfrm>
            <a:off x="1219200" y="1766888"/>
            <a:ext cx="3048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u="sng">
                <a:solidFill>
                  <a:srgbClr val="FF0000"/>
                </a:solidFill>
              </a:rPr>
              <a:t>Tìm hiểu bài</a:t>
            </a:r>
          </a:p>
        </p:txBody>
      </p:sp>
      <p:sp>
        <p:nvSpPr>
          <p:cNvPr id="11272" name="Text Box 8"/>
          <p:cNvSpPr txBox="1">
            <a:spLocks noChangeArrowheads="1"/>
          </p:cNvSpPr>
          <p:nvPr/>
        </p:nvSpPr>
        <p:spPr bwMode="auto">
          <a:xfrm>
            <a:off x="1752600" y="2590800"/>
            <a:ext cx="6019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t>* Khi em Nụ ngủ Hoa đã làm gì?</a:t>
            </a:r>
          </a:p>
        </p:txBody>
      </p:sp>
      <p:sp>
        <p:nvSpPr>
          <p:cNvPr id="11273" name="Text Box 9"/>
          <p:cNvSpPr txBox="1">
            <a:spLocks noChangeArrowheads="1"/>
          </p:cNvSpPr>
          <p:nvPr/>
        </p:nvSpPr>
        <p:spPr bwMode="auto">
          <a:xfrm>
            <a:off x="1905000" y="3429000"/>
            <a:ext cx="6477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0000FF"/>
                </a:solidFill>
              </a:rPr>
              <a:t>Vặn to đèn, lấy giấy bút để viết thư cho bố.</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73"/>
                                        </p:tgtEl>
                                        <p:attrNameLst>
                                          <p:attrName>style.visibility</p:attrName>
                                        </p:attrNameLst>
                                      </p:cBhvr>
                                      <p:to>
                                        <p:strVal val="visible"/>
                                      </p:to>
                                    </p:set>
                                    <p:animEffect transition="in" filter="blinds(horizontal)">
                                      <p:cBhvr>
                                        <p:cTn id="7" dur="500"/>
                                        <p:tgtEl>
                                          <p:spTgt spid="11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4"/>
          <p:cNvSpPr txBox="1">
            <a:spLocks noChangeArrowheads="1"/>
          </p:cNvSpPr>
          <p:nvPr/>
        </p:nvSpPr>
        <p:spPr bwMode="auto">
          <a:xfrm>
            <a:off x="1295400" y="1676400"/>
            <a:ext cx="304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FF0000"/>
                </a:solidFill>
              </a:rPr>
              <a:t>Luyện đọc</a:t>
            </a:r>
          </a:p>
        </p:txBody>
      </p:sp>
      <p:sp>
        <p:nvSpPr>
          <p:cNvPr id="27653" name="Text Box 5"/>
          <p:cNvSpPr txBox="1">
            <a:spLocks noChangeArrowheads="1"/>
          </p:cNvSpPr>
          <p:nvPr/>
        </p:nvSpPr>
        <p:spPr bwMode="auto">
          <a:xfrm>
            <a:off x="5410200" y="1676400"/>
            <a:ext cx="304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FF0000"/>
                </a:solidFill>
              </a:rPr>
              <a:t>Tìm hiểu bài</a:t>
            </a:r>
          </a:p>
        </p:txBody>
      </p:sp>
      <p:sp>
        <p:nvSpPr>
          <p:cNvPr id="27655" name="Text Box 7"/>
          <p:cNvSpPr txBox="1">
            <a:spLocks noChangeArrowheads="1"/>
          </p:cNvSpPr>
          <p:nvPr/>
        </p:nvSpPr>
        <p:spPr bwMode="auto">
          <a:xfrm>
            <a:off x="1447800" y="2590800"/>
            <a:ext cx="3276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0000FF"/>
                </a:solidFill>
              </a:rPr>
              <a:t>đưa võng </a:t>
            </a:r>
          </a:p>
        </p:txBody>
      </p:sp>
      <p:sp>
        <p:nvSpPr>
          <p:cNvPr id="27656" name="Text Box 8"/>
          <p:cNvSpPr txBox="1">
            <a:spLocks noChangeArrowheads="1"/>
          </p:cNvSpPr>
          <p:nvPr/>
        </p:nvSpPr>
        <p:spPr bwMode="auto">
          <a:xfrm>
            <a:off x="1447800" y="3886200"/>
            <a:ext cx="320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0000FF"/>
                </a:solidFill>
              </a:rPr>
              <a:t>nắn nót</a:t>
            </a:r>
          </a:p>
        </p:txBody>
      </p:sp>
      <p:sp>
        <p:nvSpPr>
          <p:cNvPr id="27657" name="Text Box 9"/>
          <p:cNvSpPr txBox="1">
            <a:spLocks noChangeArrowheads="1"/>
          </p:cNvSpPr>
          <p:nvPr/>
        </p:nvSpPr>
        <p:spPr bwMode="auto">
          <a:xfrm>
            <a:off x="1447800" y="4572000"/>
            <a:ext cx="228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0000FF"/>
                </a:solidFill>
              </a:rPr>
              <a:t>ngoan lắm</a:t>
            </a:r>
          </a:p>
        </p:txBody>
      </p:sp>
      <p:sp>
        <p:nvSpPr>
          <p:cNvPr id="27658" name="Rectangle 10"/>
          <p:cNvSpPr>
            <a:spLocks noChangeArrowheads="1"/>
          </p:cNvSpPr>
          <p:nvPr/>
        </p:nvSpPr>
        <p:spPr bwMode="auto">
          <a:xfrm>
            <a:off x="4038600" y="944563"/>
            <a:ext cx="15827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a:solidFill>
                  <a:srgbClr val="0000CC"/>
                </a:solidFill>
              </a:rPr>
              <a:t>Bé Hoa</a:t>
            </a:r>
          </a:p>
        </p:txBody>
      </p:sp>
      <p:grpSp>
        <p:nvGrpSpPr>
          <p:cNvPr id="27659" name="Group 11"/>
          <p:cNvGrpSpPr>
            <a:grpSpLocks/>
          </p:cNvGrpSpPr>
          <p:nvPr/>
        </p:nvGrpSpPr>
        <p:grpSpPr bwMode="auto">
          <a:xfrm>
            <a:off x="1447800" y="2209800"/>
            <a:ext cx="6248400" cy="3276600"/>
            <a:chOff x="912" y="1824"/>
            <a:chExt cx="3936" cy="2064"/>
          </a:xfrm>
        </p:grpSpPr>
        <p:sp>
          <p:nvSpPr>
            <p:cNvPr id="27660" name="Line 12"/>
            <p:cNvSpPr>
              <a:spLocks noChangeShapeType="1"/>
            </p:cNvSpPr>
            <p:nvPr/>
          </p:nvSpPr>
          <p:spPr bwMode="auto">
            <a:xfrm>
              <a:off x="912" y="1824"/>
              <a:ext cx="3936" cy="0"/>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7661" name="Line 13"/>
            <p:cNvSpPr>
              <a:spLocks noChangeShapeType="1"/>
            </p:cNvSpPr>
            <p:nvPr/>
          </p:nvSpPr>
          <p:spPr bwMode="auto">
            <a:xfrm>
              <a:off x="2832" y="1824"/>
              <a:ext cx="0" cy="2064"/>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27662" name="Text Box 14"/>
          <p:cNvSpPr txBox="1">
            <a:spLocks noChangeArrowheads="1"/>
          </p:cNvSpPr>
          <p:nvPr/>
        </p:nvSpPr>
        <p:spPr bwMode="auto">
          <a:xfrm>
            <a:off x="5334000" y="2667000"/>
            <a:ext cx="182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CC0099"/>
                </a:solidFill>
              </a:rPr>
              <a:t>đen láy</a:t>
            </a:r>
          </a:p>
        </p:txBody>
      </p:sp>
      <p:sp>
        <p:nvSpPr>
          <p:cNvPr id="27663" name="Text Box 15"/>
          <p:cNvSpPr txBox="1">
            <a:spLocks noChangeArrowheads="1"/>
          </p:cNvSpPr>
          <p:nvPr/>
        </p:nvSpPr>
        <p:spPr bwMode="auto">
          <a:xfrm>
            <a:off x="5334000" y="3657600"/>
            <a:ext cx="1981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CC0099"/>
                </a:solidFill>
              </a:rPr>
              <a:t> đèn</a:t>
            </a:r>
          </a:p>
        </p:txBody>
      </p:sp>
      <p:pic>
        <p:nvPicPr>
          <p:cNvPr id="27665" name="Picture 17" descr="Kết quả hình ảnh cho hình ảnh vặn to đèn dầ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209800"/>
            <a:ext cx="5334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6" name="Text Box 18"/>
          <p:cNvSpPr txBox="1">
            <a:spLocks noChangeArrowheads="1"/>
          </p:cNvSpPr>
          <p:nvPr/>
        </p:nvSpPr>
        <p:spPr bwMode="auto">
          <a:xfrm>
            <a:off x="5715000" y="12192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i="1"/>
              <a:t>Theo Việt Tâm</a:t>
            </a:r>
          </a:p>
        </p:txBody>
      </p:sp>
      <p:sp>
        <p:nvSpPr>
          <p:cNvPr id="27668" name="Text Box 20"/>
          <p:cNvSpPr txBox="1">
            <a:spLocks noChangeArrowheads="1"/>
          </p:cNvSpPr>
          <p:nvPr/>
        </p:nvSpPr>
        <p:spPr bwMode="auto">
          <a:xfrm>
            <a:off x="1447800" y="3276600"/>
            <a:ext cx="182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0000FF"/>
                </a:solidFill>
              </a:rPr>
              <a:t>giấy bút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63"/>
                                        </p:tgtEl>
                                        <p:attrNameLst>
                                          <p:attrName>style.visibility</p:attrName>
                                        </p:attrNameLst>
                                      </p:cBhvr>
                                      <p:to>
                                        <p:strVal val="visible"/>
                                      </p:to>
                                    </p:set>
                                    <p:animEffect transition="in" filter="blinds(horizontal)">
                                      <p:cBhvr>
                                        <p:cTn id="7" dur="500"/>
                                        <p:tgtEl>
                                          <p:spTgt spid="276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7665"/>
                                        </p:tgtEl>
                                        <p:attrNameLst>
                                          <p:attrName>style.visibility</p:attrName>
                                        </p:attrNameLst>
                                      </p:cBhvr>
                                      <p:to>
                                        <p:strVal val="visible"/>
                                      </p:to>
                                    </p:set>
                                    <p:animEffect transition="in" filter="box(in)">
                                      <p:cBhvr>
                                        <p:cTn id="12" dur="500"/>
                                        <p:tgtEl>
                                          <p:spTgt spid="276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nodeType="clickEffect">
                                  <p:stCondLst>
                                    <p:cond delay="0"/>
                                  </p:stCondLst>
                                  <p:childTnLst>
                                    <p:animEffect transition="out" filter="box(in)">
                                      <p:cBhvr>
                                        <p:cTn id="16" dur="500"/>
                                        <p:tgtEl>
                                          <p:spTgt spid="27665"/>
                                        </p:tgtEl>
                                      </p:cBhvr>
                                    </p:animEffect>
                                    <p:set>
                                      <p:cBhvr>
                                        <p:cTn id="17" dur="1" fill="hold">
                                          <p:stCondLst>
                                            <p:cond delay="499"/>
                                          </p:stCondLst>
                                        </p:cTn>
                                        <p:tgtEl>
                                          <p:spTgt spid="276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5"/>
          <p:cNvSpPr>
            <a:spLocks noChangeArrowheads="1"/>
          </p:cNvSpPr>
          <p:nvPr/>
        </p:nvSpPr>
        <p:spPr bwMode="auto">
          <a:xfrm>
            <a:off x="4038600" y="623888"/>
            <a:ext cx="15827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a:solidFill>
                  <a:srgbClr val="0000CC"/>
                </a:solidFill>
              </a:rPr>
              <a:t>Bé Hoa</a:t>
            </a:r>
          </a:p>
        </p:txBody>
      </p:sp>
      <p:sp>
        <p:nvSpPr>
          <p:cNvPr id="10246" name="Text Box 6"/>
          <p:cNvSpPr txBox="1">
            <a:spLocks noChangeArrowheads="1"/>
          </p:cNvSpPr>
          <p:nvPr/>
        </p:nvSpPr>
        <p:spPr bwMode="auto">
          <a:xfrm>
            <a:off x="5867400" y="11430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i="1"/>
              <a:t>Theo Việt Tâm</a:t>
            </a:r>
          </a:p>
        </p:txBody>
      </p:sp>
      <p:sp>
        <p:nvSpPr>
          <p:cNvPr id="10247" name="Text Box 7"/>
          <p:cNvSpPr txBox="1">
            <a:spLocks noChangeArrowheads="1"/>
          </p:cNvSpPr>
          <p:nvPr/>
        </p:nvSpPr>
        <p:spPr bwMode="auto">
          <a:xfrm>
            <a:off x="1219200" y="1600200"/>
            <a:ext cx="304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u="sng">
                <a:solidFill>
                  <a:srgbClr val="FF0000"/>
                </a:solidFill>
              </a:rPr>
              <a:t>Tìm hiểu bài</a:t>
            </a:r>
          </a:p>
        </p:txBody>
      </p:sp>
      <p:sp>
        <p:nvSpPr>
          <p:cNvPr id="10248" name="Text Box 8"/>
          <p:cNvSpPr txBox="1">
            <a:spLocks noChangeArrowheads="1"/>
          </p:cNvSpPr>
          <p:nvPr/>
        </p:nvSpPr>
        <p:spPr bwMode="auto">
          <a:xfrm>
            <a:off x="838200" y="2286000"/>
            <a:ext cx="76962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t>4/ Trong thư gửi bố, Hoa kể chuyện gì,</a:t>
            </a:r>
          </a:p>
          <a:p>
            <a:pPr>
              <a:spcBef>
                <a:spcPct val="50000"/>
              </a:spcBef>
            </a:pPr>
            <a:r>
              <a:rPr lang="en-US" sz="2800" b="1"/>
              <a:t> nêu mong muốn gì?</a:t>
            </a:r>
          </a:p>
        </p:txBody>
      </p:sp>
      <p:sp>
        <p:nvSpPr>
          <p:cNvPr id="10249" name="Text Box 9"/>
          <p:cNvSpPr txBox="1">
            <a:spLocks noChangeArrowheads="1"/>
          </p:cNvSpPr>
          <p:nvPr/>
        </p:nvSpPr>
        <p:spPr bwMode="auto">
          <a:xfrm>
            <a:off x="838200" y="3810000"/>
            <a:ext cx="7696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a:solidFill>
                  <a:srgbClr val="0000CC"/>
                </a:solidFill>
              </a:rPr>
              <a:t>      Hoa kể về em Nụ, về chuyện Hoa hát hết bài hát ru em.</a:t>
            </a:r>
          </a:p>
        </p:txBody>
      </p:sp>
      <p:sp>
        <p:nvSpPr>
          <p:cNvPr id="10251" name="Text Box 11"/>
          <p:cNvSpPr txBox="1">
            <a:spLocks noChangeArrowheads="1"/>
          </p:cNvSpPr>
          <p:nvPr/>
        </p:nvSpPr>
        <p:spPr bwMode="auto">
          <a:xfrm>
            <a:off x="838200" y="4997450"/>
            <a:ext cx="7696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CC00FF"/>
                </a:solidFill>
              </a:rPr>
              <a:t>      Hoa mong muốn khi nào bố về, bố sẽ dạy thêm những bài hát khác cho Hoa.</a:t>
            </a:r>
          </a:p>
        </p:txBody>
      </p:sp>
      <p:pic>
        <p:nvPicPr>
          <p:cNvPr id="10252" name="Picture 12" descr="IMG0100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76400"/>
            <a:ext cx="8077200" cy="518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9"/>
                                        </p:tgtEl>
                                        <p:attrNameLst>
                                          <p:attrName>style.visibility</p:attrName>
                                        </p:attrNameLst>
                                      </p:cBhvr>
                                      <p:to>
                                        <p:strVal val="visible"/>
                                      </p:to>
                                    </p:set>
                                    <p:anim calcmode="lin" valueType="num">
                                      <p:cBhvr additive="base">
                                        <p:cTn id="7" dur="500" fill="hold"/>
                                        <p:tgtEl>
                                          <p:spTgt spid="10249"/>
                                        </p:tgtEl>
                                        <p:attrNameLst>
                                          <p:attrName>ppt_x</p:attrName>
                                        </p:attrNameLst>
                                      </p:cBhvr>
                                      <p:tavLst>
                                        <p:tav tm="0">
                                          <p:val>
                                            <p:strVal val="#ppt_x"/>
                                          </p:val>
                                        </p:tav>
                                        <p:tav tm="100000">
                                          <p:val>
                                            <p:strVal val="#ppt_x"/>
                                          </p:val>
                                        </p:tav>
                                      </p:tavLst>
                                    </p:anim>
                                    <p:anim calcmode="lin" valueType="num">
                                      <p:cBhvr additive="base">
                                        <p:cTn id="8" dur="500" fill="hold"/>
                                        <p:tgtEl>
                                          <p:spTgt spid="1024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51"/>
                                        </p:tgtEl>
                                        <p:attrNameLst>
                                          <p:attrName>style.visibility</p:attrName>
                                        </p:attrNameLst>
                                      </p:cBhvr>
                                      <p:to>
                                        <p:strVal val="visible"/>
                                      </p:to>
                                    </p:set>
                                    <p:anim calcmode="lin" valueType="num">
                                      <p:cBhvr additive="base">
                                        <p:cTn id="13" dur="500" fill="hold"/>
                                        <p:tgtEl>
                                          <p:spTgt spid="10251"/>
                                        </p:tgtEl>
                                        <p:attrNameLst>
                                          <p:attrName>ppt_x</p:attrName>
                                        </p:attrNameLst>
                                      </p:cBhvr>
                                      <p:tavLst>
                                        <p:tav tm="0">
                                          <p:val>
                                            <p:strVal val="#ppt_x"/>
                                          </p:val>
                                        </p:tav>
                                        <p:tav tm="100000">
                                          <p:val>
                                            <p:strVal val="#ppt_x"/>
                                          </p:val>
                                        </p:tav>
                                      </p:tavLst>
                                    </p:anim>
                                    <p:anim calcmode="lin" valueType="num">
                                      <p:cBhvr additive="base">
                                        <p:cTn id="14" dur="500" fill="hold"/>
                                        <p:tgtEl>
                                          <p:spTgt spid="1025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10252"/>
                                        </p:tgtEl>
                                        <p:attrNameLst>
                                          <p:attrName>style.visibility</p:attrName>
                                        </p:attrNameLst>
                                      </p:cBhvr>
                                      <p:to>
                                        <p:strVal val="visible"/>
                                      </p:to>
                                    </p:set>
                                    <p:animEffect transition="in" filter="blinds(horizontal)">
                                      <p:cBhvr>
                                        <p:cTn id="19" dur="500"/>
                                        <p:tgtEl>
                                          <p:spTgt spid="10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9" grpId="0"/>
      <p:bldP spid="1025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5"/>
          <p:cNvSpPr>
            <a:spLocks noChangeArrowheads="1"/>
          </p:cNvSpPr>
          <p:nvPr/>
        </p:nvSpPr>
        <p:spPr bwMode="auto">
          <a:xfrm>
            <a:off x="4038600" y="749300"/>
            <a:ext cx="14112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a:solidFill>
                  <a:srgbClr val="0000CC"/>
                </a:solidFill>
              </a:rPr>
              <a:t>Bé Hoa</a:t>
            </a:r>
          </a:p>
        </p:txBody>
      </p:sp>
      <p:sp>
        <p:nvSpPr>
          <p:cNvPr id="13318" name="Text Box 6"/>
          <p:cNvSpPr txBox="1">
            <a:spLocks noChangeArrowheads="1"/>
          </p:cNvSpPr>
          <p:nvPr/>
        </p:nvSpPr>
        <p:spPr bwMode="auto">
          <a:xfrm>
            <a:off x="5867400" y="12192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i="1"/>
              <a:t>Theo Việt Tâm</a:t>
            </a:r>
          </a:p>
        </p:txBody>
      </p:sp>
      <p:sp>
        <p:nvSpPr>
          <p:cNvPr id="13319" name="Text Box 7"/>
          <p:cNvSpPr txBox="1">
            <a:spLocks noChangeArrowheads="1"/>
          </p:cNvSpPr>
          <p:nvPr/>
        </p:nvSpPr>
        <p:spPr bwMode="auto">
          <a:xfrm>
            <a:off x="2971800" y="2362200"/>
            <a:ext cx="2667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u="sng">
                <a:solidFill>
                  <a:srgbClr val="0000CC"/>
                </a:solidFill>
              </a:rPr>
              <a:t>Luyện đọc lại:</a:t>
            </a:r>
          </a:p>
        </p:txBody>
      </p:sp>
      <p:sp>
        <p:nvSpPr>
          <p:cNvPr id="13320" name="Text Box 8"/>
          <p:cNvSpPr txBox="1">
            <a:spLocks noChangeArrowheads="1"/>
          </p:cNvSpPr>
          <p:nvPr/>
        </p:nvSpPr>
        <p:spPr bwMode="auto">
          <a:xfrm>
            <a:off x="685800" y="2971800"/>
            <a:ext cx="7772400" cy="244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a:solidFill>
                  <a:srgbClr val="FF0066"/>
                </a:solidFill>
              </a:rPr>
              <a:t>     Bố ạ,</a:t>
            </a:r>
          </a:p>
          <a:p>
            <a:pPr>
              <a:spcBef>
                <a:spcPct val="50000"/>
              </a:spcBef>
            </a:pPr>
            <a:r>
              <a:rPr lang="en-US" sz="2800" b="1" i="1">
                <a:solidFill>
                  <a:srgbClr val="FF0066"/>
                </a:solidFill>
              </a:rPr>
              <a:t>     Em Nụ ở nhà ngoan lắm.  Em ngủ cũng ngoan nữa. Con hết cả bài hát ru em rồi. Bao giờ bố về, bố dạy thêm bài khác cho con. Dạy bài dài dài ấy, bố nhé!</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5"/>
          <p:cNvSpPr>
            <a:spLocks noChangeArrowheads="1"/>
          </p:cNvSpPr>
          <p:nvPr/>
        </p:nvSpPr>
        <p:spPr bwMode="auto">
          <a:xfrm>
            <a:off x="4038600" y="787400"/>
            <a:ext cx="14112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a:solidFill>
                  <a:srgbClr val="0000CC"/>
                </a:solidFill>
              </a:rPr>
              <a:t>Bé Hoa</a:t>
            </a:r>
          </a:p>
        </p:txBody>
      </p:sp>
      <p:sp>
        <p:nvSpPr>
          <p:cNvPr id="15366" name="Text Box 6"/>
          <p:cNvSpPr txBox="1">
            <a:spLocks noChangeArrowheads="1"/>
          </p:cNvSpPr>
          <p:nvPr/>
        </p:nvSpPr>
        <p:spPr bwMode="auto">
          <a:xfrm>
            <a:off x="5867400" y="12192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i="1"/>
              <a:t>Theo Việt Tâm</a:t>
            </a:r>
          </a:p>
        </p:txBody>
      </p:sp>
      <p:sp>
        <p:nvSpPr>
          <p:cNvPr id="15367" name="Text Box 7"/>
          <p:cNvSpPr txBox="1">
            <a:spLocks noChangeArrowheads="1"/>
          </p:cNvSpPr>
          <p:nvPr/>
        </p:nvSpPr>
        <p:spPr bwMode="auto">
          <a:xfrm>
            <a:off x="1219200" y="2590800"/>
            <a:ext cx="6781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t>Em thấy bé Hoa là người như thế nào?</a:t>
            </a:r>
          </a:p>
        </p:txBody>
      </p:sp>
      <p:sp>
        <p:nvSpPr>
          <p:cNvPr id="15368" name="Text Box 8"/>
          <p:cNvSpPr txBox="1">
            <a:spLocks noChangeArrowheads="1"/>
          </p:cNvSpPr>
          <p:nvPr/>
        </p:nvSpPr>
        <p:spPr bwMode="auto">
          <a:xfrm>
            <a:off x="838200" y="3352800"/>
            <a:ext cx="7924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0000CC"/>
                </a:solidFill>
              </a:rPr>
              <a:t>   Hoa rất yêu thương em, biết chăm sóc em giúp đỡ bố mẹ.</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8"/>
                                        </p:tgtEl>
                                        <p:attrNameLst>
                                          <p:attrName>style.visibility</p:attrName>
                                        </p:attrNameLst>
                                      </p:cBhvr>
                                      <p:to>
                                        <p:strVal val="visible"/>
                                      </p:to>
                                    </p:set>
                                    <p:animEffect transition="in" filter="blinds(horizontal)">
                                      <p:cBhvr>
                                        <p:cTn id="7" dur="500"/>
                                        <p:tgtEl>
                                          <p:spTgt spid="15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ChangeArrowheads="1"/>
          </p:cNvSpPr>
          <p:nvPr/>
        </p:nvSpPr>
        <p:spPr bwMode="auto">
          <a:xfrm>
            <a:off x="4038600" y="787400"/>
            <a:ext cx="14112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a:solidFill>
                  <a:srgbClr val="0000CC"/>
                </a:solidFill>
              </a:rPr>
              <a:t>Bé Hoa</a:t>
            </a:r>
          </a:p>
        </p:txBody>
      </p:sp>
      <p:sp>
        <p:nvSpPr>
          <p:cNvPr id="17414" name="Text Box 6"/>
          <p:cNvSpPr txBox="1">
            <a:spLocks noChangeArrowheads="1"/>
          </p:cNvSpPr>
          <p:nvPr/>
        </p:nvSpPr>
        <p:spPr bwMode="auto">
          <a:xfrm>
            <a:off x="5867400" y="12192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i="1"/>
              <a:t>Theo Việt Tâm</a:t>
            </a:r>
          </a:p>
        </p:txBody>
      </p:sp>
      <p:sp>
        <p:nvSpPr>
          <p:cNvPr id="17415" name="Text Box 7"/>
          <p:cNvSpPr txBox="1">
            <a:spLocks noChangeArrowheads="1"/>
          </p:cNvSpPr>
          <p:nvPr/>
        </p:nvSpPr>
        <p:spPr bwMode="auto">
          <a:xfrm>
            <a:off x="838200" y="3352800"/>
            <a:ext cx="7924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0000CC"/>
                </a:solidFill>
              </a:rPr>
              <a:t>   Hoa rất yêu thương em, biết chăm sóc em giúp đỡ bố mẹ.</a:t>
            </a:r>
          </a:p>
        </p:txBody>
      </p:sp>
      <p:sp>
        <p:nvSpPr>
          <p:cNvPr id="17416" name="Text Box 8"/>
          <p:cNvSpPr txBox="1">
            <a:spLocks noChangeArrowheads="1"/>
          </p:cNvSpPr>
          <p:nvPr/>
        </p:nvSpPr>
        <p:spPr bwMode="auto">
          <a:xfrm>
            <a:off x="1447800" y="2438400"/>
            <a:ext cx="2743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u="sng"/>
              <a:t>Nội dung:</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4"/>
          <p:cNvSpPr txBox="1">
            <a:spLocks noGrp="1" noChangeArrowheads="1"/>
          </p:cNvSpPr>
          <p:nvPr>
            <p:ph type="title"/>
          </p:nvPr>
        </p:nvSpPr>
        <p:spPr>
          <a:xfrm>
            <a:off x="685800" y="-228600"/>
            <a:ext cx="8229600" cy="1143000"/>
          </a:xfrm>
          <a:noFill/>
          <a:ln w="38100">
            <a:solidFill>
              <a:schemeClr val="bg1"/>
            </a:solidFill>
            <a:miter lim="800000"/>
            <a:headEnd/>
            <a:tailEnd/>
          </a:ln>
          <a:extLst>
            <a:ext uri="{909E8E84-426E-40DD-AFC4-6F175D3DCCD1}">
              <a14:hiddenFill xmlns:a14="http://schemas.microsoft.com/office/drawing/2010/main">
                <a:solidFill>
                  <a:srgbClr val="4FDF37"/>
                </a:solidFill>
              </a14:hiddenFill>
            </a:ext>
          </a:extLst>
        </p:spPr>
        <p:txBody>
          <a:bodyPr/>
          <a:lstStyle/>
          <a:p>
            <a:pPr eaLnBrk="0" hangingPunct="0"/>
            <a:endParaRPr lang="en-US" sz="2400" b="1" dirty="0"/>
          </a:p>
        </p:txBody>
      </p:sp>
      <p:sp>
        <p:nvSpPr>
          <p:cNvPr id="16389" name="Rectangle 5"/>
          <p:cNvSpPr>
            <a:spLocks noChangeArrowheads="1"/>
          </p:cNvSpPr>
          <p:nvPr/>
        </p:nvSpPr>
        <p:spPr bwMode="auto">
          <a:xfrm>
            <a:off x="4038600" y="787400"/>
            <a:ext cx="14112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a:solidFill>
                  <a:srgbClr val="0000CC"/>
                </a:solidFill>
              </a:rPr>
              <a:t>Bé Hoa</a:t>
            </a:r>
          </a:p>
        </p:txBody>
      </p:sp>
      <p:sp>
        <p:nvSpPr>
          <p:cNvPr id="16390" name="Text Box 6"/>
          <p:cNvSpPr txBox="1">
            <a:spLocks noChangeArrowheads="1"/>
          </p:cNvSpPr>
          <p:nvPr/>
        </p:nvSpPr>
        <p:spPr bwMode="auto">
          <a:xfrm>
            <a:off x="5867400" y="12192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i="1"/>
              <a:t>Theo Việt Tâm</a:t>
            </a:r>
          </a:p>
        </p:txBody>
      </p:sp>
      <p:sp>
        <p:nvSpPr>
          <p:cNvPr id="16392" name="Text Box 8"/>
          <p:cNvSpPr txBox="1">
            <a:spLocks noChangeArrowheads="1"/>
          </p:cNvSpPr>
          <p:nvPr/>
        </p:nvSpPr>
        <p:spPr bwMode="auto">
          <a:xfrm>
            <a:off x="1371600" y="2590800"/>
            <a:ext cx="6934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0000CC"/>
                </a:solidFill>
              </a:rPr>
              <a:t>Vậy em thấy bé Hoa có ngoan không?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381000"/>
            <a:ext cx="8229600" cy="1371600"/>
          </a:xfrm>
        </p:spPr>
        <p:txBody>
          <a:bodyPr/>
          <a:lstStyle/>
          <a:p>
            <a:r>
              <a:rPr lang="en-US" sz="2800" b="1"/>
              <a:t>Những việc mà em có thể làm được :</a:t>
            </a:r>
          </a:p>
        </p:txBody>
      </p:sp>
      <p:pic>
        <p:nvPicPr>
          <p:cNvPr id="20483" name="Picture 3" descr="7"/>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a:xfrm>
            <a:off x="762000" y="762000"/>
            <a:ext cx="3657600" cy="2286000"/>
          </a:xfrm>
        </p:spPr>
      </p:pic>
      <p:pic>
        <p:nvPicPr>
          <p:cNvPr id="20484" name="Picture 4" descr="8"/>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486400" y="685800"/>
            <a:ext cx="2743200" cy="2362200"/>
          </a:xfrm>
        </p:spPr>
      </p:pic>
      <p:pic>
        <p:nvPicPr>
          <p:cNvPr id="20485" name="Picture 5" descr="6"/>
          <p:cNvPicPr>
            <a:picLocks noGrp="1" noChangeAspect="1" noChangeArrowheads="1"/>
          </p:cNvPicPr>
          <p:nvPr>
            <p:ph sz="quarter" idx="4294967295"/>
          </p:nvPr>
        </p:nvPicPr>
        <p:blipFill>
          <a:blip r:embed="rId5">
            <a:extLst>
              <a:ext uri="{28A0092B-C50C-407E-A947-70E740481C1C}">
                <a14:useLocalDpi xmlns:a14="http://schemas.microsoft.com/office/drawing/2010/main" val="0"/>
              </a:ext>
            </a:extLst>
          </a:blip>
          <a:srcRect/>
          <a:stretch>
            <a:fillRect/>
          </a:stretch>
        </p:blipFill>
        <p:spPr>
          <a:xfrm>
            <a:off x="914400" y="3640138"/>
            <a:ext cx="3657600" cy="2532062"/>
          </a:xfrm>
        </p:spPr>
      </p:pic>
      <p:pic>
        <p:nvPicPr>
          <p:cNvPr id="20486" name="Picture 6" descr="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3581400"/>
            <a:ext cx="2667000" cy="2381250"/>
          </a:xfrm>
          <a:prstGeom prst="rect">
            <a:avLst/>
          </a:prstGeom>
          <a:noFill/>
          <a:extLst>
            <a:ext uri="{909E8E84-426E-40DD-AFC4-6F175D3DCCD1}">
              <a14:hiddenFill xmlns:a14="http://schemas.microsoft.com/office/drawing/2010/main">
                <a:solidFill>
                  <a:srgbClr val="FFFFFF"/>
                </a:solidFill>
              </a14:hiddenFill>
            </a:ext>
          </a:extLst>
        </p:spPr>
      </p:pic>
      <p:sp>
        <p:nvSpPr>
          <p:cNvPr id="20487" name="Text Box 7"/>
          <p:cNvSpPr txBox="1">
            <a:spLocks noChangeArrowheads="1"/>
          </p:cNvSpPr>
          <p:nvPr/>
        </p:nvSpPr>
        <p:spPr bwMode="auto">
          <a:xfrm>
            <a:off x="990600" y="3048000"/>
            <a:ext cx="365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FF3300"/>
                </a:solidFill>
              </a:rPr>
              <a:t>Lau chùi bàn ghế</a:t>
            </a:r>
          </a:p>
        </p:txBody>
      </p:sp>
      <p:sp>
        <p:nvSpPr>
          <p:cNvPr id="20488" name="Text Box 8"/>
          <p:cNvSpPr txBox="1">
            <a:spLocks noChangeArrowheads="1"/>
          </p:cNvSpPr>
          <p:nvPr/>
        </p:nvSpPr>
        <p:spPr bwMode="auto">
          <a:xfrm>
            <a:off x="6019800" y="2971800"/>
            <a:ext cx="2209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FF3300"/>
                </a:solidFill>
              </a:rPr>
              <a:t>Quét nhà</a:t>
            </a:r>
          </a:p>
        </p:txBody>
      </p:sp>
      <p:sp>
        <p:nvSpPr>
          <p:cNvPr id="20489" name="Text Box 9"/>
          <p:cNvSpPr txBox="1">
            <a:spLocks noChangeArrowheads="1"/>
          </p:cNvSpPr>
          <p:nvPr/>
        </p:nvSpPr>
        <p:spPr bwMode="auto">
          <a:xfrm>
            <a:off x="1295400" y="6172200"/>
            <a:ext cx="182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FF3300"/>
                </a:solidFill>
              </a:rPr>
              <a:t>Rửa bát</a:t>
            </a:r>
          </a:p>
        </p:txBody>
      </p:sp>
      <p:sp>
        <p:nvSpPr>
          <p:cNvPr id="20490" name="Text Box 10"/>
          <p:cNvSpPr txBox="1">
            <a:spLocks noChangeArrowheads="1"/>
          </p:cNvSpPr>
          <p:nvPr/>
        </p:nvSpPr>
        <p:spPr bwMode="auto">
          <a:xfrm>
            <a:off x="5791200" y="6172200"/>
            <a:ext cx="2362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FF3300"/>
                </a:solidFill>
              </a:rPr>
              <a:t>Cho gà ăn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20487">
                                            <p:txEl>
                                              <p:pRg st="0" end="0"/>
                                            </p:txEl>
                                          </p:spTgt>
                                        </p:tgtEl>
                                        <p:attrNameLst>
                                          <p:attrName>style.visibility</p:attrName>
                                        </p:attrNameLst>
                                      </p:cBhvr>
                                      <p:to>
                                        <p:strVal val="visible"/>
                                      </p:to>
                                    </p:set>
                                    <p:anim calcmode="lin" valueType="num">
                                      <p:cBhvr additive="base">
                                        <p:cTn id="11" dur="500" fill="hold"/>
                                        <p:tgtEl>
                                          <p:spTgt spid="2048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4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0484"/>
                                        </p:tgtEl>
                                        <p:attrNameLst>
                                          <p:attrName>style.visibility</p:attrName>
                                        </p:attrNameLst>
                                      </p:cBhvr>
                                      <p:to>
                                        <p:strVal val="visible"/>
                                      </p:to>
                                    </p:set>
                                    <p:anim calcmode="lin" valueType="num">
                                      <p:cBhvr additive="base">
                                        <p:cTn id="17" dur="500" fill="hold"/>
                                        <p:tgtEl>
                                          <p:spTgt spid="20484"/>
                                        </p:tgtEl>
                                        <p:attrNameLst>
                                          <p:attrName>ppt_x</p:attrName>
                                        </p:attrNameLst>
                                      </p:cBhvr>
                                      <p:tavLst>
                                        <p:tav tm="0">
                                          <p:val>
                                            <p:strVal val="#ppt_x"/>
                                          </p:val>
                                        </p:tav>
                                        <p:tav tm="100000">
                                          <p:val>
                                            <p:strVal val="#ppt_x"/>
                                          </p:val>
                                        </p:tav>
                                      </p:tavLst>
                                    </p:anim>
                                    <p:anim calcmode="lin" valueType="num">
                                      <p:cBhvr additive="base">
                                        <p:cTn id="18" dur="500" fill="hold"/>
                                        <p:tgtEl>
                                          <p:spTgt spid="20484"/>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0488"/>
                                        </p:tgtEl>
                                        <p:attrNameLst>
                                          <p:attrName>style.visibility</p:attrName>
                                        </p:attrNameLst>
                                      </p:cBhvr>
                                      <p:to>
                                        <p:strVal val="visible"/>
                                      </p:to>
                                    </p:set>
                                    <p:animEffect transition="in" filter="checkerboard(across)">
                                      <p:cBhvr>
                                        <p:cTn id="23" dur="500"/>
                                        <p:tgtEl>
                                          <p:spTgt spid="2048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nodeType="clickEffect">
                                  <p:stCondLst>
                                    <p:cond delay="0"/>
                                  </p:stCondLst>
                                  <p:childTnLst>
                                    <p:set>
                                      <p:cBhvr>
                                        <p:cTn id="27" dur="1" fill="hold">
                                          <p:stCondLst>
                                            <p:cond delay="0"/>
                                          </p:stCondLst>
                                        </p:cTn>
                                        <p:tgtEl>
                                          <p:spTgt spid="20485"/>
                                        </p:tgtEl>
                                        <p:attrNameLst>
                                          <p:attrName>style.visibility</p:attrName>
                                        </p:attrNameLst>
                                      </p:cBhvr>
                                      <p:to>
                                        <p:strVal val="visible"/>
                                      </p:to>
                                    </p:set>
                                    <p:animEffect transition="in" filter="checkerboard(across)">
                                      <p:cBhvr>
                                        <p:cTn id="28" dur="500"/>
                                        <p:tgtEl>
                                          <p:spTgt spid="2048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0489"/>
                                        </p:tgtEl>
                                        <p:attrNameLst>
                                          <p:attrName>style.visibility</p:attrName>
                                        </p:attrNameLst>
                                      </p:cBhvr>
                                      <p:to>
                                        <p:strVal val="visible"/>
                                      </p:to>
                                    </p:set>
                                    <p:anim calcmode="lin" valueType="num">
                                      <p:cBhvr additive="base">
                                        <p:cTn id="33" dur="500" fill="hold"/>
                                        <p:tgtEl>
                                          <p:spTgt spid="20489"/>
                                        </p:tgtEl>
                                        <p:attrNameLst>
                                          <p:attrName>ppt_x</p:attrName>
                                        </p:attrNameLst>
                                      </p:cBhvr>
                                      <p:tavLst>
                                        <p:tav tm="0">
                                          <p:val>
                                            <p:strVal val="#ppt_x"/>
                                          </p:val>
                                        </p:tav>
                                        <p:tav tm="100000">
                                          <p:val>
                                            <p:strVal val="#ppt_x"/>
                                          </p:val>
                                        </p:tav>
                                      </p:tavLst>
                                    </p:anim>
                                    <p:anim calcmode="lin" valueType="num">
                                      <p:cBhvr additive="base">
                                        <p:cTn id="34" dur="500" fill="hold"/>
                                        <p:tgtEl>
                                          <p:spTgt spid="20489"/>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20486"/>
                                        </p:tgtEl>
                                        <p:attrNameLst>
                                          <p:attrName>style.visibility</p:attrName>
                                        </p:attrNameLst>
                                      </p:cBhvr>
                                      <p:to>
                                        <p:strVal val="visible"/>
                                      </p:to>
                                    </p:set>
                                    <p:animEffect transition="in" filter="blinds(horizontal)">
                                      <p:cBhvr>
                                        <p:cTn id="39" dur="500"/>
                                        <p:tgtEl>
                                          <p:spTgt spid="2048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0490"/>
                                        </p:tgtEl>
                                        <p:attrNameLst>
                                          <p:attrName>style.visibility</p:attrName>
                                        </p:attrNameLst>
                                      </p:cBhvr>
                                      <p:to>
                                        <p:strVal val="visible"/>
                                      </p:to>
                                    </p:set>
                                    <p:anim calcmode="lin" valueType="num">
                                      <p:cBhvr additive="base">
                                        <p:cTn id="44" dur="500" fill="hold"/>
                                        <p:tgtEl>
                                          <p:spTgt spid="20490"/>
                                        </p:tgtEl>
                                        <p:attrNameLst>
                                          <p:attrName>ppt_x</p:attrName>
                                        </p:attrNameLst>
                                      </p:cBhvr>
                                      <p:tavLst>
                                        <p:tav tm="0">
                                          <p:val>
                                            <p:strVal val="#ppt_x"/>
                                          </p:val>
                                        </p:tav>
                                        <p:tav tm="100000">
                                          <p:val>
                                            <p:strVal val="#ppt_x"/>
                                          </p:val>
                                        </p:tav>
                                      </p:tavLst>
                                    </p:anim>
                                    <p:anim calcmode="lin" valueType="num">
                                      <p:cBhvr additive="base">
                                        <p:cTn id="45" dur="500" fill="hold"/>
                                        <p:tgtEl>
                                          <p:spTgt spid="204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8" grpId="0"/>
      <p:bldP spid="20489" grpId="0"/>
      <p:bldP spid="2049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Grp="1" noChangeArrowheads="1"/>
          </p:cNvSpPr>
          <p:nvPr>
            <p:ph type="title"/>
          </p:nvPr>
        </p:nvSpPr>
        <p:spPr>
          <a:xfrm>
            <a:off x="685800" y="-228600"/>
            <a:ext cx="8229600" cy="1143000"/>
          </a:xfrm>
          <a:noFill/>
          <a:ln w="38100">
            <a:solidFill>
              <a:schemeClr val="bg1"/>
            </a:solidFill>
            <a:miter lim="800000"/>
            <a:headEnd/>
            <a:tailEnd/>
          </a:ln>
          <a:extLst>
            <a:ext uri="{909E8E84-426E-40DD-AFC4-6F175D3DCCD1}">
              <a14:hiddenFill xmlns:a14="http://schemas.microsoft.com/office/drawing/2010/main">
                <a:solidFill>
                  <a:srgbClr val="4FDF37"/>
                </a:solidFill>
              </a14:hiddenFill>
            </a:ext>
          </a:extLst>
        </p:spPr>
        <p:txBody>
          <a:bodyPr/>
          <a:lstStyle/>
          <a:p>
            <a:pPr eaLnBrk="0" hangingPunct="0"/>
            <a:endParaRPr lang="en-US" sz="2400" b="1" dirty="0"/>
          </a:p>
        </p:txBody>
      </p:sp>
      <p:sp>
        <p:nvSpPr>
          <p:cNvPr id="18437" name="Rectangle 5"/>
          <p:cNvSpPr>
            <a:spLocks noChangeArrowheads="1"/>
          </p:cNvSpPr>
          <p:nvPr/>
        </p:nvSpPr>
        <p:spPr bwMode="auto">
          <a:xfrm>
            <a:off x="4038600" y="787400"/>
            <a:ext cx="14112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a:solidFill>
                  <a:srgbClr val="0000CC"/>
                </a:solidFill>
              </a:rPr>
              <a:t>Bé Hoa</a:t>
            </a:r>
          </a:p>
        </p:txBody>
      </p:sp>
      <p:sp>
        <p:nvSpPr>
          <p:cNvPr id="18438" name="Text Box 6"/>
          <p:cNvSpPr txBox="1">
            <a:spLocks noChangeArrowheads="1"/>
          </p:cNvSpPr>
          <p:nvPr/>
        </p:nvSpPr>
        <p:spPr bwMode="auto">
          <a:xfrm>
            <a:off x="5867400" y="12192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i="1"/>
              <a:t>Theo Việt Tâm</a:t>
            </a:r>
          </a:p>
        </p:txBody>
      </p:sp>
      <p:sp>
        <p:nvSpPr>
          <p:cNvPr id="18440" name="Text Box 8"/>
          <p:cNvSpPr txBox="1">
            <a:spLocks noChangeArrowheads="1"/>
          </p:cNvSpPr>
          <p:nvPr/>
        </p:nvSpPr>
        <p:spPr bwMode="auto">
          <a:xfrm>
            <a:off x="1600200" y="3429000"/>
            <a:ext cx="670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t>Chuẩn bị bài: Con chó nhà hàng xóm</a:t>
            </a:r>
          </a:p>
        </p:txBody>
      </p:sp>
      <p:sp>
        <p:nvSpPr>
          <p:cNvPr id="18441" name="Text Box 9"/>
          <p:cNvSpPr txBox="1">
            <a:spLocks noChangeArrowheads="1"/>
          </p:cNvSpPr>
          <p:nvPr/>
        </p:nvSpPr>
        <p:spPr bwMode="auto">
          <a:xfrm>
            <a:off x="1600200" y="3429000"/>
            <a:ext cx="670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t>Chuẩn bị bài: Con chó nhà hàng xóm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Text Box 7"/>
          <p:cNvSpPr txBox="1">
            <a:spLocks noChangeArrowheads="1"/>
          </p:cNvSpPr>
          <p:nvPr/>
        </p:nvSpPr>
        <p:spPr bwMode="auto">
          <a:xfrm>
            <a:off x="1066800" y="2514600"/>
            <a:ext cx="75104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0000CC"/>
                </a:solidFill>
              </a:rPr>
              <a:t>1/ Quà của bố đi câu về có những gì?</a:t>
            </a:r>
          </a:p>
        </p:txBody>
      </p:sp>
      <p:sp>
        <p:nvSpPr>
          <p:cNvPr id="4105" name="Text Box 9"/>
          <p:cNvSpPr txBox="1">
            <a:spLocks noChangeArrowheads="1"/>
          </p:cNvSpPr>
          <p:nvPr/>
        </p:nvSpPr>
        <p:spPr bwMode="auto">
          <a:xfrm>
            <a:off x="990600" y="3733800"/>
            <a:ext cx="746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0000CC"/>
                </a:solidFill>
              </a:rPr>
              <a:t>2/ Quà của bố đi cắt tóc về có những gì?</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blinds(horizontal)">
                                      <p:cBhvr>
                                        <p:cTn id="7" dur="500"/>
                                        <p:tgtEl>
                                          <p:spTgt spid="41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105"/>
                                        </p:tgtEl>
                                        <p:attrNameLst>
                                          <p:attrName>style.visibility</p:attrName>
                                        </p:attrNameLst>
                                      </p:cBhvr>
                                      <p:to>
                                        <p:strVal val="visible"/>
                                      </p:to>
                                    </p:set>
                                    <p:animEffect transition="in" filter="blinds(horizontal)">
                                      <p:cBhvr>
                                        <p:cTn id="12" dur="500"/>
                                        <p:tgtEl>
                                          <p:spTgt spid="4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P spid="410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Kết quả hình ảnh cho hình ảnh đưa võng ru em ng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1" name="Picture 5" descr="images1029201_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2" name="reovangbinhminh.mid">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610600" y="6248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15" descr="photo-1"/>
          <p:cNvPicPr>
            <a:picLocks noGrp="1" noChangeAspect="1" noChangeArrowheads="1"/>
          </p:cNvPicPr>
          <p:nvPr>
            <p:ph idx="4294967295"/>
          </p:nvPr>
        </p:nvPicPr>
        <p:blipFill>
          <a:blip r:embed="rId5">
            <a:extLst>
              <a:ext uri="{28A0092B-C50C-407E-A947-70E740481C1C}">
                <a14:useLocalDpi xmlns:a14="http://schemas.microsoft.com/office/drawing/2010/main" val="0"/>
              </a:ext>
            </a:extLst>
          </a:blip>
          <a:srcRect/>
          <a:stretch>
            <a:fillRect/>
          </a:stretch>
        </p:blipFill>
        <p:spPr>
          <a:xfrm>
            <a:off x="0" y="-152400"/>
            <a:ext cx="9144000" cy="847725"/>
          </a:xfrm>
          <a:noFill/>
        </p:spPr>
      </p:pic>
      <p:pic>
        <p:nvPicPr>
          <p:cNvPr id="23557" name="Picture 15" descr="photo-1"/>
          <p:cNvPicPr>
            <a:picLocks noGrp="1" noChangeAspect="1" noChangeArrowheads="1"/>
          </p:cNvPicPr>
          <p:nvPr>
            <p:ph sz="quarter" idx="4294967295"/>
          </p:nvPr>
        </p:nvPicPr>
        <p:blipFill>
          <a:blip r:embed="rId5">
            <a:extLst>
              <a:ext uri="{28A0092B-C50C-407E-A947-70E740481C1C}">
                <a14:useLocalDpi xmlns:a14="http://schemas.microsoft.com/office/drawing/2010/main" val="0"/>
              </a:ext>
            </a:extLst>
          </a:blip>
          <a:srcRect/>
          <a:stretch>
            <a:fillRect/>
          </a:stretch>
        </p:blipFill>
        <p:spPr>
          <a:xfrm>
            <a:off x="0" y="6096000"/>
            <a:ext cx="9144000" cy="847725"/>
          </a:xfrm>
          <a:noFill/>
        </p:spPr>
      </p:pic>
      <p:sp>
        <p:nvSpPr>
          <p:cNvPr id="23558" name="AutoShape 29"/>
          <p:cNvSpPr>
            <a:spLocks noChangeArrowheads="1"/>
          </p:cNvSpPr>
          <p:nvPr/>
        </p:nvSpPr>
        <p:spPr bwMode="auto">
          <a:xfrm>
            <a:off x="0" y="5105400"/>
            <a:ext cx="1143000" cy="1143000"/>
          </a:xfrm>
          <a:prstGeom prst="star24">
            <a:avLst>
              <a:gd name="adj" fmla="val 37500"/>
            </a:avLst>
          </a:prstGeom>
          <a:gradFill rotWithShape="1">
            <a:gsLst>
              <a:gs pos="0">
                <a:srgbClr val="FFFF00"/>
              </a:gs>
              <a:gs pos="100000">
                <a:srgbClr val="FF3300"/>
              </a:gs>
            </a:gsLst>
            <a:path path="shape">
              <a:fillToRect l="50000" t="50000" r="50000" b="50000"/>
            </a:path>
          </a:gradFill>
          <a:ln w="127000" cmpd="tri">
            <a:solidFill>
              <a:srgbClr val="FFFF00"/>
            </a:solidFill>
            <a:miter lim="800000"/>
            <a:headEnd/>
            <a:tailEnd/>
          </a:ln>
        </p:spPr>
        <p:txBody>
          <a:bodyPr wrap="none" lIns="91435" tIns="45718" rIns="91435" bIns="45718" anchor="ctr"/>
          <a:lstStyle/>
          <a:p>
            <a:endParaRPr lang="vi-VN"/>
          </a:p>
        </p:txBody>
      </p:sp>
      <p:sp>
        <p:nvSpPr>
          <p:cNvPr id="10" name="AutoShape 28"/>
          <p:cNvSpPr>
            <a:spLocks noChangeArrowheads="1"/>
          </p:cNvSpPr>
          <p:nvPr/>
        </p:nvSpPr>
        <p:spPr bwMode="auto">
          <a:xfrm rot="5400000">
            <a:off x="3962400" y="-609600"/>
            <a:ext cx="2895600" cy="10820400"/>
          </a:xfrm>
          <a:prstGeom prst="lightningBolt">
            <a:avLst/>
          </a:prstGeom>
          <a:gradFill rotWithShape="1">
            <a:gsLst>
              <a:gs pos="0">
                <a:schemeClr val="tx1">
                  <a:alpha val="13000"/>
                </a:schemeClr>
              </a:gs>
              <a:gs pos="50000">
                <a:srgbClr val="FF0000">
                  <a:alpha val="52000"/>
                </a:srgbClr>
              </a:gs>
              <a:gs pos="100000">
                <a:schemeClr val="tx1">
                  <a:alpha val="13000"/>
                </a:schemeClr>
              </a:gs>
            </a:gsLst>
            <a:lin ang="2700000" scaled="1"/>
          </a:gradFill>
          <a:ln w="9525">
            <a:noFill/>
            <a:miter lim="800000"/>
            <a:headEnd/>
            <a:tailEnd/>
          </a:ln>
          <a:effectLst/>
        </p:spPr>
        <p:txBody>
          <a:bodyPr wrap="none" lIns="91435" tIns="45718" rIns="91435" bIns="45718" anchor="ctr"/>
          <a:lstStyle/>
          <a:p>
            <a:pPr>
              <a:defRPr/>
            </a:pPr>
            <a:endParaRPr lang="vi-VN">
              <a:cs typeface="+mn-cs"/>
            </a:endParaRPr>
          </a:p>
        </p:txBody>
      </p:sp>
      <p:sp>
        <p:nvSpPr>
          <p:cNvPr id="11" name="AutoShape 27"/>
          <p:cNvSpPr>
            <a:spLocks noChangeArrowheads="1"/>
          </p:cNvSpPr>
          <p:nvPr/>
        </p:nvSpPr>
        <p:spPr bwMode="auto">
          <a:xfrm rot="3785814">
            <a:off x="2867026" y="-2714625"/>
            <a:ext cx="2936875" cy="10439401"/>
          </a:xfrm>
          <a:prstGeom prst="lightningBolt">
            <a:avLst/>
          </a:prstGeom>
          <a:gradFill rotWithShape="1">
            <a:gsLst>
              <a:gs pos="0">
                <a:srgbClr val="00FFFF">
                  <a:alpha val="52000"/>
                </a:srgbClr>
              </a:gs>
              <a:gs pos="50000">
                <a:schemeClr val="tx1">
                  <a:alpha val="21001"/>
                </a:schemeClr>
              </a:gs>
              <a:gs pos="100000">
                <a:srgbClr val="00FFFF">
                  <a:alpha val="52000"/>
                </a:srgbClr>
              </a:gs>
            </a:gsLst>
            <a:lin ang="2700000" scaled="1"/>
          </a:gradFill>
          <a:ln w="9525">
            <a:noFill/>
            <a:miter lim="800000"/>
            <a:headEnd/>
            <a:tailEnd/>
          </a:ln>
          <a:effectLst/>
        </p:spPr>
        <p:txBody>
          <a:bodyPr wrap="none" lIns="91435" tIns="45718" rIns="91435" bIns="45718" anchor="ctr"/>
          <a:lstStyle/>
          <a:p>
            <a:pPr>
              <a:defRPr/>
            </a:pPr>
            <a:endParaRPr lang="vi-VN">
              <a:cs typeface="+mn-cs"/>
            </a:endParaRPr>
          </a:p>
        </p:txBody>
      </p:sp>
      <p:sp>
        <p:nvSpPr>
          <p:cNvPr id="12" name="AutoShape 26"/>
          <p:cNvSpPr>
            <a:spLocks noChangeArrowheads="1"/>
          </p:cNvSpPr>
          <p:nvPr/>
        </p:nvSpPr>
        <p:spPr bwMode="auto">
          <a:xfrm rot="2318770">
            <a:off x="765175" y="-882650"/>
            <a:ext cx="2057400" cy="7239000"/>
          </a:xfrm>
          <a:prstGeom prst="lightningBolt">
            <a:avLst/>
          </a:prstGeom>
          <a:gradFill rotWithShape="1">
            <a:gsLst>
              <a:gs pos="0">
                <a:schemeClr val="tx1">
                  <a:alpha val="14000"/>
                </a:schemeClr>
              </a:gs>
              <a:gs pos="50000">
                <a:srgbClr val="FFFF00">
                  <a:alpha val="49001"/>
                </a:srgbClr>
              </a:gs>
              <a:gs pos="100000">
                <a:schemeClr val="tx1">
                  <a:alpha val="14000"/>
                </a:schemeClr>
              </a:gs>
            </a:gsLst>
            <a:lin ang="2700000" scaled="1"/>
          </a:gradFill>
          <a:ln w="9525">
            <a:noFill/>
            <a:miter lim="800000"/>
            <a:headEnd/>
            <a:tailEnd/>
          </a:ln>
          <a:effectLst/>
        </p:spPr>
        <p:txBody>
          <a:bodyPr wrap="none" lIns="91435" tIns="45718" rIns="91435" bIns="45718" anchor="ctr"/>
          <a:lstStyle/>
          <a:p>
            <a:pPr>
              <a:defRPr/>
            </a:pPr>
            <a:endParaRPr lang="vi-VN">
              <a:cs typeface="+mn-cs"/>
            </a:endParaRPr>
          </a:p>
        </p:txBody>
      </p:sp>
      <p:sp>
        <p:nvSpPr>
          <p:cNvPr id="13" name="AutoShape 23"/>
          <p:cNvSpPr>
            <a:spLocks noChangeArrowheads="1"/>
          </p:cNvSpPr>
          <p:nvPr/>
        </p:nvSpPr>
        <p:spPr bwMode="auto">
          <a:xfrm rot="21430010">
            <a:off x="-211138" y="-460375"/>
            <a:ext cx="1582738" cy="7770813"/>
          </a:xfrm>
          <a:prstGeom prst="parallelogram">
            <a:avLst>
              <a:gd name="adj" fmla="val 25000"/>
            </a:avLst>
          </a:prstGeom>
          <a:gradFill rotWithShape="1">
            <a:gsLst>
              <a:gs pos="0">
                <a:srgbClr val="66FF33">
                  <a:alpha val="22000"/>
                </a:srgbClr>
              </a:gs>
              <a:gs pos="50000">
                <a:schemeClr val="tx1">
                  <a:alpha val="0"/>
                </a:schemeClr>
              </a:gs>
              <a:gs pos="100000">
                <a:srgbClr val="66FF33">
                  <a:alpha val="22000"/>
                </a:srgbClr>
              </a:gs>
            </a:gsLst>
            <a:lin ang="0" scaled="1"/>
          </a:gradFill>
          <a:ln w="9525">
            <a:noFill/>
            <a:miter lim="800000"/>
            <a:headEnd/>
            <a:tailEnd/>
          </a:ln>
          <a:effectLst/>
        </p:spPr>
        <p:txBody>
          <a:bodyPr wrap="none" lIns="91435" tIns="45718" rIns="91435" bIns="45718" anchor="ctr"/>
          <a:lstStyle/>
          <a:p>
            <a:pPr>
              <a:defRPr/>
            </a:pPr>
            <a:endParaRPr lang="vi-VN">
              <a:cs typeface="+mn-cs"/>
            </a:endParaRPr>
          </a:p>
        </p:txBody>
      </p:sp>
      <p:sp>
        <p:nvSpPr>
          <p:cNvPr id="23567" name="AutoShape 29"/>
          <p:cNvSpPr>
            <a:spLocks noChangeArrowheads="1"/>
          </p:cNvSpPr>
          <p:nvPr/>
        </p:nvSpPr>
        <p:spPr bwMode="auto">
          <a:xfrm>
            <a:off x="0" y="5029200"/>
            <a:ext cx="1143000" cy="1143000"/>
          </a:xfrm>
          <a:prstGeom prst="star24">
            <a:avLst>
              <a:gd name="adj" fmla="val 37500"/>
            </a:avLst>
          </a:prstGeom>
          <a:gradFill rotWithShape="1">
            <a:gsLst>
              <a:gs pos="0">
                <a:srgbClr val="FFFF00"/>
              </a:gs>
              <a:gs pos="100000">
                <a:srgbClr val="FF3300"/>
              </a:gs>
            </a:gsLst>
            <a:path path="shape">
              <a:fillToRect l="50000" t="50000" r="50000" b="50000"/>
            </a:path>
          </a:gradFill>
          <a:ln w="127000" cmpd="tri">
            <a:solidFill>
              <a:srgbClr val="FFFF00"/>
            </a:solidFill>
            <a:miter lim="800000"/>
            <a:headEnd/>
            <a:tailEnd/>
          </a:ln>
        </p:spPr>
        <p:txBody>
          <a:bodyPr wrap="none" lIns="91435" tIns="45718" rIns="91435" bIns="45718" anchor="ctr"/>
          <a:lstStyle/>
          <a:p>
            <a:endParaRPr lang="vi-VN"/>
          </a:p>
        </p:txBody>
      </p:sp>
      <p:sp>
        <p:nvSpPr>
          <p:cNvPr id="16" name="WordArt 5"/>
          <p:cNvSpPr>
            <a:spLocks noChangeArrowheads="1" noChangeShapeType="1" noTextEdit="1"/>
          </p:cNvSpPr>
          <p:nvPr/>
        </p:nvSpPr>
        <p:spPr bwMode="auto">
          <a:xfrm>
            <a:off x="-12700" y="3216275"/>
            <a:ext cx="9144000" cy="1447800"/>
          </a:xfrm>
          <a:prstGeom prst="rect">
            <a:avLst/>
          </a:prstGeom>
        </p:spPr>
        <p:txBody>
          <a:bodyPr wrap="none" lIns="91435" tIns="45718" rIns="91435" bIns="45718" fromWordArt="1">
            <a:prstTxWarp prst="textPlain">
              <a:avLst>
                <a:gd name="adj" fmla="val 50000"/>
              </a:avLst>
            </a:prstTxWarp>
          </a:bodyPr>
          <a:lstStyle/>
          <a:p>
            <a:pPr algn="ctr">
              <a:defRPr/>
            </a:pPr>
            <a:r>
              <a:rPr lang="vi-VN" sz="4000" b="1" kern="10" dirty="0">
                <a:ln w="9525">
                  <a:solidFill>
                    <a:srgbClr val="FFFF00"/>
                  </a:solidFill>
                  <a:round/>
                  <a:headEnd/>
                  <a:tailEnd/>
                </a:ln>
                <a:solidFill>
                  <a:srgbClr val="FFFF00"/>
                </a:solidFill>
                <a:effectLst>
                  <a:outerShdw dist="107763" dir="13500000" algn="ctr" rotWithShape="0">
                    <a:srgbClr val="868686">
                      <a:alpha val="50000"/>
                    </a:srgbClr>
                  </a:outerShdw>
                </a:effectLst>
                <a:latin typeface="Times New Roman"/>
                <a:cs typeface="Times New Roman"/>
              </a:rPr>
              <a:t>TẠM BIỆT</a:t>
            </a:r>
          </a:p>
          <a:p>
            <a:pPr algn="ctr">
              <a:defRPr/>
            </a:pPr>
            <a:r>
              <a:rPr lang="vi-VN" sz="4000" b="1" i="1" kern="10" dirty="0">
                <a:ln w="9525">
                  <a:solidFill>
                    <a:srgbClr val="FFFF00"/>
                  </a:solidFill>
                  <a:round/>
                  <a:headEnd/>
                  <a:tailEnd/>
                </a:ln>
                <a:solidFill>
                  <a:srgbClr val="002060"/>
                </a:solidFill>
                <a:effectLst>
                  <a:outerShdw dist="107763" dir="13500000" algn="ctr" rotWithShape="0">
                    <a:srgbClr val="868686">
                      <a:alpha val="50000"/>
                    </a:srgbClr>
                  </a:outerShdw>
                </a:effectLst>
                <a:latin typeface="Times New Roman"/>
                <a:cs typeface="Times New Roman"/>
              </a:rPr>
              <a:t>Xin trân trọng cảm ơn!</a:t>
            </a:r>
          </a:p>
        </p:txBody>
      </p:sp>
      <p:pic>
        <p:nvPicPr>
          <p:cNvPr id="23569" name="Picture 13" descr="Fireworks-0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4191000"/>
            <a:ext cx="1287463"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0" name="Picture 13" descr="Fireworks-0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4267200"/>
            <a:ext cx="1287463"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1" name="Picture 8" descr="Fireworks-09"/>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1371600"/>
            <a:ext cx="1576388"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2" name="Picture 8" descr="Fireworks-09"/>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2667000"/>
            <a:ext cx="1576388"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3" name="Picture 8" descr="Fireworks-09"/>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85800" y="2743200"/>
            <a:ext cx="1576388"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4" name="Picture 24" descr="Earth"/>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381000"/>
            <a:ext cx="1752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5" descr="1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1447800"/>
            <a:ext cx="48164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6" name="Picture 4" descr="buom hoa dong"/>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2438400" y="4572000"/>
            <a:ext cx="4419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ChangeArrowheads="1"/>
          </p:cNvSpPr>
          <p:nvPr/>
        </p:nvSpPr>
        <p:spPr bwMode="auto">
          <a:xfrm>
            <a:off x="2133600" y="4724400"/>
            <a:ext cx="449580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4400" b="1">
                <a:solidFill>
                  <a:srgbClr val="FFFF00"/>
                </a:solidFill>
                <a:latin typeface="Times New Roman" pitchFamily="18" charset="0"/>
                <a:cs typeface="Times New Roman" pitchFamily="18" charset="0"/>
              </a:rPr>
              <a:t>HẸN GẶP LẠI! </a:t>
            </a:r>
          </a:p>
        </p:txBody>
      </p:sp>
    </p:spTree>
  </p:cSld>
  <p:clrMapOvr>
    <a:masterClrMapping/>
  </p:clrMapOvr>
  <p:transition/>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6554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Be Hoa[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5"/>
          <p:cNvSpPr txBox="1">
            <a:spLocks noChangeArrowheads="1"/>
          </p:cNvSpPr>
          <p:nvPr/>
        </p:nvSpPr>
        <p:spPr bwMode="auto">
          <a:xfrm>
            <a:off x="1295400" y="1676400"/>
            <a:ext cx="304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FF0000"/>
                </a:solidFill>
              </a:rPr>
              <a:t>Luyện đọc</a:t>
            </a:r>
          </a:p>
        </p:txBody>
      </p:sp>
      <p:sp>
        <p:nvSpPr>
          <p:cNvPr id="3078" name="Text Box 6"/>
          <p:cNvSpPr txBox="1">
            <a:spLocks noChangeArrowheads="1"/>
          </p:cNvSpPr>
          <p:nvPr/>
        </p:nvSpPr>
        <p:spPr bwMode="auto">
          <a:xfrm>
            <a:off x="5410200" y="1676400"/>
            <a:ext cx="304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FF0000"/>
                </a:solidFill>
              </a:rPr>
              <a:t>Tìm hiểu bài</a:t>
            </a:r>
          </a:p>
        </p:txBody>
      </p:sp>
      <p:sp>
        <p:nvSpPr>
          <p:cNvPr id="3080" name="Text Box 8"/>
          <p:cNvSpPr txBox="1">
            <a:spLocks noChangeArrowheads="1"/>
          </p:cNvSpPr>
          <p:nvPr/>
        </p:nvSpPr>
        <p:spPr bwMode="auto">
          <a:xfrm>
            <a:off x="1447800" y="2438400"/>
            <a:ext cx="3276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0000FF"/>
                </a:solidFill>
              </a:rPr>
              <a:t>đưa võng </a:t>
            </a:r>
          </a:p>
        </p:txBody>
      </p:sp>
      <p:sp>
        <p:nvSpPr>
          <p:cNvPr id="3081" name="Text Box 9"/>
          <p:cNvSpPr txBox="1">
            <a:spLocks noChangeArrowheads="1"/>
          </p:cNvSpPr>
          <p:nvPr/>
        </p:nvSpPr>
        <p:spPr bwMode="auto">
          <a:xfrm>
            <a:off x="1447800" y="3657600"/>
            <a:ext cx="320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0000FF"/>
                </a:solidFill>
              </a:rPr>
              <a:t>nắn nót</a:t>
            </a:r>
          </a:p>
        </p:txBody>
      </p:sp>
      <p:sp>
        <p:nvSpPr>
          <p:cNvPr id="3082" name="Text Box 10"/>
          <p:cNvSpPr txBox="1">
            <a:spLocks noChangeArrowheads="1"/>
          </p:cNvSpPr>
          <p:nvPr/>
        </p:nvSpPr>
        <p:spPr bwMode="auto">
          <a:xfrm>
            <a:off x="1447800" y="4191000"/>
            <a:ext cx="228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0000FF"/>
                </a:solidFill>
              </a:rPr>
              <a:t>ngoan lắm</a:t>
            </a:r>
          </a:p>
        </p:txBody>
      </p:sp>
      <p:sp>
        <p:nvSpPr>
          <p:cNvPr id="3084" name="Rectangle 12"/>
          <p:cNvSpPr>
            <a:spLocks noChangeArrowheads="1"/>
          </p:cNvSpPr>
          <p:nvPr/>
        </p:nvSpPr>
        <p:spPr bwMode="auto">
          <a:xfrm>
            <a:off x="4038600" y="685800"/>
            <a:ext cx="15827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a:solidFill>
                  <a:srgbClr val="0000CC"/>
                </a:solidFill>
              </a:rPr>
              <a:t>Bé Hoa</a:t>
            </a:r>
          </a:p>
        </p:txBody>
      </p:sp>
      <p:grpSp>
        <p:nvGrpSpPr>
          <p:cNvPr id="3092" name="Group 20"/>
          <p:cNvGrpSpPr>
            <a:grpSpLocks/>
          </p:cNvGrpSpPr>
          <p:nvPr/>
        </p:nvGrpSpPr>
        <p:grpSpPr bwMode="auto">
          <a:xfrm>
            <a:off x="1447800" y="2209800"/>
            <a:ext cx="6248400" cy="3276600"/>
            <a:chOff x="912" y="1824"/>
            <a:chExt cx="3936" cy="2064"/>
          </a:xfrm>
        </p:grpSpPr>
        <p:sp>
          <p:nvSpPr>
            <p:cNvPr id="3085" name="Line 13"/>
            <p:cNvSpPr>
              <a:spLocks noChangeShapeType="1"/>
            </p:cNvSpPr>
            <p:nvPr/>
          </p:nvSpPr>
          <p:spPr bwMode="auto">
            <a:xfrm>
              <a:off x="912" y="1824"/>
              <a:ext cx="3936" cy="0"/>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086" name="Line 14"/>
            <p:cNvSpPr>
              <a:spLocks noChangeShapeType="1"/>
            </p:cNvSpPr>
            <p:nvPr/>
          </p:nvSpPr>
          <p:spPr bwMode="auto">
            <a:xfrm>
              <a:off x="2832" y="1824"/>
              <a:ext cx="0" cy="2064"/>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3100" name="Text Box 28"/>
          <p:cNvSpPr txBox="1">
            <a:spLocks noChangeArrowheads="1"/>
          </p:cNvSpPr>
          <p:nvPr/>
        </p:nvSpPr>
        <p:spPr bwMode="auto">
          <a:xfrm>
            <a:off x="5715000" y="12192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i="1"/>
              <a:t>Theo Việt Tâm</a:t>
            </a:r>
          </a:p>
        </p:txBody>
      </p:sp>
      <p:sp>
        <p:nvSpPr>
          <p:cNvPr id="3101" name="Text Box 29"/>
          <p:cNvSpPr txBox="1">
            <a:spLocks noChangeArrowheads="1"/>
          </p:cNvSpPr>
          <p:nvPr/>
        </p:nvSpPr>
        <p:spPr bwMode="auto">
          <a:xfrm>
            <a:off x="1524000" y="3048000"/>
            <a:ext cx="190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0000FF"/>
                </a:solidFill>
              </a:rPr>
              <a:t>giấy bút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00"/>
                                        </p:tgtEl>
                                        <p:attrNameLst>
                                          <p:attrName>style.visibility</p:attrName>
                                        </p:attrNameLst>
                                      </p:cBhvr>
                                      <p:to>
                                        <p:strVal val="visible"/>
                                      </p:to>
                                    </p:set>
                                    <p:animEffect transition="in" filter="blinds(horizontal)">
                                      <p:cBhvr>
                                        <p:cTn id="7" dur="500"/>
                                        <p:tgtEl>
                                          <p:spTgt spid="31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092"/>
                                        </p:tgtEl>
                                        <p:attrNameLst>
                                          <p:attrName>style.visibility</p:attrName>
                                        </p:attrNameLst>
                                      </p:cBhvr>
                                      <p:to>
                                        <p:strVal val="visible"/>
                                      </p:to>
                                    </p:set>
                                    <p:animEffect transition="in" filter="blinds(horizontal)">
                                      <p:cBhvr>
                                        <p:cTn id="12" dur="500"/>
                                        <p:tgtEl>
                                          <p:spTgt spid="309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077"/>
                                        </p:tgtEl>
                                        <p:attrNameLst>
                                          <p:attrName>style.visibility</p:attrName>
                                        </p:attrNameLst>
                                      </p:cBhvr>
                                      <p:to>
                                        <p:strVal val="visible"/>
                                      </p:to>
                                    </p:set>
                                    <p:animEffect transition="in" filter="blinds(horizontal)">
                                      <p:cBhvr>
                                        <p:cTn id="15" dur="500"/>
                                        <p:tgtEl>
                                          <p:spTgt spid="307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078"/>
                                        </p:tgtEl>
                                        <p:attrNameLst>
                                          <p:attrName>style.visibility</p:attrName>
                                        </p:attrNameLst>
                                      </p:cBhvr>
                                      <p:to>
                                        <p:strVal val="visible"/>
                                      </p:to>
                                    </p:set>
                                    <p:animEffect transition="in" filter="blinds(horizontal)">
                                      <p:cBhvr>
                                        <p:cTn id="18" dur="500"/>
                                        <p:tgtEl>
                                          <p:spTgt spid="307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082"/>
                                        </p:tgtEl>
                                        <p:attrNameLst>
                                          <p:attrName>style.visibility</p:attrName>
                                        </p:attrNameLst>
                                      </p:cBhvr>
                                      <p:to>
                                        <p:strVal val="visible"/>
                                      </p:to>
                                    </p:set>
                                    <p:animEffect transition="in" filter="blinds(horizontal)">
                                      <p:cBhvr>
                                        <p:cTn id="23" dur="500"/>
                                        <p:tgtEl>
                                          <p:spTgt spid="308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081"/>
                                        </p:tgtEl>
                                        <p:attrNameLst>
                                          <p:attrName>style.visibility</p:attrName>
                                        </p:attrNameLst>
                                      </p:cBhvr>
                                      <p:to>
                                        <p:strVal val="visible"/>
                                      </p:to>
                                    </p:set>
                                    <p:animEffect transition="in" filter="blinds(horizontal)">
                                      <p:cBhvr>
                                        <p:cTn id="26" dur="500"/>
                                        <p:tgtEl>
                                          <p:spTgt spid="3081"/>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3101"/>
                                        </p:tgtEl>
                                        <p:attrNameLst>
                                          <p:attrName>style.visibility</p:attrName>
                                        </p:attrNameLst>
                                      </p:cBhvr>
                                      <p:to>
                                        <p:strVal val="visible"/>
                                      </p:to>
                                    </p:set>
                                    <p:animEffect transition="in" filter="blinds(horizontal)">
                                      <p:cBhvr>
                                        <p:cTn id="29" dur="500"/>
                                        <p:tgtEl>
                                          <p:spTgt spid="3101"/>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3080"/>
                                        </p:tgtEl>
                                        <p:attrNameLst>
                                          <p:attrName>style.visibility</p:attrName>
                                        </p:attrNameLst>
                                      </p:cBhvr>
                                      <p:to>
                                        <p:strVal val="visible"/>
                                      </p:to>
                                    </p:set>
                                    <p:animEffect transition="in" filter="blinds(horizontal)">
                                      <p:cBhvr>
                                        <p:cTn id="32"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3078" grpId="0"/>
      <p:bldP spid="3080" grpId="0"/>
      <p:bldP spid="3081" grpId="0"/>
      <p:bldP spid="3082" grpId="0"/>
      <p:bldP spid="3100" grpId="0"/>
      <p:bldP spid="310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73" name="Group 29"/>
          <p:cNvGrpSpPr>
            <a:grpSpLocks/>
          </p:cNvGrpSpPr>
          <p:nvPr/>
        </p:nvGrpSpPr>
        <p:grpSpPr bwMode="auto">
          <a:xfrm>
            <a:off x="1524000" y="1676400"/>
            <a:ext cx="7162800" cy="3810000"/>
            <a:chOff x="816" y="1056"/>
            <a:chExt cx="4512" cy="2400"/>
          </a:xfrm>
        </p:grpSpPr>
        <p:sp>
          <p:nvSpPr>
            <p:cNvPr id="6149" name="Text Box 5"/>
            <p:cNvSpPr txBox="1">
              <a:spLocks noChangeArrowheads="1"/>
            </p:cNvSpPr>
            <p:nvPr/>
          </p:nvSpPr>
          <p:spPr bwMode="auto">
            <a:xfrm>
              <a:off x="816" y="1056"/>
              <a:ext cx="192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FF0000"/>
                  </a:solidFill>
                </a:rPr>
                <a:t>Luyện đọc</a:t>
              </a:r>
            </a:p>
          </p:txBody>
        </p:sp>
        <p:sp>
          <p:nvSpPr>
            <p:cNvPr id="6150" name="Text Box 6"/>
            <p:cNvSpPr txBox="1">
              <a:spLocks noChangeArrowheads="1"/>
            </p:cNvSpPr>
            <p:nvPr/>
          </p:nvSpPr>
          <p:spPr bwMode="auto">
            <a:xfrm>
              <a:off x="3408" y="1056"/>
              <a:ext cx="192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FF0000"/>
                  </a:solidFill>
                </a:rPr>
                <a:t>Tìm hiểu bài</a:t>
              </a:r>
            </a:p>
          </p:txBody>
        </p:sp>
        <p:grpSp>
          <p:nvGrpSpPr>
            <p:cNvPr id="6151" name="Group 7"/>
            <p:cNvGrpSpPr>
              <a:grpSpLocks/>
            </p:cNvGrpSpPr>
            <p:nvPr/>
          </p:nvGrpSpPr>
          <p:grpSpPr bwMode="auto">
            <a:xfrm>
              <a:off x="912" y="1392"/>
              <a:ext cx="3936" cy="2064"/>
              <a:chOff x="912" y="1824"/>
              <a:chExt cx="3936" cy="2064"/>
            </a:xfrm>
          </p:grpSpPr>
          <p:sp>
            <p:nvSpPr>
              <p:cNvPr id="6152" name="Line 8"/>
              <p:cNvSpPr>
                <a:spLocks noChangeShapeType="1"/>
              </p:cNvSpPr>
              <p:nvPr/>
            </p:nvSpPr>
            <p:spPr bwMode="auto">
              <a:xfrm>
                <a:off x="912" y="1824"/>
                <a:ext cx="3936" cy="0"/>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153" name="Line 9"/>
              <p:cNvSpPr>
                <a:spLocks noChangeShapeType="1"/>
              </p:cNvSpPr>
              <p:nvPr/>
            </p:nvSpPr>
            <p:spPr bwMode="auto">
              <a:xfrm>
                <a:off x="2832" y="1824"/>
                <a:ext cx="0" cy="2064"/>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sp>
        <p:nvSpPr>
          <p:cNvPr id="6154" name="Rectangle 10"/>
          <p:cNvSpPr>
            <a:spLocks noChangeArrowheads="1"/>
          </p:cNvSpPr>
          <p:nvPr/>
        </p:nvSpPr>
        <p:spPr bwMode="auto">
          <a:xfrm>
            <a:off x="4038600" y="685800"/>
            <a:ext cx="15827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a:solidFill>
                  <a:srgbClr val="0000CC"/>
                </a:solidFill>
              </a:rPr>
              <a:t>Bé Hoa</a:t>
            </a:r>
          </a:p>
        </p:txBody>
      </p:sp>
      <p:sp>
        <p:nvSpPr>
          <p:cNvPr id="6155" name="Rectangle 11"/>
          <p:cNvSpPr>
            <a:spLocks noChangeArrowheads="1"/>
          </p:cNvSpPr>
          <p:nvPr/>
        </p:nvSpPr>
        <p:spPr bwMode="auto">
          <a:xfrm>
            <a:off x="0" y="3048000"/>
            <a:ext cx="5181600" cy="94615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sz="2800" b="1">
                <a:solidFill>
                  <a:srgbClr val="0000FF"/>
                </a:solidFill>
              </a:rPr>
              <a:t>   Hoa yêu em  và rất thích</a:t>
            </a:r>
          </a:p>
          <a:p>
            <a:r>
              <a:rPr lang="en-US" sz="2800" b="1">
                <a:solidFill>
                  <a:srgbClr val="0000FF"/>
                </a:solidFill>
              </a:rPr>
              <a:t> đưa võng  ru em ngủ.</a:t>
            </a:r>
          </a:p>
        </p:txBody>
      </p:sp>
      <p:sp>
        <p:nvSpPr>
          <p:cNvPr id="6157" name="Text Box 13"/>
          <p:cNvSpPr txBox="1">
            <a:spLocks noChangeArrowheads="1"/>
          </p:cNvSpPr>
          <p:nvPr/>
        </p:nvSpPr>
        <p:spPr bwMode="auto">
          <a:xfrm>
            <a:off x="1371600" y="2286000"/>
            <a:ext cx="2514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990000"/>
                </a:solidFill>
              </a:rPr>
              <a:t>* Ngắt câu: </a:t>
            </a:r>
          </a:p>
        </p:txBody>
      </p:sp>
      <p:grpSp>
        <p:nvGrpSpPr>
          <p:cNvPr id="6174" name="Group 30"/>
          <p:cNvGrpSpPr>
            <a:grpSpLocks/>
          </p:cNvGrpSpPr>
          <p:nvPr/>
        </p:nvGrpSpPr>
        <p:grpSpPr bwMode="auto">
          <a:xfrm>
            <a:off x="3886200" y="3581400"/>
            <a:ext cx="228600" cy="304800"/>
            <a:chOff x="2448" y="2304"/>
            <a:chExt cx="144" cy="192"/>
          </a:xfrm>
        </p:grpSpPr>
        <p:sp>
          <p:nvSpPr>
            <p:cNvPr id="6163" name="Line 19"/>
            <p:cNvSpPr>
              <a:spLocks noChangeShapeType="1"/>
            </p:cNvSpPr>
            <p:nvPr/>
          </p:nvSpPr>
          <p:spPr bwMode="auto">
            <a:xfrm flipH="1">
              <a:off x="2496" y="2304"/>
              <a:ext cx="96" cy="192"/>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164" name="Line 20"/>
            <p:cNvSpPr>
              <a:spLocks noChangeShapeType="1"/>
            </p:cNvSpPr>
            <p:nvPr/>
          </p:nvSpPr>
          <p:spPr bwMode="auto">
            <a:xfrm flipH="1">
              <a:off x="2448" y="2304"/>
              <a:ext cx="96" cy="192"/>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6166" name="Line 22"/>
          <p:cNvSpPr>
            <a:spLocks noChangeShapeType="1"/>
          </p:cNvSpPr>
          <p:nvPr/>
        </p:nvSpPr>
        <p:spPr bwMode="auto">
          <a:xfrm flipH="1">
            <a:off x="1828800" y="3624263"/>
            <a:ext cx="152400" cy="30480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171" name="Line 27"/>
          <p:cNvSpPr>
            <a:spLocks noChangeShapeType="1"/>
          </p:cNvSpPr>
          <p:nvPr/>
        </p:nvSpPr>
        <p:spPr bwMode="auto">
          <a:xfrm flipH="1">
            <a:off x="2486025" y="3200400"/>
            <a:ext cx="152400" cy="30480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176" name="Text Box 32"/>
          <p:cNvSpPr txBox="1">
            <a:spLocks noChangeArrowheads="1"/>
          </p:cNvSpPr>
          <p:nvPr/>
        </p:nvSpPr>
        <p:spPr bwMode="auto">
          <a:xfrm>
            <a:off x="5715000" y="11763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i="1"/>
              <a:t>Theo Việt Tâm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55"/>
                                        </p:tgtEl>
                                        <p:attrNameLst>
                                          <p:attrName>style.visibility</p:attrName>
                                        </p:attrNameLst>
                                      </p:cBhvr>
                                      <p:to>
                                        <p:strVal val="visible"/>
                                      </p:to>
                                    </p:set>
                                    <p:animEffect transition="in" filter="blinds(horizontal)">
                                      <p:cBhvr>
                                        <p:cTn id="7" dur="500"/>
                                        <p:tgtEl>
                                          <p:spTgt spid="615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157"/>
                                        </p:tgtEl>
                                        <p:attrNameLst>
                                          <p:attrName>style.visibility</p:attrName>
                                        </p:attrNameLst>
                                      </p:cBhvr>
                                      <p:to>
                                        <p:strVal val="visible"/>
                                      </p:to>
                                    </p:set>
                                    <p:animEffect transition="in" filter="blinds(horizontal)">
                                      <p:cBhvr>
                                        <p:cTn id="10" dur="500"/>
                                        <p:tgtEl>
                                          <p:spTgt spid="615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171"/>
                                        </p:tgtEl>
                                        <p:attrNameLst>
                                          <p:attrName>style.visibility</p:attrName>
                                        </p:attrNameLst>
                                      </p:cBhvr>
                                      <p:to>
                                        <p:strVal val="visible"/>
                                      </p:to>
                                    </p:set>
                                    <p:animEffect transition="in" filter="blinds(horizontal)">
                                      <p:cBhvr>
                                        <p:cTn id="15" dur="500"/>
                                        <p:tgtEl>
                                          <p:spTgt spid="617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6166"/>
                                        </p:tgtEl>
                                        <p:attrNameLst>
                                          <p:attrName>style.visibility</p:attrName>
                                        </p:attrNameLst>
                                      </p:cBhvr>
                                      <p:to>
                                        <p:strVal val="visible"/>
                                      </p:to>
                                    </p:set>
                                    <p:animEffect transition="in" filter="box(in)">
                                      <p:cBhvr>
                                        <p:cTn id="20" dur="500"/>
                                        <p:tgtEl>
                                          <p:spTgt spid="616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6174"/>
                                        </p:tgtEl>
                                        <p:attrNameLst>
                                          <p:attrName>style.visibility</p:attrName>
                                        </p:attrNameLst>
                                      </p:cBhvr>
                                      <p:to>
                                        <p:strVal val="visible"/>
                                      </p:to>
                                    </p:set>
                                    <p:animEffect transition="in" filter="blinds(horizontal)">
                                      <p:cBhvr>
                                        <p:cTn id="25" dur="500"/>
                                        <p:tgtEl>
                                          <p:spTgt spid="6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5" grpId="0"/>
      <p:bldP spid="6157" grpId="0"/>
      <p:bldP spid="6166" grpId="0" animBg="1"/>
      <p:bldP spid="61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4038600" y="685800"/>
            <a:ext cx="15827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a:solidFill>
                  <a:srgbClr val="0000CC"/>
                </a:solidFill>
              </a:rPr>
              <a:t>Bé Hoa</a:t>
            </a:r>
          </a:p>
        </p:txBody>
      </p:sp>
      <p:sp>
        <p:nvSpPr>
          <p:cNvPr id="7174" name="Text Box 6"/>
          <p:cNvSpPr txBox="1">
            <a:spLocks noChangeArrowheads="1"/>
          </p:cNvSpPr>
          <p:nvPr/>
        </p:nvSpPr>
        <p:spPr bwMode="auto">
          <a:xfrm>
            <a:off x="1219200" y="1600200"/>
            <a:ext cx="304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u="sng">
                <a:solidFill>
                  <a:srgbClr val="FF0000"/>
                </a:solidFill>
              </a:rPr>
              <a:t>Tìm hiểu bài</a:t>
            </a:r>
          </a:p>
        </p:txBody>
      </p:sp>
      <p:sp>
        <p:nvSpPr>
          <p:cNvPr id="7175" name="Text Box 7"/>
          <p:cNvSpPr txBox="1">
            <a:spLocks noChangeArrowheads="1"/>
          </p:cNvSpPr>
          <p:nvPr/>
        </p:nvSpPr>
        <p:spPr bwMode="auto">
          <a:xfrm>
            <a:off x="5867400" y="12192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i="1"/>
              <a:t>Theo Việt Tâm</a:t>
            </a:r>
          </a:p>
        </p:txBody>
      </p:sp>
      <p:sp>
        <p:nvSpPr>
          <p:cNvPr id="7178" name="Rectangle 10"/>
          <p:cNvSpPr>
            <a:spLocks noChangeArrowheads="1"/>
          </p:cNvSpPr>
          <p:nvPr/>
        </p:nvSpPr>
        <p:spPr bwMode="auto">
          <a:xfrm>
            <a:off x="762000" y="2819400"/>
            <a:ext cx="8153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b="1" i="1">
                <a:solidFill>
                  <a:srgbClr val="0000CC"/>
                </a:solidFill>
              </a:rPr>
              <a:t>Gia đình Hoa có 4 người: bố, mẹ, Hoa và em Nụ. Em Nụ mới sinh</a:t>
            </a:r>
          </a:p>
        </p:txBody>
      </p:sp>
      <p:grpSp>
        <p:nvGrpSpPr>
          <p:cNvPr id="7181" name="Group 13"/>
          <p:cNvGrpSpPr>
            <a:grpSpLocks/>
          </p:cNvGrpSpPr>
          <p:nvPr/>
        </p:nvGrpSpPr>
        <p:grpSpPr bwMode="auto">
          <a:xfrm>
            <a:off x="1066800" y="2286000"/>
            <a:ext cx="6435725" cy="566738"/>
            <a:chOff x="672" y="1458"/>
            <a:chExt cx="4054" cy="357"/>
          </a:xfrm>
        </p:grpSpPr>
        <p:sp>
          <p:nvSpPr>
            <p:cNvPr id="7177" name="Rectangle 9"/>
            <p:cNvSpPr>
              <a:spLocks noChangeArrowheads="1"/>
            </p:cNvSpPr>
            <p:nvPr/>
          </p:nvSpPr>
          <p:spPr bwMode="auto">
            <a:xfrm>
              <a:off x="912" y="1458"/>
              <a:ext cx="381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a:t>Em biết những gì về gia đình Hoa?</a:t>
              </a:r>
            </a:p>
          </p:txBody>
        </p:sp>
        <p:sp>
          <p:nvSpPr>
            <p:cNvPr id="7179" name="Text Box 11"/>
            <p:cNvSpPr txBox="1">
              <a:spLocks noChangeArrowheads="1"/>
            </p:cNvSpPr>
            <p:nvPr/>
          </p:nvSpPr>
          <p:spPr bwMode="auto">
            <a:xfrm>
              <a:off x="672" y="1488"/>
              <a:ext cx="67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t>1/</a:t>
              </a:r>
            </a:p>
          </p:txBody>
        </p:sp>
      </p:grpSp>
      <p:pic>
        <p:nvPicPr>
          <p:cNvPr id="7180" name="Picture 12"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81200"/>
            <a:ext cx="86106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181"/>
                                        </p:tgtEl>
                                        <p:attrNameLst>
                                          <p:attrName>style.visibility</p:attrName>
                                        </p:attrNameLst>
                                      </p:cBhvr>
                                      <p:to>
                                        <p:strVal val="visible"/>
                                      </p:to>
                                    </p:set>
                                    <p:animEffect transition="in" filter="blinds(horizontal)">
                                      <p:cBhvr>
                                        <p:cTn id="7" dur="500"/>
                                        <p:tgtEl>
                                          <p:spTgt spid="71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178"/>
                                        </p:tgtEl>
                                        <p:attrNameLst>
                                          <p:attrName>style.visibility</p:attrName>
                                        </p:attrNameLst>
                                      </p:cBhvr>
                                      <p:to>
                                        <p:strVal val="visible"/>
                                      </p:to>
                                    </p:set>
                                    <p:animEffect transition="in" filter="blinds(horizontal)">
                                      <p:cBhvr>
                                        <p:cTn id="12" dur="500"/>
                                        <p:tgtEl>
                                          <p:spTgt spid="71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7180"/>
                                        </p:tgtEl>
                                        <p:attrNameLst>
                                          <p:attrName>style.visibility</p:attrName>
                                        </p:attrNameLst>
                                      </p:cBhvr>
                                      <p:to>
                                        <p:strVal val="visible"/>
                                      </p:to>
                                    </p:set>
                                    <p:animEffect transition="in" filter="box(in)">
                                      <p:cBhvr>
                                        <p:cTn id="17" dur="500"/>
                                        <p:tgtEl>
                                          <p:spTgt spid="7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5"/>
          <p:cNvSpPr>
            <a:spLocks noChangeArrowheads="1"/>
          </p:cNvSpPr>
          <p:nvPr/>
        </p:nvSpPr>
        <p:spPr bwMode="auto">
          <a:xfrm>
            <a:off x="4038600" y="685800"/>
            <a:ext cx="15827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a:solidFill>
                  <a:srgbClr val="0000CC"/>
                </a:solidFill>
              </a:rPr>
              <a:t>Bé Hoa</a:t>
            </a:r>
          </a:p>
        </p:txBody>
      </p:sp>
      <p:sp>
        <p:nvSpPr>
          <p:cNvPr id="8198" name="Text Box 6"/>
          <p:cNvSpPr txBox="1">
            <a:spLocks noChangeArrowheads="1"/>
          </p:cNvSpPr>
          <p:nvPr/>
        </p:nvSpPr>
        <p:spPr bwMode="auto">
          <a:xfrm>
            <a:off x="5867400" y="12192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i="1"/>
              <a:t>Theo Việt Tâm</a:t>
            </a:r>
          </a:p>
        </p:txBody>
      </p:sp>
      <p:sp>
        <p:nvSpPr>
          <p:cNvPr id="8199" name="Text Box 7"/>
          <p:cNvSpPr txBox="1">
            <a:spLocks noChangeArrowheads="1"/>
          </p:cNvSpPr>
          <p:nvPr/>
        </p:nvSpPr>
        <p:spPr bwMode="auto">
          <a:xfrm>
            <a:off x="1219200" y="1690688"/>
            <a:ext cx="3048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u="sng">
                <a:solidFill>
                  <a:srgbClr val="FF0000"/>
                </a:solidFill>
              </a:rPr>
              <a:t>Tìm hiểu bài</a:t>
            </a:r>
          </a:p>
        </p:txBody>
      </p:sp>
      <p:sp>
        <p:nvSpPr>
          <p:cNvPr id="8200" name="Text Box 8"/>
          <p:cNvSpPr txBox="1">
            <a:spLocks noChangeArrowheads="1"/>
          </p:cNvSpPr>
          <p:nvPr/>
        </p:nvSpPr>
        <p:spPr bwMode="auto">
          <a:xfrm>
            <a:off x="1066800" y="2438400"/>
            <a:ext cx="6477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t>2/ Em Nụ đáng yêu như thế nào?</a:t>
            </a:r>
          </a:p>
        </p:txBody>
      </p:sp>
      <p:sp>
        <p:nvSpPr>
          <p:cNvPr id="8201" name="Text Box 9"/>
          <p:cNvSpPr txBox="1">
            <a:spLocks noChangeArrowheads="1"/>
          </p:cNvSpPr>
          <p:nvPr/>
        </p:nvSpPr>
        <p:spPr bwMode="auto">
          <a:xfrm>
            <a:off x="762000" y="3200400"/>
            <a:ext cx="8328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a:solidFill>
                  <a:srgbClr val="0000CC"/>
                </a:solidFill>
              </a:rPr>
              <a:t>Em Nụ môi đỏ hồng, mắt mở to tròn và đen láy.</a:t>
            </a:r>
          </a:p>
        </p:txBody>
      </p:sp>
      <p:pic>
        <p:nvPicPr>
          <p:cNvPr id="8202" name="Picture 10" descr="em-be-gai-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52600"/>
            <a:ext cx="79248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201">
                                            <p:txEl>
                                              <p:pRg st="0" end="0"/>
                                            </p:txEl>
                                          </p:spTgt>
                                        </p:tgtEl>
                                        <p:attrNameLst>
                                          <p:attrName>style.visibility</p:attrName>
                                        </p:attrNameLst>
                                      </p:cBhvr>
                                      <p:to>
                                        <p:strVal val="visible"/>
                                      </p:to>
                                    </p:set>
                                    <p:anim calcmode="lin" valueType="num">
                                      <p:cBhvr additive="base">
                                        <p:cTn id="7" dur="500" fill="hold"/>
                                        <p:tgtEl>
                                          <p:spTgt spid="820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0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202"/>
                                        </p:tgtEl>
                                        <p:attrNameLst>
                                          <p:attrName>style.visibility</p:attrName>
                                        </p:attrNameLst>
                                      </p:cBhvr>
                                      <p:to>
                                        <p:strVal val="visible"/>
                                      </p:to>
                                    </p:set>
                                    <p:anim calcmode="lin" valueType="num">
                                      <p:cBhvr additive="base">
                                        <p:cTn id="13" dur="500" fill="hold"/>
                                        <p:tgtEl>
                                          <p:spTgt spid="8202"/>
                                        </p:tgtEl>
                                        <p:attrNameLst>
                                          <p:attrName>ppt_x</p:attrName>
                                        </p:attrNameLst>
                                      </p:cBhvr>
                                      <p:tavLst>
                                        <p:tav tm="0">
                                          <p:val>
                                            <p:strVal val="#ppt_x"/>
                                          </p:val>
                                        </p:tav>
                                        <p:tav tm="100000">
                                          <p:val>
                                            <p:strVal val="#ppt_x"/>
                                          </p:val>
                                        </p:tav>
                                      </p:tavLst>
                                    </p:anim>
                                    <p:anim calcmode="lin" valueType="num">
                                      <p:cBhvr additive="base">
                                        <p:cTn id="14" dur="500" fill="hold"/>
                                        <p:tgtEl>
                                          <p:spTgt spid="82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4"/>
          <p:cNvSpPr txBox="1">
            <a:spLocks noChangeArrowheads="1"/>
          </p:cNvSpPr>
          <p:nvPr/>
        </p:nvSpPr>
        <p:spPr bwMode="auto">
          <a:xfrm>
            <a:off x="1295400" y="1676400"/>
            <a:ext cx="304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FF0000"/>
                </a:solidFill>
              </a:rPr>
              <a:t>Luyện đọc</a:t>
            </a:r>
          </a:p>
        </p:txBody>
      </p:sp>
      <p:sp>
        <p:nvSpPr>
          <p:cNvPr id="26629" name="Text Box 5"/>
          <p:cNvSpPr txBox="1">
            <a:spLocks noChangeArrowheads="1"/>
          </p:cNvSpPr>
          <p:nvPr/>
        </p:nvSpPr>
        <p:spPr bwMode="auto">
          <a:xfrm>
            <a:off x="5410200" y="1676400"/>
            <a:ext cx="304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FF0000"/>
                </a:solidFill>
              </a:rPr>
              <a:t>Tìm hiểu bài</a:t>
            </a:r>
          </a:p>
        </p:txBody>
      </p:sp>
      <p:sp>
        <p:nvSpPr>
          <p:cNvPr id="26631" name="Text Box 7"/>
          <p:cNvSpPr txBox="1">
            <a:spLocks noChangeArrowheads="1"/>
          </p:cNvSpPr>
          <p:nvPr/>
        </p:nvSpPr>
        <p:spPr bwMode="auto">
          <a:xfrm>
            <a:off x="1447800" y="2743200"/>
            <a:ext cx="3276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0000FF"/>
                </a:solidFill>
              </a:rPr>
              <a:t>đưa võng </a:t>
            </a:r>
          </a:p>
        </p:txBody>
      </p:sp>
      <p:sp>
        <p:nvSpPr>
          <p:cNvPr id="26632" name="Text Box 8"/>
          <p:cNvSpPr txBox="1">
            <a:spLocks noChangeArrowheads="1"/>
          </p:cNvSpPr>
          <p:nvPr/>
        </p:nvSpPr>
        <p:spPr bwMode="auto">
          <a:xfrm>
            <a:off x="1447800" y="3962400"/>
            <a:ext cx="320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0000FF"/>
                </a:solidFill>
              </a:rPr>
              <a:t>nắn nót</a:t>
            </a:r>
          </a:p>
        </p:txBody>
      </p:sp>
      <p:sp>
        <p:nvSpPr>
          <p:cNvPr id="26633" name="Text Box 9"/>
          <p:cNvSpPr txBox="1">
            <a:spLocks noChangeArrowheads="1"/>
          </p:cNvSpPr>
          <p:nvPr/>
        </p:nvSpPr>
        <p:spPr bwMode="auto">
          <a:xfrm>
            <a:off x="1447800" y="4495800"/>
            <a:ext cx="228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0000FF"/>
                </a:solidFill>
              </a:rPr>
              <a:t>ngoan lắm</a:t>
            </a:r>
          </a:p>
        </p:txBody>
      </p:sp>
      <p:sp>
        <p:nvSpPr>
          <p:cNvPr id="26634" name="Rectangle 10"/>
          <p:cNvSpPr>
            <a:spLocks noChangeArrowheads="1"/>
          </p:cNvSpPr>
          <p:nvPr/>
        </p:nvSpPr>
        <p:spPr bwMode="auto">
          <a:xfrm>
            <a:off x="4038600" y="944563"/>
            <a:ext cx="15827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a:solidFill>
                  <a:srgbClr val="0000CC"/>
                </a:solidFill>
              </a:rPr>
              <a:t>Bé Hoa</a:t>
            </a:r>
          </a:p>
        </p:txBody>
      </p:sp>
      <p:grpSp>
        <p:nvGrpSpPr>
          <p:cNvPr id="26635" name="Group 11"/>
          <p:cNvGrpSpPr>
            <a:grpSpLocks/>
          </p:cNvGrpSpPr>
          <p:nvPr/>
        </p:nvGrpSpPr>
        <p:grpSpPr bwMode="auto">
          <a:xfrm>
            <a:off x="1447800" y="2209800"/>
            <a:ext cx="6248400" cy="3276600"/>
            <a:chOff x="912" y="1824"/>
            <a:chExt cx="3936" cy="2064"/>
          </a:xfrm>
        </p:grpSpPr>
        <p:sp>
          <p:nvSpPr>
            <p:cNvPr id="26636" name="Line 12"/>
            <p:cNvSpPr>
              <a:spLocks noChangeShapeType="1"/>
            </p:cNvSpPr>
            <p:nvPr/>
          </p:nvSpPr>
          <p:spPr bwMode="auto">
            <a:xfrm>
              <a:off x="912" y="1824"/>
              <a:ext cx="3936" cy="0"/>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6637" name="Line 13"/>
            <p:cNvSpPr>
              <a:spLocks noChangeShapeType="1"/>
            </p:cNvSpPr>
            <p:nvPr/>
          </p:nvSpPr>
          <p:spPr bwMode="auto">
            <a:xfrm>
              <a:off x="2832" y="1824"/>
              <a:ext cx="0" cy="2064"/>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26638" name="Text Box 14"/>
          <p:cNvSpPr txBox="1">
            <a:spLocks noChangeArrowheads="1"/>
          </p:cNvSpPr>
          <p:nvPr/>
        </p:nvSpPr>
        <p:spPr bwMode="auto">
          <a:xfrm>
            <a:off x="5334000" y="2667000"/>
            <a:ext cx="182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CC0099"/>
                </a:solidFill>
              </a:rPr>
              <a:t>đen láy</a:t>
            </a:r>
          </a:p>
        </p:txBody>
      </p:sp>
      <p:pic>
        <p:nvPicPr>
          <p:cNvPr id="26640" name="Picture 16" descr="em-be-gai-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209800"/>
            <a:ext cx="5334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2" name="Text Box 18"/>
          <p:cNvSpPr txBox="1">
            <a:spLocks noChangeArrowheads="1"/>
          </p:cNvSpPr>
          <p:nvPr/>
        </p:nvSpPr>
        <p:spPr bwMode="auto">
          <a:xfrm>
            <a:off x="5715000" y="12192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i="1"/>
              <a:t>Theo Việt Tâm</a:t>
            </a:r>
          </a:p>
        </p:txBody>
      </p:sp>
      <p:sp>
        <p:nvSpPr>
          <p:cNvPr id="26646" name="Text Box 22"/>
          <p:cNvSpPr txBox="1">
            <a:spLocks noChangeArrowheads="1"/>
          </p:cNvSpPr>
          <p:nvPr/>
        </p:nvSpPr>
        <p:spPr bwMode="auto">
          <a:xfrm>
            <a:off x="1447800" y="3352800"/>
            <a:ext cx="228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0000FF"/>
                </a:solidFill>
              </a:rPr>
              <a:t>giấy bút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6640"/>
                                        </p:tgtEl>
                                        <p:attrNameLst>
                                          <p:attrName>style.visibility</p:attrName>
                                        </p:attrNameLst>
                                      </p:cBhvr>
                                      <p:to>
                                        <p:strVal val="visible"/>
                                      </p:to>
                                    </p:set>
                                    <p:animEffect transition="in" filter="box(in)">
                                      <p:cBhvr>
                                        <p:cTn id="7" dur="500"/>
                                        <p:tgtEl>
                                          <p:spTgt spid="266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295400" y="1676400"/>
            <a:ext cx="304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FF0000"/>
                </a:solidFill>
              </a:rPr>
              <a:t>Luyện đọc</a:t>
            </a:r>
          </a:p>
        </p:txBody>
      </p:sp>
      <p:sp>
        <p:nvSpPr>
          <p:cNvPr id="29699" name="Text Box 3"/>
          <p:cNvSpPr txBox="1">
            <a:spLocks noChangeArrowheads="1"/>
          </p:cNvSpPr>
          <p:nvPr/>
        </p:nvSpPr>
        <p:spPr bwMode="auto">
          <a:xfrm>
            <a:off x="5410200" y="1676400"/>
            <a:ext cx="304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FF0000"/>
                </a:solidFill>
              </a:rPr>
              <a:t>Tìm hiểu bài</a:t>
            </a:r>
          </a:p>
        </p:txBody>
      </p:sp>
      <p:sp>
        <p:nvSpPr>
          <p:cNvPr id="29704" name="Rectangle 8"/>
          <p:cNvSpPr>
            <a:spLocks noChangeArrowheads="1"/>
          </p:cNvSpPr>
          <p:nvPr/>
        </p:nvSpPr>
        <p:spPr bwMode="auto">
          <a:xfrm>
            <a:off x="4038600" y="944563"/>
            <a:ext cx="15827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a:solidFill>
                  <a:srgbClr val="0000CC"/>
                </a:solidFill>
              </a:rPr>
              <a:t>Bé Hoa</a:t>
            </a:r>
          </a:p>
        </p:txBody>
      </p:sp>
      <p:grpSp>
        <p:nvGrpSpPr>
          <p:cNvPr id="29705" name="Group 9"/>
          <p:cNvGrpSpPr>
            <a:grpSpLocks/>
          </p:cNvGrpSpPr>
          <p:nvPr/>
        </p:nvGrpSpPr>
        <p:grpSpPr bwMode="auto">
          <a:xfrm>
            <a:off x="1447800" y="2209800"/>
            <a:ext cx="6248400" cy="3276600"/>
            <a:chOff x="912" y="1824"/>
            <a:chExt cx="3936" cy="2064"/>
          </a:xfrm>
        </p:grpSpPr>
        <p:sp>
          <p:nvSpPr>
            <p:cNvPr id="29706" name="Line 10"/>
            <p:cNvSpPr>
              <a:spLocks noChangeShapeType="1"/>
            </p:cNvSpPr>
            <p:nvPr/>
          </p:nvSpPr>
          <p:spPr bwMode="auto">
            <a:xfrm>
              <a:off x="912" y="1824"/>
              <a:ext cx="3936" cy="0"/>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9707" name="Line 11"/>
            <p:cNvSpPr>
              <a:spLocks noChangeShapeType="1"/>
            </p:cNvSpPr>
            <p:nvPr/>
          </p:nvSpPr>
          <p:spPr bwMode="auto">
            <a:xfrm>
              <a:off x="2832" y="1824"/>
              <a:ext cx="0" cy="2064"/>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29708" name="Text Box 12"/>
          <p:cNvSpPr txBox="1">
            <a:spLocks noChangeArrowheads="1"/>
          </p:cNvSpPr>
          <p:nvPr/>
        </p:nvSpPr>
        <p:spPr bwMode="auto">
          <a:xfrm>
            <a:off x="5334000" y="2667000"/>
            <a:ext cx="182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CC0099"/>
                </a:solidFill>
              </a:rPr>
              <a:t>đen láy</a:t>
            </a:r>
          </a:p>
        </p:txBody>
      </p:sp>
      <p:sp>
        <p:nvSpPr>
          <p:cNvPr id="29710" name="Text Box 14"/>
          <p:cNvSpPr txBox="1">
            <a:spLocks noChangeArrowheads="1"/>
          </p:cNvSpPr>
          <p:nvPr/>
        </p:nvSpPr>
        <p:spPr bwMode="auto">
          <a:xfrm>
            <a:off x="5715000" y="12192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i="1"/>
              <a:t>Theo Việt Tâm</a:t>
            </a:r>
          </a:p>
        </p:txBody>
      </p:sp>
      <p:sp>
        <p:nvSpPr>
          <p:cNvPr id="29712" name="Text Box 16"/>
          <p:cNvSpPr txBox="1">
            <a:spLocks noChangeArrowheads="1"/>
          </p:cNvSpPr>
          <p:nvPr/>
        </p:nvSpPr>
        <p:spPr bwMode="auto">
          <a:xfrm>
            <a:off x="1447800" y="2438400"/>
            <a:ext cx="3276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0000FF"/>
                </a:solidFill>
              </a:rPr>
              <a:t>đưa võng </a:t>
            </a:r>
          </a:p>
        </p:txBody>
      </p:sp>
      <p:sp>
        <p:nvSpPr>
          <p:cNvPr id="29713" name="Text Box 17"/>
          <p:cNvSpPr txBox="1">
            <a:spLocks noChangeArrowheads="1"/>
          </p:cNvSpPr>
          <p:nvPr/>
        </p:nvSpPr>
        <p:spPr bwMode="auto">
          <a:xfrm>
            <a:off x="1447800" y="3657600"/>
            <a:ext cx="320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0000FF"/>
                </a:solidFill>
              </a:rPr>
              <a:t>nắn nót</a:t>
            </a:r>
          </a:p>
        </p:txBody>
      </p:sp>
      <p:sp>
        <p:nvSpPr>
          <p:cNvPr id="29714" name="Text Box 18"/>
          <p:cNvSpPr txBox="1">
            <a:spLocks noChangeArrowheads="1"/>
          </p:cNvSpPr>
          <p:nvPr/>
        </p:nvSpPr>
        <p:spPr bwMode="auto">
          <a:xfrm>
            <a:off x="1447800" y="4191000"/>
            <a:ext cx="228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0000FF"/>
                </a:solidFill>
              </a:rPr>
              <a:t>ngoan lắm</a:t>
            </a:r>
          </a:p>
        </p:txBody>
      </p:sp>
      <p:sp>
        <p:nvSpPr>
          <p:cNvPr id="29715" name="Text Box 19"/>
          <p:cNvSpPr txBox="1">
            <a:spLocks noChangeArrowheads="1"/>
          </p:cNvSpPr>
          <p:nvPr/>
        </p:nvSpPr>
        <p:spPr bwMode="auto">
          <a:xfrm>
            <a:off x="1524000" y="3048000"/>
            <a:ext cx="190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0000FF"/>
                </a:solidFill>
              </a:rPr>
              <a:t>giấy bút</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IOLETID" val="12214457"/>
  <p:tag name="VIOLETTITLE" val="Tuần 15. Bé Hoa"/>
  <p:tag name="VIOLETLESSON" val="42"/>
  <p:tag name="VIOLETCATID" val="2203"/>
  <p:tag name="VIOLETSUBJECT" val="Tập đọc 2"/>
  <p:tag name="VIOLETAUTHORID" val="9490074"/>
  <p:tag name="VIOLETAUTHORNAME" val="Nguyễn Thị Thắm"/>
  <p:tag name="VIOLETAUTHORAVATAR" val="no_avatarf.jpg"/>
  <p:tag name="VIOLETAUTHORADDRESS" val="truong tieu hoc Le Dat - Quang Nam"/>
  <p:tag name="VIOLETDATE" val="2017-12-03 18:17:36"/>
  <p:tag name="VIOLETHIT" val="377"/>
  <p:tag name="VIOLETLIKE" val="1"/>
  <p:tag name="ISPRING_RESOURCE_PATHS_HASH_PRESENTER" val="41689cc1c1d7d6c43c8374a8c096aa7f9abd99bc"/>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811</TotalTime>
  <Words>525</Words>
  <Application>Microsoft Office PowerPoint</Application>
  <PresentationFormat>On-screen Show (4:3)</PresentationFormat>
  <Paragraphs>105</Paragraphs>
  <Slides>21</Slides>
  <Notes>1</Notes>
  <HiddenSlides>0</HiddenSlides>
  <MMClips>1</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Những việc mà em có thể làm được :</vt:lpstr>
      <vt:lpstr>PowerPoint Presentation</vt:lpstr>
      <vt:lpstr>PowerPoint Presentation</vt:lpstr>
      <vt:lpstr>PowerPoint Presentation</vt:lpstr>
    </vt:vector>
  </TitlesOfParts>
  <Company>&lt;arabianhorse&gt;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Windows User</cp:lastModifiedBy>
  <cp:revision>120</cp:revision>
  <dcterms:created xsi:type="dcterms:W3CDTF">2017-11-16T00:50:40Z</dcterms:created>
  <dcterms:modified xsi:type="dcterms:W3CDTF">2021-02-21T02:33:37Z</dcterms:modified>
</cp:coreProperties>
</file>