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sldIdLst>
    <p:sldId id="280" r:id="rId2"/>
    <p:sldId id="309" r:id="rId3"/>
    <p:sldId id="284" r:id="rId4"/>
    <p:sldId id="256" r:id="rId5"/>
    <p:sldId id="285" r:id="rId6"/>
    <p:sldId id="339" r:id="rId7"/>
    <p:sldId id="340" r:id="rId8"/>
    <p:sldId id="341" r:id="rId9"/>
    <p:sldId id="342" r:id="rId10"/>
    <p:sldId id="344" r:id="rId11"/>
    <p:sldId id="343" r:id="rId12"/>
    <p:sldId id="346" r:id="rId13"/>
    <p:sldId id="345" r:id="rId14"/>
    <p:sldId id="354" r:id="rId15"/>
    <p:sldId id="353" r:id="rId16"/>
    <p:sldId id="299" r:id="rId17"/>
    <p:sldId id="355"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08" r:id="rId38"/>
  </p:sldIdLst>
  <p:sldSz cx="9144000" cy="5715000" type="screen16x10"/>
  <p:notesSz cx="6858000" cy="9144000"/>
  <p:embeddedFontLst>
    <p:embeddedFont>
      <p:font typeface="黑体" panose="02010609060101010101" pitchFamily="49" charset="-122"/>
      <p:regular r:id="rId40"/>
    </p:embeddedFont>
    <p:embeddedFont>
      <p:font typeface=".VnTifani Heavy" panose="020B7200000000000000" pitchFamily="34" charset="0"/>
      <p:regular r:id="rId41"/>
    </p:embeddedFont>
    <p:embeddedFont>
      <p:font typeface="Calibri" panose="020F0502020204030204" pitchFamily="34" charset="0"/>
      <p:regular r:id="rId42"/>
      <p:bold r:id="rId43"/>
      <p:italic r:id="rId44"/>
      <p:boldItalic r:id="rId45"/>
    </p:embeddedFont>
    <p:embeddedFont>
      <p:font typeface="VNI-Juni" pitchFamily="2" charset="0"/>
      <p:regular r:id="rId46"/>
    </p:embeddedFont>
    <p:embeddedFont>
      <p:font typeface="VNI-Thufap2" pitchFamily="2" charset="0"/>
      <p:regular r:id="rId47"/>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CCFF"/>
    <a:srgbClr val="FF6600"/>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varScale="1">
        <p:scale>
          <a:sx n="108" d="100"/>
          <a:sy n="108" d="100"/>
        </p:scale>
        <p:origin x="1092" y="9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04648-48F7-4124-8AB9-3E445AF72B9A}" type="datetimeFigureOut">
              <a:rPr lang="en-US" smtClean="0"/>
              <a:t>11/17/2020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11EB1-EC3C-48DA-A6E5-0B20D59D42EC}" type="slidenum">
              <a:rPr lang="en-US" smtClean="0"/>
              <a:t>‹#›</a:t>
            </a:fld>
            <a:endParaRPr lang="en-US"/>
          </a:p>
        </p:txBody>
      </p:sp>
    </p:spTree>
    <p:extLst>
      <p:ext uri="{BB962C8B-B14F-4D97-AF65-F5344CB8AC3E}">
        <p14:creationId xmlns:p14="http://schemas.microsoft.com/office/powerpoint/2010/main" val="397894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78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2020/11/17</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4.xml"/><Relationship Id="rId7" Type="http://schemas.openxmlformats.org/officeDocument/2006/relationships/image" Target="../media/image18.g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microsoft.com/office/2007/relationships/hdphoto" Target="../media/hdphoto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5.wav"/><Relationship Id="rId7" Type="http://schemas.microsoft.com/office/2007/relationships/hdphoto" Target="../media/hdphoto6.wdp"/><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0.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46.jpe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5.wav"/><Relationship Id="rId7" Type="http://schemas.microsoft.com/office/2007/relationships/hdphoto" Target="../media/hdphoto6.wdp"/><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0.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46.jpe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5.wav"/><Relationship Id="rId7" Type="http://schemas.microsoft.com/office/2007/relationships/hdphoto" Target="../media/hdphoto6.wdp"/><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0.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46.jpe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5.wav"/><Relationship Id="rId7" Type="http://schemas.microsoft.com/office/2007/relationships/hdphoto" Target="../media/hdphoto6.wdp"/><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0.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46.jpe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a:ln>
                  <a:solidFill>
                    <a:srgbClr val="33CC33"/>
                  </a:solidFill>
                </a:ln>
                <a:solidFill>
                  <a:srgbClr val="FF0000"/>
                </a:solidFill>
              </a:rPr>
              <a:t>BÀI GIẢNG ĐIỆN TỬ CHƯƠNG TRÌNH MỚI 2020</a:t>
            </a:r>
          </a:p>
        </p:txBody>
      </p:sp>
      <p:sp>
        <p:nvSpPr>
          <p:cNvPr id="68708" name="Text Box 100"/>
          <p:cNvSpPr txBox="1">
            <a:spLocks noChangeArrowheads="1"/>
          </p:cNvSpPr>
          <p:nvPr/>
        </p:nvSpPr>
        <p:spPr bwMode="auto">
          <a:xfrm>
            <a:off x="1267619" y="1557845"/>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68607680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492443"/>
          </a:xfrm>
          <a:prstGeom prst="rect">
            <a:avLst/>
          </a:prstGeom>
          <a:noFill/>
        </p:spPr>
        <p:txBody>
          <a:bodyPr wrap="square" rtlCol="0">
            <a:spAutoFit/>
          </a:bodyPr>
          <a:lstStyle/>
          <a:p>
            <a:r>
              <a:rPr lang="en-US" sz="2600" b="1" dirty="0">
                <a:solidFill>
                  <a:srgbClr val="FF0000"/>
                </a:solidFill>
                <a:latin typeface="Arial" pitchFamily="34" charset="0"/>
                <a:cs typeface="Arial" pitchFamily="34" charset="0"/>
              </a:rPr>
              <a:t>1. QUANG CẢNH NƠI EM SỐNG: </a:t>
            </a:r>
            <a:r>
              <a:rPr lang="en-US" sz="2600" b="1" dirty="0" err="1">
                <a:solidFill>
                  <a:srgbClr val="FF0000"/>
                </a:solidFill>
                <a:latin typeface="Arial" pitchFamily="34" charset="0"/>
                <a:cs typeface="Arial" pitchFamily="34" charset="0"/>
              </a:rPr>
              <a:t>Nơi</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sống</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của</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bạn</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Hà</a:t>
            </a:r>
            <a:endParaRPr lang="en-US" sz="2600" b="1" dirty="0">
              <a:solidFill>
                <a:srgbClr val="FF0000"/>
              </a:solidFill>
              <a:latin typeface="Arial" pitchFamily="34" charset="0"/>
              <a:cs typeface="Arial" pitchFamily="34" charset="0"/>
            </a:endParaRPr>
          </a:p>
        </p:txBody>
      </p:sp>
      <p:pic>
        <p:nvPicPr>
          <p:cNvPr id="5122" name="Picture 2" descr="Bài 27-28: Tỉnh ( thành phố ) nơi bạn đang sống | Tự nhiên và xã hội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96" y="934357"/>
            <a:ext cx="6477000" cy="3257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580571" y="4455886"/>
            <a:ext cx="8287657" cy="830997"/>
          </a:xfrm>
          <a:prstGeom prst="rect">
            <a:avLst/>
          </a:prstGeom>
          <a:noFill/>
        </p:spPr>
        <p:txBody>
          <a:bodyPr wrap="square" rtlCol="0">
            <a:spAutoFit/>
          </a:bodyPr>
          <a:lstStyle/>
          <a:p>
            <a:pPr algn="just"/>
            <a:r>
              <a:rPr lang="en-US" sz="2400" b="1" dirty="0">
                <a:solidFill>
                  <a:srgbClr val="006600"/>
                </a:solidFill>
              </a:rPr>
              <a:t>      </a:t>
            </a:r>
            <a:r>
              <a:rPr lang="en-US" sz="2400" b="1" dirty="0" err="1">
                <a:solidFill>
                  <a:srgbClr val="006600"/>
                </a:solidFill>
              </a:rPr>
              <a:t>Những</a:t>
            </a:r>
            <a:r>
              <a:rPr lang="en-US" sz="2400" b="1" dirty="0">
                <a:solidFill>
                  <a:srgbClr val="006600"/>
                </a:solidFill>
              </a:rPr>
              <a:t> </a:t>
            </a:r>
            <a:r>
              <a:rPr lang="en-US" sz="2400" b="1" dirty="0" err="1">
                <a:solidFill>
                  <a:srgbClr val="006600"/>
                </a:solidFill>
              </a:rPr>
              <a:t>nơi</a:t>
            </a:r>
            <a:r>
              <a:rPr lang="en-US" sz="2400" b="1" dirty="0">
                <a:solidFill>
                  <a:srgbClr val="006600"/>
                </a:solidFill>
              </a:rPr>
              <a:t> </a:t>
            </a:r>
            <a:r>
              <a:rPr lang="en-US" sz="2400" b="1" dirty="0" err="1">
                <a:solidFill>
                  <a:srgbClr val="006600"/>
                </a:solidFill>
              </a:rPr>
              <a:t>sống</a:t>
            </a:r>
            <a:r>
              <a:rPr lang="en-US" sz="2400" b="1" dirty="0">
                <a:solidFill>
                  <a:srgbClr val="006600"/>
                </a:solidFill>
              </a:rPr>
              <a:t> </a:t>
            </a:r>
            <a:r>
              <a:rPr lang="en-US" sz="2400" b="1" dirty="0" err="1">
                <a:solidFill>
                  <a:srgbClr val="006600"/>
                </a:solidFill>
              </a:rPr>
              <a:t>khác</a:t>
            </a:r>
            <a:r>
              <a:rPr lang="en-US" sz="2400" b="1" dirty="0">
                <a:solidFill>
                  <a:srgbClr val="006600"/>
                </a:solidFill>
              </a:rPr>
              <a:t> </a:t>
            </a:r>
            <a:r>
              <a:rPr lang="en-US" sz="2400" b="1" dirty="0" err="1">
                <a:solidFill>
                  <a:srgbClr val="006600"/>
                </a:solidFill>
              </a:rPr>
              <a:t>nhau</a:t>
            </a:r>
            <a:r>
              <a:rPr lang="en-US" sz="2400" b="1" dirty="0">
                <a:solidFill>
                  <a:srgbClr val="006600"/>
                </a:solidFill>
              </a:rPr>
              <a:t> </a:t>
            </a:r>
            <a:r>
              <a:rPr lang="en-US" sz="2400" b="1" dirty="0" err="1">
                <a:solidFill>
                  <a:srgbClr val="006600"/>
                </a:solidFill>
              </a:rPr>
              <a:t>có</a:t>
            </a:r>
            <a:r>
              <a:rPr lang="en-US" sz="2400" b="1" dirty="0">
                <a:solidFill>
                  <a:srgbClr val="006600"/>
                </a:solidFill>
              </a:rPr>
              <a:t> </a:t>
            </a:r>
            <a:r>
              <a:rPr lang="en-US" sz="2400" b="1" dirty="0" err="1">
                <a:solidFill>
                  <a:srgbClr val="006600"/>
                </a:solidFill>
              </a:rPr>
              <a:t>quang</a:t>
            </a:r>
            <a:r>
              <a:rPr lang="en-US" sz="2400" b="1" dirty="0">
                <a:solidFill>
                  <a:srgbClr val="006600"/>
                </a:solidFill>
              </a:rPr>
              <a:t> </a:t>
            </a:r>
            <a:r>
              <a:rPr lang="en-US" sz="2400" b="1" dirty="0" err="1">
                <a:solidFill>
                  <a:srgbClr val="006600"/>
                </a:solidFill>
              </a:rPr>
              <a:t>cảnh</a:t>
            </a:r>
            <a:r>
              <a:rPr lang="en-US" sz="2400" b="1" dirty="0">
                <a:solidFill>
                  <a:srgbClr val="006600"/>
                </a:solidFill>
              </a:rPr>
              <a:t> </a:t>
            </a:r>
            <a:r>
              <a:rPr lang="en-US" sz="2400" b="1" dirty="0" err="1">
                <a:solidFill>
                  <a:srgbClr val="006600"/>
                </a:solidFill>
              </a:rPr>
              <a:t>khác</a:t>
            </a:r>
            <a:r>
              <a:rPr lang="en-US" sz="2400" b="1" dirty="0">
                <a:solidFill>
                  <a:srgbClr val="006600"/>
                </a:solidFill>
              </a:rPr>
              <a:t> </a:t>
            </a:r>
            <a:r>
              <a:rPr lang="en-US" sz="2400" b="1" dirty="0" err="1">
                <a:solidFill>
                  <a:srgbClr val="006600"/>
                </a:solidFill>
              </a:rPr>
              <a:t>nhau</a:t>
            </a:r>
            <a:r>
              <a:rPr lang="en-US" sz="2400" b="1" dirty="0">
                <a:solidFill>
                  <a:srgbClr val="006600"/>
                </a:solidFill>
              </a:rPr>
              <a:t>. Ở </a:t>
            </a:r>
            <a:r>
              <a:rPr lang="en-US" sz="2400" b="1" dirty="0" err="1">
                <a:solidFill>
                  <a:srgbClr val="006600"/>
                </a:solidFill>
              </a:rPr>
              <a:t>đó</a:t>
            </a:r>
            <a:r>
              <a:rPr lang="en-US" sz="2400" b="1" dirty="0">
                <a:solidFill>
                  <a:srgbClr val="006600"/>
                </a:solidFill>
              </a:rPr>
              <a:t> </a:t>
            </a:r>
            <a:r>
              <a:rPr lang="en-US" sz="2400" b="1" dirty="0" err="1">
                <a:solidFill>
                  <a:srgbClr val="006600"/>
                </a:solidFill>
              </a:rPr>
              <a:t>có</a:t>
            </a:r>
            <a:r>
              <a:rPr lang="en-US" sz="2400" b="1" dirty="0">
                <a:solidFill>
                  <a:srgbClr val="006600"/>
                </a:solidFill>
              </a:rPr>
              <a:t> </a:t>
            </a:r>
            <a:r>
              <a:rPr lang="en-US" sz="2400" b="1" dirty="0" err="1">
                <a:solidFill>
                  <a:srgbClr val="006600"/>
                </a:solidFill>
              </a:rPr>
              <a:t>các</a:t>
            </a:r>
            <a:r>
              <a:rPr lang="en-US" sz="2400" b="1" dirty="0">
                <a:solidFill>
                  <a:srgbClr val="006600"/>
                </a:solidFill>
              </a:rPr>
              <a:t> </a:t>
            </a:r>
            <a:r>
              <a:rPr lang="en-US" sz="2400" b="1" dirty="0" err="1">
                <a:solidFill>
                  <a:srgbClr val="006600"/>
                </a:solidFill>
              </a:rPr>
              <a:t>hoạt</a:t>
            </a:r>
            <a:r>
              <a:rPr lang="en-US" sz="2400" b="1" dirty="0">
                <a:solidFill>
                  <a:srgbClr val="006600"/>
                </a:solidFill>
              </a:rPr>
              <a:t> </a:t>
            </a:r>
            <a:r>
              <a:rPr lang="en-US" sz="2400" b="1" dirty="0" err="1">
                <a:solidFill>
                  <a:srgbClr val="006600"/>
                </a:solidFill>
              </a:rPr>
              <a:t>động</a:t>
            </a:r>
            <a:r>
              <a:rPr lang="en-US" sz="2400" b="1" dirty="0">
                <a:solidFill>
                  <a:srgbClr val="006600"/>
                </a:solidFill>
              </a:rPr>
              <a:t> </a:t>
            </a:r>
            <a:r>
              <a:rPr lang="en-US" sz="2400" b="1" dirty="0" err="1">
                <a:solidFill>
                  <a:srgbClr val="006600"/>
                </a:solidFill>
              </a:rPr>
              <a:t>sinh</a:t>
            </a:r>
            <a:r>
              <a:rPr lang="en-US" sz="2400" b="1" dirty="0">
                <a:solidFill>
                  <a:srgbClr val="006600"/>
                </a:solidFill>
              </a:rPr>
              <a:t> </a:t>
            </a:r>
            <a:r>
              <a:rPr lang="en-US" sz="2400" b="1" dirty="0" err="1">
                <a:solidFill>
                  <a:srgbClr val="006600"/>
                </a:solidFill>
              </a:rPr>
              <a:t>sống</a:t>
            </a:r>
            <a:r>
              <a:rPr lang="en-US" sz="2400" b="1" dirty="0">
                <a:solidFill>
                  <a:srgbClr val="006600"/>
                </a:solidFill>
              </a:rPr>
              <a:t> </a:t>
            </a:r>
            <a:r>
              <a:rPr lang="en-US" sz="2400" b="1" dirty="0" err="1">
                <a:solidFill>
                  <a:srgbClr val="006600"/>
                </a:solidFill>
              </a:rPr>
              <a:t>của</a:t>
            </a:r>
            <a:r>
              <a:rPr lang="en-US" sz="2400" b="1" dirty="0">
                <a:solidFill>
                  <a:srgbClr val="006600"/>
                </a:solidFill>
              </a:rPr>
              <a:t> con </a:t>
            </a:r>
            <a:r>
              <a:rPr lang="en-US" sz="2400" b="1" dirty="0" err="1">
                <a:solidFill>
                  <a:srgbClr val="006600"/>
                </a:solidFill>
              </a:rPr>
              <a:t>người</a:t>
            </a:r>
            <a:r>
              <a:rPr lang="en-US" sz="2400" b="1" dirty="0">
                <a:solidFill>
                  <a:srgbClr val="006600"/>
                </a:solidFill>
              </a:rPr>
              <a:t>.</a:t>
            </a:r>
          </a:p>
        </p:txBody>
      </p:sp>
    </p:spTree>
    <p:extLst>
      <p:ext uri="{BB962C8B-B14F-4D97-AF65-F5344CB8AC3E}">
        <p14:creationId xmlns:p14="http://schemas.microsoft.com/office/powerpoint/2010/main" val="404723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2. NƠI SỐNG CỦA EM:</a:t>
            </a:r>
          </a:p>
        </p:txBody>
      </p:sp>
      <p:pic>
        <p:nvPicPr>
          <p:cNvPr id="5122" name="Picture 2" descr="Bài 27-28: Tỉnh ( thành phố ) nơi bạn đang sống | Tự nhiên và xã hội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96" y="934357"/>
            <a:ext cx="6477000" cy="3257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553028" y="4455886"/>
            <a:ext cx="6126843" cy="461665"/>
          </a:xfrm>
          <a:prstGeom prst="rect">
            <a:avLst/>
          </a:prstGeom>
          <a:noFill/>
        </p:spPr>
        <p:txBody>
          <a:bodyPr wrap="square" rtlCol="0">
            <a:spAutoFit/>
          </a:bodyPr>
          <a:lstStyle/>
          <a:p>
            <a:r>
              <a:rPr lang="en-US" sz="2400" b="1" dirty="0" err="1">
                <a:solidFill>
                  <a:srgbClr val="006600"/>
                </a:solidFill>
              </a:rPr>
              <a:t>Em</a:t>
            </a:r>
            <a:r>
              <a:rPr lang="en-US" sz="2400" b="1" dirty="0">
                <a:solidFill>
                  <a:srgbClr val="006600"/>
                </a:solidFill>
              </a:rPr>
              <a:t>  </a:t>
            </a:r>
            <a:r>
              <a:rPr lang="en-US" sz="2400" b="1" dirty="0" err="1">
                <a:solidFill>
                  <a:srgbClr val="006600"/>
                </a:solidFill>
              </a:rPr>
              <a:t>hãy</a:t>
            </a:r>
            <a:r>
              <a:rPr lang="en-US" sz="2400" b="1" dirty="0">
                <a:solidFill>
                  <a:srgbClr val="006600"/>
                </a:solidFill>
              </a:rPr>
              <a:t> </a:t>
            </a:r>
            <a:r>
              <a:rPr lang="en-US" sz="2400" b="1" dirty="0" err="1">
                <a:solidFill>
                  <a:srgbClr val="006600"/>
                </a:solidFill>
              </a:rPr>
              <a:t>giới</a:t>
            </a:r>
            <a:r>
              <a:rPr lang="en-US" sz="2400" b="1" dirty="0">
                <a:solidFill>
                  <a:srgbClr val="006600"/>
                </a:solidFill>
              </a:rPr>
              <a:t> </a:t>
            </a:r>
            <a:r>
              <a:rPr lang="en-US" sz="2400" b="1" dirty="0" err="1">
                <a:solidFill>
                  <a:srgbClr val="006600"/>
                </a:solidFill>
              </a:rPr>
              <a:t>thiêu</a:t>
            </a:r>
            <a:r>
              <a:rPr lang="en-US" sz="2400" b="1" dirty="0">
                <a:solidFill>
                  <a:srgbClr val="006600"/>
                </a:solidFill>
              </a:rPr>
              <a:t> </a:t>
            </a:r>
            <a:r>
              <a:rPr lang="en-US" sz="2400" b="1" dirty="0" err="1">
                <a:solidFill>
                  <a:srgbClr val="006600"/>
                </a:solidFill>
              </a:rPr>
              <a:t>về</a:t>
            </a:r>
            <a:r>
              <a:rPr lang="en-US" sz="2400" b="1" dirty="0">
                <a:solidFill>
                  <a:srgbClr val="006600"/>
                </a:solidFill>
              </a:rPr>
              <a:t> </a:t>
            </a:r>
            <a:r>
              <a:rPr lang="en-US" sz="2400" b="1" dirty="0" err="1">
                <a:solidFill>
                  <a:srgbClr val="006600"/>
                </a:solidFill>
              </a:rPr>
              <a:t>nơi</a:t>
            </a:r>
            <a:r>
              <a:rPr lang="en-US" sz="2400" b="1" dirty="0">
                <a:solidFill>
                  <a:srgbClr val="006600"/>
                </a:solidFill>
              </a:rPr>
              <a:t> </a:t>
            </a:r>
            <a:r>
              <a:rPr lang="en-US" sz="2400" b="1" dirty="0" err="1">
                <a:solidFill>
                  <a:srgbClr val="006600"/>
                </a:solidFill>
              </a:rPr>
              <a:t>em</a:t>
            </a:r>
            <a:r>
              <a:rPr lang="en-US" sz="2400" b="1" dirty="0">
                <a:solidFill>
                  <a:srgbClr val="006600"/>
                </a:solidFill>
              </a:rPr>
              <a:t> </a:t>
            </a:r>
            <a:r>
              <a:rPr lang="en-US" sz="2400" b="1" dirty="0" err="1">
                <a:solidFill>
                  <a:srgbClr val="006600"/>
                </a:solidFill>
              </a:rPr>
              <a:t>đang</a:t>
            </a:r>
            <a:r>
              <a:rPr lang="en-US" sz="2400" b="1" dirty="0">
                <a:solidFill>
                  <a:srgbClr val="006600"/>
                </a:solidFill>
              </a:rPr>
              <a:t> </a:t>
            </a:r>
            <a:r>
              <a:rPr lang="en-US" sz="2400" b="1" dirty="0" err="1">
                <a:solidFill>
                  <a:srgbClr val="006600"/>
                </a:solidFill>
              </a:rPr>
              <a:t>sống</a:t>
            </a:r>
            <a:r>
              <a:rPr lang="en-US" sz="2400" b="1" dirty="0">
                <a:solidFill>
                  <a:srgbClr val="006600"/>
                </a:solidFill>
              </a:rPr>
              <a:t>! </a:t>
            </a:r>
          </a:p>
        </p:txBody>
      </p:sp>
    </p:spTree>
    <p:extLst>
      <p:ext uri="{BB962C8B-B14F-4D97-AF65-F5344CB8AC3E}">
        <p14:creationId xmlns:p14="http://schemas.microsoft.com/office/powerpoint/2010/main" val="2366264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2. NƠI SỐNG CỦA EM:</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Trả lại vẻ đẹp cho phố cổ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913948"/>
            <a:ext cx="8978900" cy="468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356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76200" y="1403571"/>
            <a:ext cx="4103914" cy="2152429"/>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sz="2800" dirty="0" err="1"/>
              <a:t>Em</a:t>
            </a:r>
            <a:r>
              <a:rPr lang="en-US" sz="2800" dirty="0"/>
              <a:t> </a:t>
            </a:r>
            <a:r>
              <a:rPr lang="en-US" sz="2800" dirty="0" err="1"/>
              <a:t>hãy</a:t>
            </a:r>
            <a:r>
              <a:rPr lang="en-US" sz="2800" dirty="0"/>
              <a:t> </a:t>
            </a:r>
            <a:r>
              <a:rPr lang="en-US" sz="2800" dirty="0" err="1"/>
              <a:t>hỏi</a:t>
            </a:r>
            <a:r>
              <a:rPr lang="en-US" sz="2800" dirty="0"/>
              <a:t> </a:t>
            </a:r>
            <a:r>
              <a:rPr lang="en-US" sz="2800" dirty="0" err="1"/>
              <a:t>đáp</a:t>
            </a:r>
            <a:r>
              <a:rPr lang="en-US" sz="2800" dirty="0"/>
              <a:t> </a:t>
            </a:r>
            <a:r>
              <a:rPr lang="en-US" sz="2800" dirty="0" err="1"/>
              <a:t>với</a:t>
            </a:r>
            <a:r>
              <a:rPr lang="en-US" sz="2800" dirty="0"/>
              <a:t> </a:t>
            </a:r>
            <a:r>
              <a:rPr lang="en-US" sz="2800" dirty="0" err="1"/>
              <a:t>bạn</a:t>
            </a:r>
            <a:r>
              <a:rPr lang="en-US" sz="2800" dirty="0"/>
              <a:t> </a:t>
            </a:r>
            <a:r>
              <a:rPr lang="en-US" sz="2800" dirty="0" err="1"/>
              <a:t>bên</a:t>
            </a:r>
            <a:r>
              <a:rPr lang="en-US" sz="2800" dirty="0"/>
              <a:t> </a:t>
            </a:r>
            <a:r>
              <a:rPr lang="en-US" sz="2800" dirty="0" err="1"/>
              <a:t>cạnh</a:t>
            </a:r>
            <a:r>
              <a:rPr lang="en-US" sz="2800" dirty="0"/>
              <a:t> </a:t>
            </a:r>
            <a:r>
              <a:rPr lang="en-US" sz="2800" dirty="0" err="1"/>
              <a:t>để</a:t>
            </a:r>
            <a:r>
              <a:rPr lang="en-US" sz="2800" dirty="0"/>
              <a:t> </a:t>
            </a:r>
            <a:r>
              <a:rPr lang="en-US" sz="2800" dirty="0" err="1"/>
              <a:t>giới</a:t>
            </a:r>
            <a:r>
              <a:rPr lang="en-US" sz="2800" dirty="0"/>
              <a:t> </a:t>
            </a:r>
            <a:r>
              <a:rPr lang="en-US" sz="2800" dirty="0" err="1"/>
              <a:t>thiệu</a:t>
            </a:r>
            <a:r>
              <a:rPr lang="en-US" sz="2800" dirty="0"/>
              <a:t> </a:t>
            </a:r>
            <a:r>
              <a:rPr lang="en-US" sz="2800" dirty="0" err="1"/>
              <a:t>cho</a:t>
            </a:r>
            <a:r>
              <a:rPr lang="en-US" sz="2800" dirty="0"/>
              <a:t> </a:t>
            </a:r>
            <a:r>
              <a:rPr lang="en-US" sz="2800" dirty="0" err="1"/>
              <a:t>nhau</a:t>
            </a:r>
            <a:r>
              <a:rPr lang="en-US" sz="2800" dirty="0"/>
              <a:t> </a:t>
            </a:r>
            <a:r>
              <a:rPr lang="en-US" sz="2800" dirty="0" err="1"/>
              <a:t>về</a:t>
            </a:r>
            <a:r>
              <a:rPr lang="en-US" sz="2800" dirty="0"/>
              <a:t> </a:t>
            </a:r>
            <a:r>
              <a:rPr lang="en-US" sz="2800" dirty="0" err="1"/>
              <a:t>nơi</a:t>
            </a:r>
            <a:r>
              <a:rPr lang="en-US" sz="2800" dirty="0"/>
              <a:t> </a:t>
            </a:r>
            <a:r>
              <a:rPr lang="en-US" sz="2800" dirty="0" err="1"/>
              <a:t>em</a:t>
            </a:r>
            <a:r>
              <a:rPr lang="en-US" sz="2800" dirty="0"/>
              <a:t> ở!</a:t>
            </a:r>
            <a:endParaRPr lang="vi-VN" sz="2800" b="1" dirty="0"/>
          </a:p>
        </p:txBody>
      </p:sp>
      <p:sp>
        <p:nvSpPr>
          <p:cNvPr id="6153" name="TextBox 5"/>
          <p:cNvSpPr txBox="1">
            <a:spLocks noChangeArrowheads="1"/>
          </p:cNvSpPr>
          <p:nvPr/>
        </p:nvSpPr>
        <p:spPr bwMode="auto">
          <a:xfrm>
            <a:off x="76200" y="4035673"/>
            <a:ext cx="8991600" cy="153395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900" b="1" dirty="0" err="1">
                <a:solidFill>
                  <a:srgbClr val="006600"/>
                </a:solidFill>
                <a:latin typeface="Arial" charset="0"/>
                <a:cs typeface="Arial" charset="0"/>
              </a:rPr>
              <a:t>Yêu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cầu</a:t>
            </a:r>
            <a:r>
              <a:rPr lang="en-US" altLang="en-US" sz="1900" b="1" dirty="0">
                <a:solidFill>
                  <a:srgbClr val="006600"/>
                </a:solidFill>
                <a:latin typeface="Arial" charset="0"/>
                <a:cs typeface="Arial" charset="0"/>
              </a:rPr>
              <a:t> </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Làm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việc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theo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2</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ra</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bảng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phụ</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hình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thức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tranh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ảnh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sơ</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đồ</a:t>
            </a:r>
            <a:endParaRPr lang="en-US" altLang="en-US" sz="1900" b="1" dirty="0">
              <a:solidFill>
                <a:srgbClr val="006600"/>
              </a:solidFill>
              <a:latin typeface="Arial" charset="0"/>
              <a:cs typeface="Arial" charset="0"/>
            </a:endParaRP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Nếu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xong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trước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thời</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gian</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yêu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cầu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thì</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trưng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lên</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nào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xong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trước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lên</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Tết Việt trong tim tô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432599"/>
            <a:ext cx="4302900" cy="241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2554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vel Drawing 577*500 transprent Png Free Download - Recreation, Play,  Cartoon. - CleanPNG / Kiss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400" b="82800" l="21111" r="70778"/>
                    </a14:imgEffect>
                  </a14:imgLayer>
                </a14:imgProps>
              </a:ext>
              <a:ext uri="{28A0092B-C50C-407E-A947-70E740481C1C}">
                <a14:useLocalDpi xmlns:a14="http://schemas.microsoft.com/office/drawing/2010/main" val="0"/>
              </a:ext>
            </a:extLst>
          </a:blip>
          <a:srcRect l="19180" t="21028" r="30873" b="18629"/>
          <a:stretch/>
        </p:blipFill>
        <p:spPr bwMode="auto">
          <a:xfrm>
            <a:off x="711199" y="661080"/>
            <a:ext cx="7431315" cy="49877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610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Học</a:t>
            </a:r>
            <a:r>
              <a:rPr lang="en-US" sz="3600" b="1" dirty="0"/>
              <a:t> </a:t>
            </a:r>
            <a:r>
              <a:rPr lang="en-US" sz="3600" b="1" dirty="0" err="1"/>
              <a:t>sinh</a:t>
            </a:r>
            <a:r>
              <a:rPr lang="en-US" sz="3600" b="1" dirty="0"/>
              <a:t> </a:t>
            </a:r>
            <a:r>
              <a:rPr lang="en-US" sz="3600" b="1" dirty="0" err="1"/>
              <a:t>làm</a:t>
            </a:r>
            <a:r>
              <a:rPr lang="en-US" sz="3600" b="1" dirty="0"/>
              <a:t> </a:t>
            </a:r>
            <a:r>
              <a:rPr lang="en-US" sz="3600" b="1" dirty="0" err="1"/>
              <a:t>hướng</a:t>
            </a:r>
            <a:r>
              <a:rPr lang="en-US" sz="3600" b="1" dirty="0"/>
              <a:t> </a:t>
            </a:r>
            <a:r>
              <a:rPr lang="en-US" sz="3600" b="1" dirty="0" err="1"/>
              <a:t>dẫn</a:t>
            </a:r>
            <a:r>
              <a:rPr lang="en-US" sz="3600" b="1" dirty="0"/>
              <a:t> </a:t>
            </a:r>
            <a:r>
              <a:rPr lang="en-US" sz="3600" b="1" dirty="0" err="1"/>
              <a:t>viên</a:t>
            </a:r>
            <a:r>
              <a:rPr lang="en-US" sz="3600" b="1" dirty="0"/>
              <a:t> du </a:t>
            </a:r>
            <a:r>
              <a:rPr lang="en-US" sz="3600" b="1" dirty="0" err="1"/>
              <a:t>lịch</a:t>
            </a:r>
            <a:endParaRPr lang="en-US" sz="3600" b="1" dirty="0"/>
          </a:p>
        </p:txBody>
      </p:sp>
    </p:spTree>
    <p:extLst>
      <p:ext uri="{BB962C8B-B14F-4D97-AF65-F5344CB8AC3E}">
        <p14:creationId xmlns:p14="http://schemas.microsoft.com/office/powerpoint/2010/main" val="382441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ắc màu quê hương từ trên cao - VnExpress Du lịch"/>
          <p:cNvPicPr>
            <a:picLocks noChangeAspect="1" noChangeArrowheads="1"/>
          </p:cNvPicPr>
          <p:nvPr/>
        </p:nvPicPr>
        <p:blipFill rotWithShape="1">
          <a:blip r:embed="rId2">
            <a:extLst>
              <a:ext uri="{28A0092B-C50C-407E-A947-70E740481C1C}">
                <a14:useLocalDpi xmlns:a14="http://schemas.microsoft.com/office/drawing/2010/main" val="0"/>
              </a:ext>
            </a:extLst>
          </a:blip>
          <a:srcRect b="9118"/>
          <a:stretch/>
        </p:blipFill>
        <p:spPr bwMode="auto">
          <a:xfrm>
            <a:off x="-1" y="661080"/>
            <a:ext cx="9144001" cy="505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610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NƠI SINH SỐNG CỦA MỖI NGƯỜI</a:t>
            </a:r>
          </a:p>
        </p:txBody>
      </p:sp>
      <p:pic>
        <p:nvPicPr>
          <p:cNvPr id="1028" name="Picture 4" descr="Hà Nội sẽ là một “siêu thành ph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61080"/>
            <a:ext cx="9144002" cy="5060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à Nẵng không tổ chức lễ kỷ niệm 45 năm ngày giải phóng – Cổng thông tin du  lịch thành phố Đà Nẵ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1080"/>
            <a:ext cx="9144000" cy="50539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ương Nhớ Sài Gòn - Bộ Ảnh Nhân Văn - Bộ Ảnh - Nhật Báo Văn Hóa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1080"/>
            <a:ext cx="9144000" cy="507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2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750" fill="hold"/>
                                        <p:tgtEl>
                                          <p:spTgt spid="1028"/>
                                        </p:tgtEl>
                                        <p:attrNameLst>
                                          <p:attrName>ppt_w</p:attrName>
                                        </p:attrNameLst>
                                      </p:cBhvr>
                                      <p:tavLst>
                                        <p:tav tm="0">
                                          <p:val>
                                            <p:fltVal val="0"/>
                                          </p:val>
                                        </p:tav>
                                        <p:tav tm="100000">
                                          <p:val>
                                            <p:strVal val="#ppt_w"/>
                                          </p:val>
                                        </p:tav>
                                      </p:tavLst>
                                    </p:anim>
                                    <p:anim calcmode="lin" valueType="num">
                                      <p:cBhvr>
                                        <p:cTn id="8" dur="1750" fill="hold"/>
                                        <p:tgtEl>
                                          <p:spTgt spid="1028"/>
                                        </p:tgtEl>
                                        <p:attrNameLst>
                                          <p:attrName>ppt_h</p:attrName>
                                        </p:attrNameLst>
                                      </p:cBhvr>
                                      <p:tavLst>
                                        <p:tav tm="0">
                                          <p:val>
                                            <p:fltVal val="0"/>
                                          </p:val>
                                        </p:tav>
                                        <p:tav tm="100000">
                                          <p:val>
                                            <p:strVal val="#ppt_h"/>
                                          </p:val>
                                        </p:tav>
                                      </p:tavLst>
                                    </p:anim>
                                    <p:animEffect transition="in" filter="fade">
                                      <p:cBhvr>
                                        <p:cTn id="9" dur="175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heel(1)">
                                      <p:cBhvr>
                                        <p:cTn id="14" dur="2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wheel(1)">
                                      <p:cBhvr>
                                        <p:cTn id="1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ounded Rectangle 9"/>
          <p:cNvSpPr/>
          <p:nvPr/>
        </p:nvSpPr>
        <p:spPr>
          <a:xfrm>
            <a:off x="2191659" y="1117600"/>
            <a:ext cx="6792684"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900"/>
              </a:lnSpc>
            </a:pPr>
            <a:r>
              <a:rPr lang="en-US" sz="3600" b="1" dirty="0">
                <a:solidFill>
                  <a:srgbClr val="006600"/>
                </a:solidFill>
              </a:rPr>
              <a:t>- </a:t>
            </a:r>
            <a:r>
              <a:rPr lang="en-US" sz="3600" b="1" dirty="0" err="1">
                <a:solidFill>
                  <a:srgbClr val="006600"/>
                </a:solidFill>
              </a:rPr>
              <a:t>Những</a:t>
            </a:r>
            <a:r>
              <a:rPr lang="en-US" sz="3600" b="1" dirty="0">
                <a:solidFill>
                  <a:srgbClr val="006600"/>
                </a:solidFill>
              </a:rPr>
              <a:t> </a:t>
            </a:r>
            <a:r>
              <a:rPr lang="en-US" sz="3600" b="1" dirty="0" err="1">
                <a:solidFill>
                  <a:srgbClr val="006600"/>
                </a:solidFill>
              </a:rPr>
              <a:t>nơi</a:t>
            </a:r>
            <a:r>
              <a:rPr lang="en-US" sz="3600" b="1" dirty="0">
                <a:solidFill>
                  <a:srgbClr val="006600"/>
                </a:solidFill>
              </a:rPr>
              <a:t> </a:t>
            </a:r>
            <a:r>
              <a:rPr lang="en-US" sz="3600" b="1" dirty="0" err="1">
                <a:solidFill>
                  <a:srgbClr val="006600"/>
                </a:solidFill>
              </a:rPr>
              <a:t>sống</a:t>
            </a:r>
            <a:r>
              <a:rPr lang="en-US" sz="3600" b="1" dirty="0">
                <a:solidFill>
                  <a:srgbClr val="006600"/>
                </a:solidFill>
              </a:rPr>
              <a:t> </a:t>
            </a:r>
            <a:r>
              <a:rPr lang="en-US" sz="3600" b="1" dirty="0" err="1">
                <a:solidFill>
                  <a:srgbClr val="006600"/>
                </a:solidFill>
              </a:rPr>
              <a:t>khác</a:t>
            </a:r>
            <a:r>
              <a:rPr lang="en-US" sz="3600" b="1" dirty="0">
                <a:solidFill>
                  <a:srgbClr val="006600"/>
                </a:solidFill>
              </a:rPr>
              <a:t> </a:t>
            </a:r>
            <a:r>
              <a:rPr lang="en-US" sz="3600" b="1" dirty="0" err="1">
                <a:solidFill>
                  <a:srgbClr val="006600"/>
                </a:solidFill>
              </a:rPr>
              <a:t>nhau</a:t>
            </a:r>
            <a:r>
              <a:rPr lang="en-US" sz="3600" b="1" dirty="0">
                <a:solidFill>
                  <a:srgbClr val="006600"/>
                </a:solidFill>
              </a:rPr>
              <a:t> </a:t>
            </a:r>
            <a:r>
              <a:rPr lang="en-US" sz="3600" b="1" dirty="0" err="1">
                <a:solidFill>
                  <a:srgbClr val="006600"/>
                </a:solidFill>
              </a:rPr>
              <a:t>có</a:t>
            </a:r>
            <a:r>
              <a:rPr lang="en-US" sz="3600" b="1" dirty="0">
                <a:solidFill>
                  <a:srgbClr val="006600"/>
                </a:solidFill>
              </a:rPr>
              <a:t> </a:t>
            </a:r>
            <a:r>
              <a:rPr lang="en-US" sz="3600" b="1" dirty="0" err="1">
                <a:solidFill>
                  <a:srgbClr val="006600"/>
                </a:solidFill>
              </a:rPr>
              <a:t>quang</a:t>
            </a:r>
            <a:r>
              <a:rPr lang="en-US" sz="3600" b="1" dirty="0">
                <a:solidFill>
                  <a:srgbClr val="006600"/>
                </a:solidFill>
              </a:rPr>
              <a:t> </a:t>
            </a:r>
            <a:r>
              <a:rPr lang="en-US" sz="3600" b="1" dirty="0" err="1">
                <a:solidFill>
                  <a:srgbClr val="006600"/>
                </a:solidFill>
              </a:rPr>
              <a:t>cảnh</a:t>
            </a:r>
            <a:r>
              <a:rPr lang="en-US" sz="3600" b="1" dirty="0">
                <a:solidFill>
                  <a:srgbClr val="006600"/>
                </a:solidFill>
              </a:rPr>
              <a:t> </a:t>
            </a:r>
            <a:r>
              <a:rPr lang="en-US" sz="3600" b="1" dirty="0" err="1">
                <a:solidFill>
                  <a:srgbClr val="006600"/>
                </a:solidFill>
              </a:rPr>
              <a:t>khác</a:t>
            </a:r>
            <a:r>
              <a:rPr lang="en-US" sz="3600" b="1" dirty="0">
                <a:solidFill>
                  <a:srgbClr val="006600"/>
                </a:solidFill>
              </a:rPr>
              <a:t> </a:t>
            </a:r>
            <a:r>
              <a:rPr lang="en-US" sz="3600" b="1" dirty="0" err="1">
                <a:solidFill>
                  <a:srgbClr val="006600"/>
                </a:solidFill>
              </a:rPr>
              <a:t>nhau</a:t>
            </a:r>
            <a:r>
              <a:rPr lang="en-US" sz="3600" b="1" dirty="0">
                <a:solidFill>
                  <a:srgbClr val="006600"/>
                </a:solidFill>
              </a:rPr>
              <a:t>. Ở </a:t>
            </a:r>
            <a:r>
              <a:rPr lang="en-US" sz="3600" b="1" dirty="0" err="1">
                <a:solidFill>
                  <a:srgbClr val="006600"/>
                </a:solidFill>
              </a:rPr>
              <a:t>đó</a:t>
            </a:r>
            <a:r>
              <a:rPr lang="en-US" sz="3600" b="1" dirty="0">
                <a:solidFill>
                  <a:srgbClr val="006600"/>
                </a:solidFill>
              </a:rPr>
              <a:t> </a:t>
            </a:r>
            <a:r>
              <a:rPr lang="en-US" sz="3600" b="1" dirty="0" err="1">
                <a:solidFill>
                  <a:srgbClr val="006600"/>
                </a:solidFill>
              </a:rPr>
              <a:t>có</a:t>
            </a:r>
            <a:r>
              <a:rPr lang="en-US" sz="3600" b="1" dirty="0">
                <a:solidFill>
                  <a:srgbClr val="006600"/>
                </a:solidFill>
              </a:rPr>
              <a:t> </a:t>
            </a:r>
            <a:r>
              <a:rPr lang="en-US" sz="3600" b="1" dirty="0" err="1">
                <a:solidFill>
                  <a:srgbClr val="006600"/>
                </a:solidFill>
              </a:rPr>
              <a:t>các</a:t>
            </a:r>
            <a:r>
              <a:rPr lang="en-US" sz="3600" b="1" dirty="0">
                <a:solidFill>
                  <a:srgbClr val="006600"/>
                </a:solidFill>
              </a:rPr>
              <a:t> </a:t>
            </a:r>
            <a:r>
              <a:rPr lang="en-US" sz="3600" b="1" dirty="0" err="1">
                <a:solidFill>
                  <a:srgbClr val="006600"/>
                </a:solidFill>
              </a:rPr>
              <a:t>hoạt</a:t>
            </a:r>
            <a:r>
              <a:rPr lang="en-US" sz="3600" b="1" dirty="0">
                <a:solidFill>
                  <a:srgbClr val="006600"/>
                </a:solidFill>
              </a:rPr>
              <a:t> </a:t>
            </a:r>
            <a:r>
              <a:rPr lang="en-US" sz="3600" b="1" dirty="0" err="1">
                <a:solidFill>
                  <a:srgbClr val="006600"/>
                </a:solidFill>
              </a:rPr>
              <a:t>động</a:t>
            </a:r>
            <a:r>
              <a:rPr lang="en-US" sz="3600" b="1" dirty="0">
                <a:solidFill>
                  <a:srgbClr val="006600"/>
                </a:solidFill>
              </a:rPr>
              <a:t> </a:t>
            </a:r>
            <a:r>
              <a:rPr lang="en-US" sz="3600" b="1" dirty="0" err="1">
                <a:solidFill>
                  <a:srgbClr val="006600"/>
                </a:solidFill>
              </a:rPr>
              <a:t>sinh</a:t>
            </a:r>
            <a:r>
              <a:rPr lang="en-US" sz="3600" b="1" dirty="0">
                <a:solidFill>
                  <a:srgbClr val="006600"/>
                </a:solidFill>
              </a:rPr>
              <a:t> </a:t>
            </a:r>
            <a:r>
              <a:rPr lang="en-US" sz="3600" b="1" dirty="0" err="1">
                <a:solidFill>
                  <a:srgbClr val="006600"/>
                </a:solidFill>
              </a:rPr>
              <a:t>sống</a:t>
            </a:r>
            <a:r>
              <a:rPr lang="en-US" sz="3600" b="1" dirty="0">
                <a:solidFill>
                  <a:srgbClr val="006600"/>
                </a:solidFill>
              </a:rPr>
              <a:t> </a:t>
            </a:r>
            <a:r>
              <a:rPr lang="en-US" sz="3600" b="1" dirty="0" err="1">
                <a:solidFill>
                  <a:srgbClr val="006600"/>
                </a:solidFill>
              </a:rPr>
              <a:t>của</a:t>
            </a:r>
            <a:r>
              <a:rPr lang="en-US" sz="3600" b="1" dirty="0">
                <a:solidFill>
                  <a:srgbClr val="006600"/>
                </a:solidFill>
              </a:rPr>
              <a:t> con </a:t>
            </a:r>
            <a:r>
              <a:rPr lang="en-US" sz="3600" b="1" dirty="0" err="1">
                <a:solidFill>
                  <a:srgbClr val="006600"/>
                </a:solidFill>
              </a:rPr>
              <a:t>người</a:t>
            </a:r>
            <a:r>
              <a:rPr lang="en-US" sz="3600" b="1" dirty="0">
                <a:solidFill>
                  <a:srgbClr val="006600"/>
                </a:solidFill>
              </a:rPr>
              <a:t>.</a:t>
            </a:r>
          </a:p>
          <a:p>
            <a:pPr algn="just">
              <a:lnSpc>
                <a:spcPts val="3900"/>
              </a:lnSpc>
            </a:pPr>
            <a:r>
              <a:rPr lang="en-US" sz="3600" dirty="0">
                <a:solidFill>
                  <a:srgbClr val="006600"/>
                </a:solidFill>
              </a:rPr>
              <a:t>- </a:t>
            </a:r>
            <a:r>
              <a:rPr lang="en-US" sz="3600" dirty="0" err="1">
                <a:solidFill>
                  <a:srgbClr val="006600"/>
                </a:solidFill>
              </a:rPr>
              <a:t>Mỗi</a:t>
            </a:r>
            <a:r>
              <a:rPr lang="en-US" sz="3600" dirty="0">
                <a:solidFill>
                  <a:srgbClr val="006600"/>
                </a:solidFill>
              </a:rPr>
              <a:t> </a:t>
            </a:r>
            <a:r>
              <a:rPr lang="en-US" sz="3600" dirty="0" err="1">
                <a:solidFill>
                  <a:srgbClr val="006600"/>
                </a:solidFill>
              </a:rPr>
              <a:t>người</a:t>
            </a:r>
            <a:r>
              <a:rPr lang="en-US" sz="3600" dirty="0">
                <a:solidFill>
                  <a:srgbClr val="006600"/>
                </a:solidFill>
              </a:rPr>
              <a:t> </a:t>
            </a:r>
            <a:r>
              <a:rPr lang="en-US" sz="3600" dirty="0" err="1">
                <a:solidFill>
                  <a:srgbClr val="006600"/>
                </a:solidFill>
              </a:rPr>
              <a:t>đều</a:t>
            </a:r>
            <a:r>
              <a:rPr lang="en-US" sz="3600" dirty="0">
                <a:solidFill>
                  <a:srgbClr val="006600"/>
                </a:solidFill>
              </a:rPr>
              <a:t> </a:t>
            </a:r>
            <a:r>
              <a:rPr lang="en-US" sz="3600" dirty="0" err="1">
                <a:solidFill>
                  <a:srgbClr val="006600"/>
                </a:solidFill>
              </a:rPr>
              <a:t>yêu</a:t>
            </a:r>
            <a:r>
              <a:rPr lang="en-US" sz="3600" dirty="0">
                <a:solidFill>
                  <a:srgbClr val="006600"/>
                </a:solidFill>
              </a:rPr>
              <a:t> </a:t>
            </a:r>
            <a:r>
              <a:rPr lang="en-US" sz="3600" dirty="0" err="1">
                <a:solidFill>
                  <a:srgbClr val="006600"/>
                </a:solidFill>
              </a:rPr>
              <a:t>thích</a:t>
            </a:r>
            <a:r>
              <a:rPr lang="en-US" sz="3600" dirty="0">
                <a:solidFill>
                  <a:srgbClr val="006600"/>
                </a:solidFill>
              </a:rPr>
              <a:t> </a:t>
            </a:r>
            <a:r>
              <a:rPr lang="en-US" sz="3600" dirty="0" err="1">
                <a:solidFill>
                  <a:srgbClr val="006600"/>
                </a:solidFill>
              </a:rPr>
              <a:t>nơi</a:t>
            </a:r>
            <a:r>
              <a:rPr lang="en-US" sz="3600" dirty="0">
                <a:solidFill>
                  <a:srgbClr val="006600"/>
                </a:solidFill>
              </a:rPr>
              <a:t> </a:t>
            </a:r>
            <a:r>
              <a:rPr lang="en-US" sz="3600" dirty="0" err="1">
                <a:solidFill>
                  <a:srgbClr val="006600"/>
                </a:solidFill>
              </a:rPr>
              <a:t>mà</a:t>
            </a:r>
            <a:r>
              <a:rPr lang="en-US" sz="3600" dirty="0">
                <a:solidFill>
                  <a:srgbClr val="006600"/>
                </a:solidFill>
              </a:rPr>
              <a:t> </a:t>
            </a:r>
            <a:r>
              <a:rPr lang="en-US" sz="3600" dirty="0" err="1">
                <a:solidFill>
                  <a:srgbClr val="006600"/>
                </a:solidFill>
              </a:rPr>
              <a:t>mình</a:t>
            </a:r>
            <a:r>
              <a:rPr lang="en-US" sz="3600" dirty="0">
                <a:solidFill>
                  <a:srgbClr val="006600"/>
                </a:solidFill>
              </a:rPr>
              <a:t> </a:t>
            </a:r>
            <a:r>
              <a:rPr lang="en-US" sz="3600" dirty="0" err="1">
                <a:solidFill>
                  <a:srgbClr val="006600"/>
                </a:solidFill>
              </a:rPr>
              <a:t>đang</a:t>
            </a:r>
            <a:r>
              <a:rPr lang="en-US" sz="3600" dirty="0">
                <a:solidFill>
                  <a:srgbClr val="006600"/>
                </a:solidFill>
              </a:rPr>
              <a:t> ở.</a:t>
            </a:r>
            <a:endParaRPr lang="vi-VN" sz="3600" dirty="0">
              <a:solidFill>
                <a:srgbClr val="006600"/>
              </a:solidFill>
            </a:endParaRPr>
          </a:p>
        </p:txBody>
      </p:sp>
      <p:sp>
        <p:nvSpPr>
          <p:cNvPr id="3" name="TextBox 2"/>
          <p:cNvSpPr txBox="1"/>
          <p:nvPr/>
        </p:nvSpPr>
        <p:spPr>
          <a:xfrm>
            <a:off x="174168" y="128599"/>
            <a:ext cx="2540000" cy="584775"/>
          </a:xfrm>
          <a:prstGeom prst="rect">
            <a:avLst/>
          </a:prstGeom>
          <a:noFill/>
        </p:spPr>
        <p:txBody>
          <a:bodyPr wrap="square" rtlCol="0">
            <a:spAutoFit/>
          </a:bodyPr>
          <a:lstStyle/>
          <a:p>
            <a:r>
              <a:rPr lang="en-US" sz="3200" b="1" dirty="0">
                <a:solidFill>
                  <a:srgbClr val="FF0000"/>
                </a:solidFill>
              </a:rPr>
              <a:t>KẾT LUẬN</a:t>
            </a:r>
          </a:p>
        </p:txBody>
      </p:sp>
    </p:spTree>
    <p:extLst>
      <p:ext uri="{BB962C8B-B14F-4D97-AF65-F5344CB8AC3E}">
        <p14:creationId xmlns:p14="http://schemas.microsoft.com/office/powerpoint/2010/main" val="84270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Làng quê Việt Nam qua các ảnh xuyên thế k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714"/>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41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610285"/>
            <a:ext cx="5682774" cy="429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500" y="4891314"/>
            <a:ext cx="8877299" cy="830997"/>
          </a:xfrm>
          <a:prstGeom prst="rect">
            <a:avLst/>
          </a:prstGeom>
          <a:noFill/>
        </p:spPr>
        <p:txBody>
          <a:bodyPr wrap="square" rtlCol="0">
            <a:spAutoFit/>
          </a:bodyPr>
          <a:lstStyle/>
          <a:p>
            <a:pPr algn="ctr"/>
            <a:r>
              <a:rPr lang="vi-VN" sz="2400" b="1" dirty="0">
                <a:solidFill>
                  <a:srgbClr val="006600"/>
                </a:solidFill>
              </a:rPr>
              <a:t>Nói tên công việc của những người trong các hình</a:t>
            </a:r>
            <a:r>
              <a:rPr lang="en-US" sz="2400" b="1" dirty="0">
                <a:solidFill>
                  <a:srgbClr val="006600"/>
                </a:solidFill>
              </a:rPr>
              <a:t>.</a:t>
            </a:r>
            <a:r>
              <a:rPr lang="vi-VN" sz="2400" b="1" dirty="0">
                <a:solidFill>
                  <a:srgbClr val="006600"/>
                </a:solidFill>
              </a:rPr>
              <a:t> </a:t>
            </a:r>
            <a:br>
              <a:rPr lang="en-US" sz="2400" b="1" dirty="0">
                <a:solidFill>
                  <a:srgbClr val="006600"/>
                </a:solidFill>
              </a:rPr>
            </a:br>
            <a:r>
              <a:rPr lang="vi-VN" sz="2400" b="1" dirty="0">
                <a:solidFill>
                  <a:srgbClr val="006600"/>
                </a:solidFill>
              </a:rPr>
              <a:t>Công việc của họ có đóng góp gì cho cộng đồng?</a:t>
            </a:r>
            <a:endParaRPr lang="en-US" sz="2400" b="1" dirty="0">
              <a:solidFill>
                <a:srgbClr val="006600"/>
              </a:solidFill>
            </a:endParaRPr>
          </a:p>
        </p:txBody>
      </p:sp>
    </p:spTree>
    <p:extLst>
      <p:ext uri="{BB962C8B-B14F-4D97-AF65-F5344CB8AC3E}">
        <p14:creationId xmlns:p14="http://schemas.microsoft.com/office/powerpoint/2010/main" val="1925882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C:\Users\HP\Desktop\Package - Lesson\Data\tx1b006tr048h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015" y="651332"/>
            <a:ext cx="3241983" cy="4071583"/>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Thầy (cô giáo) của em và những cán bộ công nhân viên trong trường giúp đỡ em trong học tập và các hoạt động </a:t>
            </a:r>
            <a:r>
              <a:rPr lang="en-US" sz="2400" dirty="0" err="1"/>
              <a:t>khác</a:t>
            </a:r>
            <a:r>
              <a:rPr lang="en-US" sz="2400" dirty="0"/>
              <a:t>.</a:t>
            </a:r>
          </a:p>
        </p:txBody>
      </p:sp>
    </p:spTree>
    <p:extLst>
      <p:ext uri="{BB962C8B-B14F-4D97-AF65-F5344CB8AC3E}">
        <p14:creationId xmlns:p14="http://schemas.microsoft.com/office/powerpoint/2010/main" val="3898676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535" y="1286213"/>
            <a:ext cx="6645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2971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Những người nông dân trồng trọt, chăn nuôi cung cấp </a:t>
            </a:r>
            <a:br>
              <a:rPr lang="en-US" sz="2400" dirty="0"/>
            </a:br>
            <a:r>
              <a:rPr lang="vi-VN" sz="2400" dirty="0"/>
              <a:t>lương thực cho chúng ta</a:t>
            </a:r>
            <a:r>
              <a:rPr lang="en-US" sz="2400" dirty="0"/>
              <a:t>.</a:t>
            </a:r>
          </a:p>
        </p:txBody>
      </p:sp>
      <p:pic>
        <p:nvPicPr>
          <p:cNvPr id="8" name="Picture 3" descr="C:\Users\HP\Desktop\Package - Lesson\Data\tx1b006tr048h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066" y="674589"/>
            <a:ext cx="3359760" cy="40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6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Những người thợ xây, xây nhà cho chúng ta ở</a:t>
            </a:r>
            <a:r>
              <a:rPr lang="en-US" sz="2800" dirty="0"/>
              <a:t>.</a:t>
            </a:r>
          </a:p>
        </p:txBody>
      </p:sp>
      <p:pic>
        <p:nvPicPr>
          <p:cNvPr id="9" name="Picture 4" descr="C:\Users\HP\Desktop\Package - Lesson\Data\tx1b006tr048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382" y="718133"/>
            <a:ext cx="3178075" cy="392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04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công</a:t>
            </a:r>
            <a:r>
              <a:rPr lang="en-US" sz="2800" dirty="0"/>
              <a:t> an </a:t>
            </a:r>
            <a:r>
              <a:rPr lang="en-US" sz="2800" dirty="0" err="1"/>
              <a:t>bắt</a:t>
            </a:r>
            <a:r>
              <a:rPr lang="en-US" sz="2800" dirty="0"/>
              <a:t> </a:t>
            </a:r>
            <a:r>
              <a:rPr lang="en-US" sz="2800" dirty="0" err="1"/>
              <a:t>kẻ</a:t>
            </a:r>
            <a:r>
              <a:rPr lang="en-US" sz="2800" dirty="0"/>
              <a:t> </a:t>
            </a:r>
            <a:r>
              <a:rPr lang="en-US" sz="2800" dirty="0" err="1"/>
              <a:t>trộm</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chúng</a:t>
            </a:r>
            <a:r>
              <a:rPr lang="en-US" sz="2800" dirty="0"/>
              <a:t> ta.</a:t>
            </a:r>
          </a:p>
        </p:txBody>
      </p:sp>
      <p:pic>
        <p:nvPicPr>
          <p:cNvPr id="8" name="Picture 5" descr="C:\Users\HP\Desktop\Package - Lesson\Data\tx1b006tr048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677" y="624819"/>
            <a:ext cx="3359038" cy="410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bác</a:t>
            </a:r>
            <a:r>
              <a:rPr lang="en-US" sz="2800" dirty="0"/>
              <a:t> </a:t>
            </a:r>
            <a:r>
              <a:rPr lang="en-US" sz="2800" dirty="0" err="1"/>
              <a:t>sĩ</a:t>
            </a:r>
            <a:r>
              <a:rPr lang="en-US" sz="2800" dirty="0"/>
              <a:t> </a:t>
            </a:r>
            <a:r>
              <a:rPr lang="en-US" sz="2800" dirty="0" err="1"/>
              <a:t>khám</a:t>
            </a:r>
            <a:r>
              <a:rPr lang="en-US" sz="2800" dirty="0"/>
              <a:t> </a:t>
            </a:r>
            <a:r>
              <a:rPr lang="en-US" sz="2800" dirty="0" err="1"/>
              <a:t>và</a:t>
            </a:r>
            <a:r>
              <a:rPr lang="en-US" sz="2800" dirty="0"/>
              <a:t> </a:t>
            </a:r>
            <a:r>
              <a:rPr lang="en-US" sz="2800" dirty="0" err="1"/>
              <a:t>chữa</a:t>
            </a:r>
            <a:r>
              <a:rPr lang="en-US" sz="2800" dirty="0"/>
              <a:t> </a:t>
            </a:r>
            <a:r>
              <a:rPr lang="en-US" sz="2800" dirty="0" err="1"/>
              <a:t>bệnh</a:t>
            </a:r>
            <a:r>
              <a:rPr lang="en-US" sz="2800" dirty="0"/>
              <a:t> </a:t>
            </a:r>
            <a:r>
              <a:rPr lang="en-US" sz="2800" dirty="0" err="1"/>
              <a:t>cho</a:t>
            </a:r>
            <a:r>
              <a:rPr lang="en-US" sz="2800" dirty="0"/>
              <a:t> </a:t>
            </a:r>
            <a:r>
              <a:rPr lang="en-US" sz="2800" dirty="0" err="1"/>
              <a:t>em</a:t>
            </a:r>
            <a:r>
              <a:rPr lang="en-US" sz="2800" dirty="0"/>
              <a:t> </a:t>
            </a:r>
            <a:r>
              <a:rPr lang="en-US" sz="2800" dirty="0" err="1"/>
              <a:t>khi</a:t>
            </a:r>
            <a:r>
              <a:rPr lang="en-US" sz="2800" dirty="0"/>
              <a:t> </a:t>
            </a:r>
            <a:r>
              <a:rPr lang="en-US" sz="2800" dirty="0" err="1"/>
              <a:t>em</a:t>
            </a:r>
            <a:r>
              <a:rPr lang="en-US" sz="2800" dirty="0"/>
              <a:t> </a:t>
            </a:r>
            <a:r>
              <a:rPr lang="en-US" sz="2800" dirty="0" err="1"/>
              <a:t>bị</a:t>
            </a:r>
            <a:r>
              <a:rPr lang="en-US" sz="2800" dirty="0"/>
              <a:t> </a:t>
            </a:r>
            <a:r>
              <a:rPr lang="en-US" sz="2800" dirty="0" err="1"/>
              <a:t>ốm</a:t>
            </a:r>
            <a:r>
              <a:rPr lang="en-US" sz="2800" dirty="0"/>
              <a:t>.</a:t>
            </a:r>
          </a:p>
        </p:txBody>
      </p:sp>
      <p:pic>
        <p:nvPicPr>
          <p:cNvPr id="9" name="Picture 6" descr="C:\Users\HP\Desktop\Package - Lesson\Data\tx1b006tr048h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194" y="670012"/>
            <a:ext cx="3193143" cy="400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340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29028"/>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CON NGƯỜI NƠI EM SỐNG:</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Cô</a:t>
            </a:r>
            <a:r>
              <a:rPr lang="en-US" sz="2800" dirty="0"/>
              <a:t> (</a:t>
            </a:r>
            <a:r>
              <a:rPr lang="en-US" sz="2800" dirty="0" err="1"/>
              <a:t>hoặc</a:t>
            </a:r>
            <a:r>
              <a:rPr lang="en-US" sz="2800" dirty="0"/>
              <a:t> </a:t>
            </a:r>
            <a:r>
              <a:rPr lang="en-US" sz="2800" dirty="0" err="1"/>
              <a:t>chú</a:t>
            </a:r>
            <a:r>
              <a:rPr lang="en-US" sz="2800" dirty="0"/>
              <a:t>) </a:t>
            </a:r>
            <a:r>
              <a:rPr lang="en-US" sz="2800" dirty="0" err="1"/>
              <a:t>bác</a:t>
            </a:r>
            <a:r>
              <a:rPr lang="en-US" sz="2800" dirty="0"/>
              <a:t> </a:t>
            </a:r>
            <a:r>
              <a:rPr lang="en-US" sz="2800" dirty="0" err="1"/>
              <a:t>sĩ</a:t>
            </a:r>
            <a:r>
              <a:rPr lang="en-US" sz="2800" dirty="0"/>
              <a:t> </a:t>
            </a:r>
            <a:r>
              <a:rPr lang="en-US" sz="2800" dirty="0" err="1"/>
              <a:t>khám</a:t>
            </a:r>
            <a:r>
              <a:rPr lang="en-US" sz="2800" dirty="0"/>
              <a:t> </a:t>
            </a:r>
            <a:r>
              <a:rPr lang="en-US" sz="2800" dirty="0" err="1"/>
              <a:t>và</a:t>
            </a:r>
            <a:r>
              <a:rPr lang="en-US" sz="2800" dirty="0"/>
              <a:t> </a:t>
            </a:r>
            <a:r>
              <a:rPr lang="en-US" sz="2800" dirty="0" err="1"/>
              <a:t>chữa</a:t>
            </a:r>
            <a:r>
              <a:rPr lang="en-US" sz="2800" dirty="0"/>
              <a:t> </a:t>
            </a:r>
            <a:r>
              <a:rPr lang="en-US" sz="2800" dirty="0" err="1"/>
              <a:t>bệnh</a:t>
            </a:r>
            <a:r>
              <a:rPr lang="en-US" sz="2800" dirty="0"/>
              <a:t> </a:t>
            </a:r>
            <a:r>
              <a:rPr lang="en-US" sz="2800" dirty="0" err="1"/>
              <a:t>cho</a:t>
            </a:r>
            <a:r>
              <a:rPr lang="en-US" sz="2800" dirty="0"/>
              <a:t> </a:t>
            </a:r>
            <a:r>
              <a:rPr lang="en-US" sz="2800" dirty="0" err="1"/>
              <a:t>em</a:t>
            </a:r>
            <a:r>
              <a:rPr lang="en-US" sz="2800" dirty="0"/>
              <a:t> </a:t>
            </a:r>
            <a:r>
              <a:rPr lang="en-US" sz="2800" dirty="0" err="1"/>
              <a:t>khi</a:t>
            </a:r>
            <a:r>
              <a:rPr lang="en-US" sz="2800" dirty="0"/>
              <a:t> </a:t>
            </a:r>
            <a:r>
              <a:rPr lang="en-US" sz="2800" dirty="0" err="1"/>
              <a:t>em</a:t>
            </a:r>
            <a:r>
              <a:rPr lang="en-US" sz="2800" dirty="0"/>
              <a:t> </a:t>
            </a:r>
            <a:r>
              <a:rPr lang="en-US" sz="2800" dirty="0" err="1"/>
              <a:t>bị</a:t>
            </a:r>
            <a:r>
              <a:rPr lang="en-US" sz="2800" dirty="0"/>
              <a:t> </a:t>
            </a:r>
            <a:r>
              <a:rPr lang="en-US" sz="2800" dirty="0" err="1"/>
              <a:t>ốm</a:t>
            </a:r>
            <a:r>
              <a:rPr lang="en-US" sz="2800" dirty="0"/>
              <a:t>.</a:t>
            </a:r>
          </a:p>
        </p:txBody>
      </p:sp>
      <p:pic>
        <p:nvPicPr>
          <p:cNvPr id="8" name="Picture 7" descr="C:\Users\HP\Desktop\Package - Lesson\Data\tx1b006tr048h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007" y="643950"/>
            <a:ext cx="3221621" cy="412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8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ounded Rectangle 9"/>
          <p:cNvSpPr/>
          <p:nvPr/>
        </p:nvSpPr>
        <p:spPr>
          <a:xfrm>
            <a:off x="2002971" y="1117600"/>
            <a:ext cx="6981372"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900"/>
              </a:lnSpc>
            </a:pPr>
            <a:r>
              <a:rPr lang="en-US" sz="2400" dirty="0">
                <a:solidFill>
                  <a:srgbClr val="006600"/>
                </a:solidFill>
              </a:rPr>
              <a:t>-</a:t>
            </a:r>
            <a:r>
              <a:rPr lang="en-US" sz="2400" b="1" dirty="0">
                <a:solidFill>
                  <a:srgbClr val="006600"/>
                </a:solidFill>
              </a:rPr>
              <a:t> </a:t>
            </a:r>
            <a:r>
              <a:rPr lang="vi-VN" sz="2400" dirty="0">
                <a:solidFill>
                  <a:srgbClr val="006600"/>
                </a:solidFill>
              </a:rPr>
              <a:t>Tất cả mọi công việc đem lại lợi ích cho cộng đồng đều quan trọng và đáng quý.</a:t>
            </a:r>
            <a:endParaRPr lang="en-US" sz="2400" dirty="0">
              <a:solidFill>
                <a:srgbClr val="006600"/>
              </a:solidFill>
            </a:endParaRPr>
          </a:p>
          <a:p>
            <a:pPr algn="just">
              <a:lnSpc>
                <a:spcPts val="3900"/>
              </a:lnSpc>
            </a:pPr>
            <a:r>
              <a:rPr lang="en-US" sz="2400" dirty="0">
                <a:solidFill>
                  <a:srgbClr val="006600"/>
                </a:solidFill>
              </a:rPr>
              <a:t>- </a:t>
            </a:r>
            <a:r>
              <a:rPr lang="vi-VN" sz="2400" dirty="0">
                <a:solidFill>
                  <a:srgbClr val="006600"/>
                </a:solidFill>
              </a:rPr>
              <a:t>Những người làm bác sĩ, công an</a:t>
            </a:r>
            <a:r>
              <a:rPr lang="en-US" sz="2400" dirty="0">
                <a:solidFill>
                  <a:srgbClr val="006600"/>
                </a:solidFill>
              </a:rPr>
              <a:t>, </a:t>
            </a:r>
            <a:r>
              <a:rPr lang="en-US" sz="2400" dirty="0" err="1">
                <a:solidFill>
                  <a:srgbClr val="006600"/>
                </a:solidFill>
              </a:rPr>
              <a:t>công</a:t>
            </a:r>
            <a:r>
              <a:rPr lang="en-US" sz="2400" dirty="0">
                <a:solidFill>
                  <a:srgbClr val="006600"/>
                </a:solidFill>
              </a:rPr>
              <a:t> </a:t>
            </a:r>
            <a:r>
              <a:rPr lang="en-US" sz="2400" dirty="0" err="1">
                <a:solidFill>
                  <a:srgbClr val="006600"/>
                </a:solidFill>
              </a:rPr>
              <a:t>nhân</a:t>
            </a:r>
            <a:r>
              <a:rPr lang="en-US" sz="2400" dirty="0">
                <a:solidFill>
                  <a:srgbClr val="006600"/>
                </a:solidFill>
              </a:rPr>
              <a:t> </a:t>
            </a:r>
            <a:r>
              <a:rPr lang="en-US" sz="2400" dirty="0" err="1">
                <a:solidFill>
                  <a:srgbClr val="006600"/>
                </a:solidFill>
              </a:rPr>
              <a:t>vệ</a:t>
            </a:r>
            <a:r>
              <a:rPr lang="en-US" sz="2400" dirty="0">
                <a:solidFill>
                  <a:srgbClr val="006600"/>
                </a:solidFill>
              </a:rPr>
              <a:t> </a:t>
            </a:r>
            <a:r>
              <a:rPr lang="en-US" sz="2400" dirty="0" err="1">
                <a:solidFill>
                  <a:srgbClr val="006600"/>
                </a:solidFill>
              </a:rPr>
              <a:t>sinh</a:t>
            </a:r>
            <a:r>
              <a:rPr lang="en-US" sz="2400" dirty="0">
                <a:solidFill>
                  <a:srgbClr val="006600"/>
                </a:solidFill>
              </a:rPr>
              <a:t>, </a:t>
            </a:r>
            <a:r>
              <a:rPr lang="vi-VN" sz="2400" dirty="0">
                <a:solidFill>
                  <a:srgbClr val="006600"/>
                </a:solidFill>
              </a:rPr>
              <a:t>bán hàng, </a:t>
            </a:r>
            <a:r>
              <a:rPr lang="en-US" sz="2400" dirty="0" err="1">
                <a:solidFill>
                  <a:srgbClr val="006600"/>
                </a:solidFill>
              </a:rPr>
              <a:t>giáo</a:t>
            </a:r>
            <a:r>
              <a:rPr lang="en-US" sz="2400" dirty="0">
                <a:solidFill>
                  <a:srgbClr val="006600"/>
                </a:solidFill>
              </a:rPr>
              <a:t> </a:t>
            </a:r>
            <a:r>
              <a:rPr lang="en-US" sz="2400" dirty="0" err="1">
                <a:solidFill>
                  <a:srgbClr val="006600"/>
                </a:solidFill>
              </a:rPr>
              <a:t>viên</a:t>
            </a:r>
            <a:r>
              <a:rPr lang="en-US" sz="2400" dirty="0">
                <a:solidFill>
                  <a:srgbClr val="006600"/>
                </a:solidFill>
              </a:rPr>
              <a:t> </a:t>
            </a:r>
            <a:r>
              <a:rPr lang="vi-VN" sz="2400" dirty="0">
                <a:solidFill>
                  <a:srgbClr val="006600"/>
                </a:solidFill>
              </a:rPr>
              <a:t>hay nhân viên bảo vệ, ... đều là những người hỗ trợ, giúp đỡ cộng đồng nơi chúng ta sống để làm cho cuộc sống của chúng ta được tốt đẹp hơn</a:t>
            </a:r>
            <a:r>
              <a:rPr lang="en-US" sz="2400" dirty="0">
                <a:solidFill>
                  <a:srgbClr val="006600"/>
                </a:solidFill>
              </a:rPr>
              <a:t>.</a:t>
            </a:r>
            <a:r>
              <a:rPr lang="vi-VN" sz="2400" dirty="0">
                <a:solidFill>
                  <a:srgbClr val="006600"/>
                </a:solidFill>
              </a:rPr>
              <a:t> .</a:t>
            </a:r>
          </a:p>
        </p:txBody>
      </p:sp>
      <p:sp>
        <p:nvSpPr>
          <p:cNvPr id="3" name="TextBox 2"/>
          <p:cNvSpPr txBox="1"/>
          <p:nvPr/>
        </p:nvSpPr>
        <p:spPr>
          <a:xfrm>
            <a:off x="174168" y="128599"/>
            <a:ext cx="2540000" cy="584775"/>
          </a:xfrm>
          <a:prstGeom prst="rect">
            <a:avLst/>
          </a:prstGeom>
          <a:noFill/>
        </p:spPr>
        <p:txBody>
          <a:bodyPr wrap="square" rtlCol="0">
            <a:spAutoFit/>
          </a:bodyPr>
          <a:lstStyle/>
          <a:p>
            <a:r>
              <a:rPr lang="en-US" sz="3200" b="1" dirty="0">
                <a:solidFill>
                  <a:srgbClr val="FF0000"/>
                </a:solidFill>
              </a:rPr>
              <a:t>KẾT LUẬN</a:t>
            </a:r>
          </a:p>
        </p:txBody>
      </p:sp>
    </p:spTree>
    <p:extLst>
      <p:ext uri="{BB962C8B-B14F-4D97-AF65-F5344CB8AC3E}">
        <p14:creationId xmlns:p14="http://schemas.microsoft.com/office/powerpoint/2010/main" val="3082526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39025"/>
            <a:ext cx="9080500" cy="867229"/>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Các</a:t>
            </a:r>
            <a:r>
              <a:rPr lang="en-US" sz="2800" b="1" dirty="0"/>
              <a:t> </a:t>
            </a:r>
            <a:r>
              <a:rPr lang="en-US" sz="2800" b="1" dirty="0" err="1"/>
              <a:t>bạn</a:t>
            </a:r>
            <a:r>
              <a:rPr lang="en-US" sz="2800" b="1" dirty="0"/>
              <a:t> </a:t>
            </a:r>
            <a:r>
              <a:rPr lang="en-US" sz="2800" b="1" dirty="0" err="1"/>
              <a:t>trong</a:t>
            </a:r>
            <a:r>
              <a:rPr lang="en-US" sz="2800" b="1" dirty="0"/>
              <a:t> </a:t>
            </a:r>
            <a:r>
              <a:rPr lang="en-US" sz="2800" b="1" dirty="0" err="1"/>
              <a:t>hình</a:t>
            </a:r>
            <a:r>
              <a:rPr lang="en-US" sz="2800" b="1" dirty="0"/>
              <a:t> </a:t>
            </a:r>
            <a:r>
              <a:rPr lang="en-US" sz="2800" b="1" dirty="0" err="1"/>
              <a:t>trên</a:t>
            </a:r>
            <a:r>
              <a:rPr lang="en-US" sz="2800" b="1" dirty="0"/>
              <a:t> </a:t>
            </a:r>
            <a:r>
              <a:rPr lang="en-US" sz="2800" b="1" dirty="0" err="1"/>
              <a:t>đang</a:t>
            </a:r>
            <a:r>
              <a:rPr lang="en-US" sz="2800" b="1" dirty="0"/>
              <a:t> </a:t>
            </a:r>
            <a:r>
              <a:rPr lang="en-US" sz="2800" b="1" dirty="0" err="1"/>
              <a:t>làm</a:t>
            </a:r>
            <a:r>
              <a:rPr lang="en-US" sz="2800" b="1" dirty="0"/>
              <a:t> </a:t>
            </a:r>
            <a:r>
              <a:rPr lang="en-US" sz="2800" b="1" dirty="0" err="1"/>
              <a:t>gì</a:t>
            </a:r>
            <a:r>
              <a:rPr lang="en-US" sz="2800" b="1" dirty="0"/>
              <a:t> </a:t>
            </a:r>
            <a:r>
              <a:rPr lang="en-US" sz="2800" b="1" dirty="0" err="1"/>
              <a:t>để</a:t>
            </a:r>
            <a:r>
              <a:rPr lang="en-US" sz="2800" b="1" dirty="0"/>
              <a:t> </a:t>
            </a:r>
            <a:r>
              <a:rPr lang="en-US" sz="2800" b="1" dirty="0" err="1"/>
              <a:t>đóng</a:t>
            </a:r>
            <a:r>
              <a:rPr lang="en-US" sz="2800" b="1" dirty="0"/>
              <a:t> </a:t>
            </a:r>
            <a:r>
              <a:rPr lang="en-US" sz="2800" b="1" dirty="0" err="1"/>
              <a:t>góp</a:t>
            </a:r>
            <a:r>
              <a:rPr lang="en-US" sz="2800" b="1" dirty="0"/>
              <a:t> </a:t>
            </a:r>
            <a:br>
              <a:rPr lang="en-US" sz="2800" b="1" dirty="0"/>
            </a:br>
            <a:r>
              <a:rPr lang="en-US" sz="2800" b="1" dirty="0" err="1"/>
              <a:t>cho</a:t>
            </a:r>
            <a:r>
              <a:rPr lang="en-US" sz="2800" b="1" dirty="0"/>
              <a:t> </a:t>
            </a:r>
            <a:r>
              <a:rPr lang="en-US" sz="2800" b="1" dirty="0" err="1"/>
              <a:t>cộng</a:t>
            </a:r>
            <a:r>
              <a:rPr lang="en-US" sz="2800" b="1" dirty="0"/>
              <a:t> </a:t>
            </a:r>
            <a:r>
              <a:rPr lang="en-US" sz="2800" b="1" dirty="0" err="1"/>
              <a:t>đồng</a:t>
            </a:r>
            <a:r>
              <a:rPr lang="en-US" sz="2800" b="1" dirty="0"/>
              <a:t>?</a:t>
            </a:r>
          </a:p>
        </p:txBody>
      </p:sp>
      <p:pic>
        <p:nvPicPr>
          <p:cNvPr id="11266" name="Picture 2" descr="C:\Users\HP\Desktop\Package - Lesson\Data\tx1b006tr049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33645"/>
            <a:ext cx="4542972" cy="213294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P\Desktop\Package - Lesson\Data\tx1b006tr049h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643" y="614350"/>
            <a:ext cx="3808201" cy="201929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P\Desktop\Package - Lesson\Data\tx1b006tr049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313" y="581576"/>
            <a:ext cx="2772229" cy="206658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HP\Desktop\Package - Lesson\Data\tx1b006tr049h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718"/>
            <a:ext cx="4574722" cy="213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383315"/>
            <a:ext cx="9080500" cy="1322940"/>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t>Bạn</a:t>
            </a:r>
            <a:r>
              <a:rPr lang="en-US" sz="2800" b="1" dirty="0"/>
              <a:t> </a:t>
            </a:r>
            <a:r>
              <a:rPr lang="en-US" sz="2800" b="1" dirty="0" err="1"/>
              <a:t>nhỏ</a:t>
            </a:r>
            <a:r>
              <a:rPr lang="en-US" sz="2800" b="1" dirty="0"/>
              <a:t> </a:t>
            </a:r>
            <a:r>
              <a:rPr lang="en-US" sz="2800" b="1" dirty="0" err="1"/>
              <a:t>hình</a:t>
            </a:r>
            <a:r>
              <a:rPr lang="en-US" sz="2800" b="1" dirty="0"/>
              <a:t> 1 </a:t>
            </a:r>
            <a:r>
              <a:rPr lang="en-US" sz="2800" b="1" dirty="0" err="1"/>
              <a:t>đang</a:t>
            </a:r>
            <a:r>
              <a:rPr lang="en-US" sz="2800" b="1" dirty="0"/>
              <a:t> </a:t>
            </a:r>
            <a:r>
              <a:rPr lang="en-US" sz="2800" b="1" dirty="0" err="1"/>
              <a:t>quét</a:t>
            </a:r>
            <a:r>
              <a:rPr lang="en-US" sz="2800" b="1" dirty="0"/>
              <a:t> </a:t>
            </a:r>
            <a:r>
              <a:rPr lang="en-US" sz="2800" b="1" dirty="0" err="1"/>
              <a:t>dọn</a:t>
            </a:r>
            <a:r>
              <a:rPr lang="en-US" sz="2800" b="1" dirty="0"/>
              <a:t> </a:t>
            </a:r>
            <a:r>
              <a:rPr lang="en-US" sz="2800" b="1" dirty="0" err="1"/>
              <a:t>sân</a:t>
            </a:r>
            <a:r>
              <a:rPr lang="en-US" sz="2800" b="1" dirty="0"/>
              <a:t> </a:t>
            </a:r>
            <a:r>
              <a:rPr lang="en-US" sz="2800" b="1" dirty="0" err="1"/>
              <a:t>chung</a:t>
            </a:r>
            <a:r>
              <a:rPr lang="en-US" sz="2800" b="1" dirty="0"/>
              <a:t>. </a:t>
            </a:r>
            <a:br>
              <a:rPr lang="en-US" sz="2800" b="1" dirty="0"/>
            </a:br>
            <a:r>
              <a:rPr lang="en-US" sz="2800" b="1" dirty="0" err="1"/>
              <a:t>Bạn</a:t>
            </a:r>
            <a:r>
              <a:rPr lang="en-US" sz="2800" b="1" dirty="0"/>
              <a:t> </a:t>
            </a:r>
            <a:r>
              <a:rPr lang="en-US" sz="2800" b="1" dirty="0" err="1"/>
              <a:t>nhỏ</a:t>
            </a:r>
            <a:r>
              <a:rPr lang="en-US" sz="2800" b="1" dirty="0"/>
              <a:t> </a:t>
            </a:r>
            <a:r>
              <a:rPr lang="en-US" sz="2800" b="1" dirty="0" err="1"/>
              <a:t>hình</a:t>
            </a:r>
            <a:r>
              <a:rPr lang="en-US" sz="2800" b="1" dirty="0"/>
              <a:t> 2 </a:t>
            </a:r>
            <a:r>
              <a:rPr lang="en-US" sz="2800" b="1" dirty="0" err="1"/>
              <a:t>đang</a:t>
            </a:r>
            <a:r>
              <a:rPr lang="en-US" sz="2800" b="1" dirty="0"/>
              <a:t> </a:t>
            </a:r>
            <a:r>
              <a:rPr lang="en-US" sz="2800" b="1" dirty="0" err="1"/>
              <a:t>bỏ</a:t>
            </a:r>
            <a:r>
              <a:rPr lang="en-US" sz="2800" b="1" dirty="0"/>
              <a:t> </a:t>
            </a:r>
            <a:r>
              <a:rPr lang="en-US" sz="2800" b="1" dirty="0" err="1"/>
              <a:t>rác</a:t>
            </a:r>
            <a:r>
              <a:rPr lang="en-US" sz="2800" b="1" dirty="0"/>
              <a:t> </a:t>
            </a:r>
            <a:r>
              <a:rPr lang="en-US" sz="2800" b="1" dirty="0" err="1"/>
              <a:t>vào</a:t>
            </a:r>
            <a:r>
              <a:rPr lang="en-US" sz="2800" b="1" dirty="0"/>
              <a:t> </a:t>
            </a:r>
            <a:r>
              <a:rPr lang="en-US" sz="2800" b="1" dirty="0" err="1"/>
              <a:t>thùng</a:t>
            </a:r>
            <a:r>
              <a:rPr lang="en-US" sz="2800" b="1" dirty="0"/>
              <a:t>.</a:t>
            </a:r>
          </a:p>
        </p:txBody>
      </p:sp>
      <p:pic>
        <p:nvPicPr>
          <p:cNvPr id="11267" name="Picture 3" descr="C:\Users\HP\Desktop\Package - Lesson\Data\tx1b006tr049h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315220"/>
            <a:ext cx="4699126" cy="24917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P\Desktop\Package - Lesson\Data\tx1b006tr049h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182" y="1315221"/>
            <a:ext cx="3342514" cy="249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847771"/>
            <a:ext cx="9080500" cy="858484"/>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t>Bạn</a:t>
            </a:r>
            <a:r>
              <a:rPr lang="en-US" sz="2800" b="1" dirty="0"/>
              <a:t> </a:t>
            </a:r>
            <a:r>
              <a:rPr lang="en-US" sz="2800" b="1" dirty="0" err="1"/>
              <a:t>gái</a:t>
            </a:r>
            <a:r>
              <a:rPr lang="en-US" sz="2800" b="1" dirty="0"/>
              <a:t> </a:t>
            </a:r>
            <a:r>
              <a:rPr lang="en-US" sz="2800" b="1" dirty="0" err="1"/>
              <a:t>trong</a:t>
            </a:r>
            <a:r>
              <a:rPr lang="en-US" sz="2800" b="1" dirty="0"/>
              <a:t> </a:t>
            </a:r>
            <a:r>
              <a:rPr lang="en-US" sz="2800" b="1" dirty="0" err="1"/>
              <a:t>hình</a:t>
            </a:r>
            <a:r>
              <a:rPr lang="en-US" sz="2800" b="1" dirty="0"/>
              <a:t> 2 </a:t>
            </a:r>
            <a:r>
              <a:rPr lang="en-US" sz="2800" b="1" dirty="0" err="1"/>
              <a:t>cùng</a:t>
            </a:r>
            <a:r>
              <a:rPr lang="en-US" sz="2800" b="1" dirty="0"/>
              <a:t> </a:t>
            </a:r>
            <a:r>
              <a:rPr lang="en-US" sz="2800" b="1" dirty="0" err="1"/>
              <a:t>bố</a:t>
            </a:r>
            <a:r>
              <a:rPr lang="en-US" sz="2800" b="1" dirty="0"/>
              <a:t> </a:t>
            </a:r>
            <a:r>
              <a:rPr lang="en-US" sz="2800" b="1" dirty="0" err="1"/>
              <a:t>xếp</a:t>
            </a:r>
            <a:r>
              <a:rPr lang="en-US" sz="2800" b="1" dirty="0"/>
              <a:t> </a:t>
            </a:r>
            <a:r>
              <a:rPr lang="en-US" sz="2800" b="1" dirty="0" err="1"/>
              <a:t>hàng</a:t>
            </a:r>
            <a:r>
              <a:rPr lang="en-US" sz="2800" b="1" dirty="0"/>
              <a:t> </a:t>
            </a:r>
            <a:r>
              <a:rPr lang="en-US" sz="2800" b="1" dirty="0" err="1"/>
              <a:t>theo</a:t>
            </a:r>
            <a:r>
              <a:rPr lang="en-US" sz="2800" b="1" dirty="0"/>
              <a:t> </a:t>
            </a:r>
            <a:r>
              <a:rPr lang="en-US" sz="2800" b="1" dirty="0" err="1"/>
              <a:t>thứ</a:t>
            </a:r>
            <a:r>
              <a:rPr lang="en-US" sz="2800" b="1" dirty="0"/>
              <a:t> </a:t>
            </a:r>
            <a:r>
              <a:rPr lang="en-US" sz="2800" b="1" dirty="0" err="1"/>
              <a:t>tự</a:t>
            </a:r>
            <a:r>
              <a:rPr lang="en-US" sz="2800" b="1" dirty="0"/>
              <a:t>.</a:t>
            </a:r>
          </a:p>
        </p:txBody>
      </p:sp>
      <p:pic>
        <p:nvPicPr>
          <p:cNvPr id="8" name="Picture 5" descr="C:\Users\HP\Desktop\Package - Lesson\Data\tx1b006tr049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54" y="755829"/>
            <a:ext cx="8381968" cy="390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78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497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72570"/>
            <a:ext cx="9144000" cy="400110"/>
          </a:xfrm>
          <a:prstGeom prst="rect">
            <a:avLst/>
          </a:prstGeom>
          <a:noFill/>
        </p:spPr>
        <p:txBody>
          <a:bodyPr wrap="square" rtlCol="0">
            <a:spAutoFit/>
          </a:bodyPr>
          <a:lstStyle/>
          <a:p>
            <a:r>
              <a:rPr lang="en-US" sz="2000" b="1" dirty="0">
                <a:solidFill>
                  <a:srgbClr val="FF0000"/>
                </a:solidFill>
                <a:latin typeface="Arial" pitchFamily="34" charset="0"/>
                <a:cs typeface="Arial" pitchFamily="34" charset="0"/>
              </a:rPr>
              <a:t>4. VIỆC EM CÓ THỂ LÀM ĐỂ ĐÓNG GÓP CHO NƠI SỐNG CỦA MÌNH:</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p:cNvSpPr/>
          <p:nvPr/>
        </p:nvSpPr>
        <p:spPr>
          <a:xfrm>
            <a:off x="34472" y="4542971"/>
            <a:ext cx="9080500" cy="1163284"/>
          </a:xfrm>
          <a:prstGeom prst="roundRect">
            <a:avLst/>
          </a:prstGeom>
          <a:solidFill>
            <a:srgbClr val="00206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t>Các</a:t>
            </a:r>
            <a:r>
              <a:rPr lang="en-US" sz="2400" b="1" dirty="0"/>
              <a:t> </a:t>
            </a:r>
            <a:r>
              <a:rPr lang="en-US" sz="2400" b="1" dirty="0" err="1"/>
              <a:t>bạn</a:t>
            </a:r>
            <a:r>
              <a:rPr lang="en-US" sz="2400" b="1" dirty="0"/>
              <a:t> </a:t>
            </a:r>
            <a:r>
              <a:rPr lang="en-US" sz="2400" b="1" dirty="0" err="1"/>
              <a:t>nhỏ</a:t>
            </a:r>
            <a:r>
              <a:rPr lang="en-US" sz="2400" b="1" dirty="0"/>
              <a:t> </a:t>
            </a:r>
            <a:r>
              <a:rPr lang="en-US" sz="2400" b="1" dirty="0" err="1"/>
              <a:t>tham</a:t>
            </a:r>
            <a:r>
              <a:rPr lang="en-US" sz="2400" b="1" dirty="0"/>
              <a:t> </a:t>
            </a:r>
            <a:r>
              <a:rPr lang="en-US" sz="2400" b="1" dirty="0" err="1"/>
              <a:t>gia</a:t>
            </a:r>
            <a:r>
              <a:rPr lang="en-US" sz="2400" b="1" dirty="0"/>
              <a:t> </a:t>
            </a:r>
            <a:r>
              <a:rPr lang="en-US" sz="2400" b="1" dirty="0" err="1"/>
              <a:t>giao</a:t>
            </a:r>
            <a:r>
              <a:rPr lang="en-US" sz="2400" b="1" dirty="0"/>
              <a:t> </a:t>
            </a:r>
            <a:r>
              <a:rPr lang="en-US" sz="2400" b="1" dirty="0" err="1"/>
              <a:t>thông</a:t>
            </a:r>
            <a:r>
              <a:rPr lang="en-US" sz="2400" b="1" dirty="0"/>
              <a:t> </a:t>
            </a:r>
            <a:r>
              <a:rPr lang="en-US" sz="2400" b="1" dirty="0" err="1"/>
              <a:t>đúng</a:t>
            </a:r>
            <a:r>
              <a:rPr lang="en-US" sz="2400" b="1" dirty="0"/>
              <a:t> </a:t>
            </a:r>
            <a:r>
              <a:rPr lang="en-US" sz="2400" b="1" dirty="0" err="1"/>
              <a:t>luật</a:t>
            </a:r>
            <a:r>
              <a:rPr lang="en-US" sz="2400" b="1" dirty="0"/>
              <a:t>. </a:t>
            </a:r>
            <a:br>
              <a:rPr lang="en-US" sz="2400" b="1" dirty="0"/>
            </a:br>
            <a:r>
              <a:rPr lang="en-US" sz="2400" b="1" dirty="0" err="1"/>
              <a:t>Bạn</a:t>
            </a:r>
            <a:r>
              <a:rPr lang="en-US" sz="2400" b="1" dirty="0"/>
              <a:t> </a:t>
            </a:r>
            <a:r>
              <a:rPr lang="en-US" sz="2400" b="1" dirty="0" err="1"/>
              <a:t>gái</a:t>
            </a:r>
            <a:r>
              <a:rPr lang="en-US" sz="2400" b="1" dirty="0"/>
              <a:t> </a:t>
            </a:r>
            <a:r>
              <a:rPr lang="en-US" sz="2400" b="1" dirty="0" err="1"/>
              <a:t>còn</a:t>
            </a:r>
            <a:r>
              <a:rPr lang="en-US" sz="2400" b="1" dirty="0"/>
              <a:t> </a:t>
            </a:r>
            <a:r>
              <a:rPr lang="en-US" sz="2400" b="1" dirty="0" err="1"/>
              <a:t>giúp</a:t>
            </a:r>
            <a:r>
              <a:rPr lang="en-US" sz="2400" b="1" dirty="0"/>
              <a:t> </a:t>
            </a:r>
            <a:r>
              <a:rPr lang="en-US" sz="2400" b="1" dirty="0" err="1"/>
              <a:t>đỡ</a:t>
            </a:r>
            <a:r>
              <a:rPr lang="en-US" sz="2400" b="1" dirty="0"/>
              <a:t> </a:t>
            </a:r>
            <a:r>
              <a:rPr lang="en-US" sz="2400" b="1" dirty="0" err="1"/>
              <a:t>bạn</a:t>
            </a:r>
            <a:r>
              <a:rPr lang="en-US" sz="2400" b="1" dirty="0"/>
              <a:t> </a:t>
            </a:r>
            <a:r>
              <a:rPr lang="en-US" sz="2400" b="1" dirty="0" err="1"/>
              <a:t>ngồi</a:t>
            </a:r>
            <a:r>
              <a:rPr lang="en-US" sz="2400" b="1" dirty="0"/>
              <a:t> </a:t>
            </a:r>
            <a:r>
              <a:rPr lang="en-US" sz="2400" b="1" dirty="0" err="1"/>
              <a:t>xe</a:t>
            </a:r>
            <a:r>
              <a:rPr lang="en-US" sz="2400" b="1" dirty="0"/>
              <a:t> </a:t>
            </a:r>
            <a:r>
              <a:rPr lang="en-US" sz="2400" b="1" dirty="0" err="1"/>
              <a:t>lăn</a:t>
            </a:r>
            <a:r>
              <a:rPr lang="en-US" sz="2400" b="1" dirty="0"/>
              <a:t>.</a:t>
            </a:r>
          </a:p>
        </p:txBody>
      </p:sp>
      <p:pic>
        <p:nvPicPr>
          <p:cNvPr id="9" name="Picture 2" descr="C:\Users\HP\Desktop\Package - Lesson\Data\tx1b006tr049h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30675"/>
            <a:ext cx="8178274" cy="383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95086"/>
            <a:ext cx="9144000" cy="511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188685" y="696686"/>
            <a:ext cx="8824685" cy="493123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sp>
        <p:nvSpPr>
          <p:cNvPr id="3" name="TextBox 2"/>
          <p:cNvSpPr txBox="1"/>
          <p:nvPr/>
        </p:nvSpPr>
        <p:spPr>
          <a:xfrm>
            <a:off x="1364343" y="0"/>
            <a:ext cx="6865257" cy="584775"/>
          </a:xfrm>
          <a:prstGeom prst="rect">
            <a:avLst/>
          </a:prstGeom>
          <a:noFill/>
        </p:spPr>
        <p:txBody>
          <a:bodyPr wrap="square" rtlCol="0">
            <a:spAutoFit/>
          </a:bodyPr>
          <a:lstStyle/>
          <a:p>
            <a:pPr algn="ctr"/>
            <a:r>
              <a:rPr lang="en-US" sz="3200" b="1" dirty="0">
                <a:solidFill>
                  <a:srgbClr val="0000CC"/>
                </a:solidFill>
              </a:rPr>
              <a:t>BÀI HÁT: QUÊ HƯƠNG TƯƠI ĐẸP</a:t>
            </a:r>
          </a:p>
        </p:txBody>
      </p:sp>
      <p:pic>
        <p:nvPicPr>
          <p:cNvPr id="2" name="Bai hat_Que huong tuoi de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371" y="837068"/>
            <a:ext cx="8519886" cy="4718957"/>
          </a:xfrm>
          <a:prstGeom prst="rect">
            <a:avLst/>
          </a:prstGeom>
        </p:spPr>
      </p:pic>
    </p:spTree>
    <p:extLst>
      <p:ext uri="{BB962C8B-B14F-4D97-AF65-F5344CB8AC3E}">
        <p14:creationId xmlns:p14="http://schemas.microsoft.com/office/powerpoint/2010/main" val="304133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016" b="3755"/>
          <a:stretch/>
        </p:blipFill>
        <p:spPr>
          <a:xfrm>
            <a:off x="0" y="246743"/>
            <a:ext cx="9144000" cy="5468257"/>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4005939" y="128599"/>
            <a:ext cx="2540000" cy="584775"/>
          </a:xfrm>
          <a:prstGeom prst="rect">
            <a:avLst/>
          </a:prstGeom>
          <a:noFill/>
        </p:spPr>
        <p:txBody>
          <a:bodyPr wrap="square" rtlCol="0">
            <a:spAutoFit/>
          </a:bodyPr>
          <a:lstStyle/>
          <a:p>
            <a:pPr algn="ctr"/>
            <a:r>
              <a:rPr lang="en-US" sz="3200" b="1" dirty="0">
                <a:solidFill>
                  <a:srgbClr val="FF0000"/>
                </a:solidFill>
              </a:rPr>
              <a:t>BÀY TỎ</a:t>
            </a:r>
          </a:p>
        </p:txBody>
      </p:sp>
      <p:sp>
        <p:nvSpPr>
          <p:cNvPr id="5" name="TextBox 4"/>
          <p:cNvSpPr txBox="1"/>
          <p:nvPr/>
        </p:nvSpPr>
        <p:spPr>
          <a:xfrm>
            <a:off x="2467429" y="1799772"/>
            <a:ext cx="6226627" cy="1815882"/>
          </a:xfrm>
          <a:prstGeom prst="rect">
            <a:avLst/>
          </a:prstGeom>
          <a:noFill/>
        </p:spPr>
        <p:txBody>
          <a:bodyPr wrap="square" rtlCol="0">
            <a:spAutoFit/>
          </a:bodyPr>
          <a:lstStyle/>
          <a:p>
            <a:pPr algn="just"/>
            <a:r>
              <a:rPr lang="en-US" sz="2800" dirty="0">
                <a:solidFill>
                  <a:srgbClr val="006600"/>
                </a:solidFill>
              </a:rPr>
              <a:t>     </a:t>
            </a:r>
            <a:r>
              <a:rPr lang="en-US" sz="2800" dirty="0" err="1">
                <a:solidFill>
                  <a:srgbClr val="006600"/>
                </a:solidFill>
              </a:rPr>
              <a:t>Em</a:t>
            </a:r>
            <a:r>
              <a:rPr lang="en-US" sz="2800" dirty="0">
                <a:solidFill>
                  <a:srgbClr val="006600"/>
                </a:solidFill>
              </a:rPr>
              <a:t> </a:t>
            </a:r>
            <a:r>
              <a:rPr lang="en-US" sz="2800" dirty="0" err="1">
                <a:solidFill>
                  <a:srgbClr val="006600"/>
                </a:solidFill>
              </a:rPr>
              <a:t>hãy</a:t>
            </a:r>
            <a:r>
              <a:rPr lang="en-US" sz="2800" dirty="0">
                <a:solidFill>
                  <a:srgbClr val="006600"/>
                </a:solidFill>
              </a:rPr>
              <a:t> </a:t>
            </a:r>
            <a:r>
              <a:rPr lang="vi-VN" sz="2800" dirty="0">
                <a:solidFill>
                  <a:srgbClr val="006600"/>
                </a:solidFill>
              </a:rPr>
              <a:t>nghĩ ra ba việc em có thể làm để đóng góp cho nơi sống của mình và viết vào </a:t>
            </a:r>
            <a:r>
              <a:rPr lang="en-US" sz="2800" dirty="0" err="1">
                <a:solidFill>
                  <a:srgbClr val="006600"/>
                </a:solidFill>
              </a:rPr>
              <a:t>các</a:t>
            </a:r>
            <a:r>
              <a:rPr lang="en-US" sz="2800" dirty="0">
                <a:solidFill>
                  <a:srgbClr val="006600"/>
                </a:solidFill>
              </a:rPr>
              <a:t> </a:t>
            </a:r>
            <a:r>
              <a:rPr lang="en-US" sz="2800" dirty="0" err="1">
                <a:solidFill>
                  <a:srgbClr val="006600"/>
                </a:solidFill>
              </a:rPr>
              <a:t>phiếu</a:t>
            </a:r>
            <a:r>
              <a:rPr lang="en-US" sz="2800" dirty="0">
                <a:solidFill>
                  <a:srgbClr val="006600"/>
                </a:solidFill>
              </a:rPr>
              <a:t> </a:t>
            </a:r>
            <a:r>
              <a:rPr lang="en-US" sz="2800" dirty="0" err="1">
                <a:solidFill>
                  <a:srgbClr val="006600"/>
                </a:solidFill>
              </a:rPr>
              <a:t>đã</a:t>
            </a:r>
            <a:r>
              <a:rPr lang="en-US" sz="2800" dirty="0">
                <a:solidFill>
                  <a:srgbClr val="006600"/>
                </a:solidFill>
              </a:rPr>
              <a:t> </a:t>
            </a:r>
            <a:r>
              <a:rPr lang="en-US" sz="2800" dirty="0" err="1">
                <a:solidFill>
                  <a:srgbClr val="006600"/>
                </a:solidFill>
              </a:rPr>
              <a:t>chuẩn</a:t>
            </a:r>
            <a:r>
              <a:rPr lang="en-US" sz="2800" dirty="0">
                <a:solidFill>
                  <a:srgbClr val="006600"/>
                </a:solidFill>
              </a:rPr>
              <a:t> </a:t>
            </a:r>
            <a:r>
              <a:rPr lang="en-US" sz="2800" dirty="0" err="1">
                <a:solidFill>
                  <a:srgbClr val="006600"/>
                </a:solidFill>
              </a:rPr>
              <a:t>bị</a:t>
            </a:r>
            <a:r>
              <a:rPr lang="en-US" sz="2800" dirty="0">
                <a:solidFill>
                  <a:srgbClr val="006600"/>
                </a:solidFill>
              </a:rPr>
              <a:t> </a:t>
            </a:r>
            <a:r>
              <a:rPr lang="en-US" sz="2800" dirty="0" err="1">
                <a:solidFill>
                  <a:srgbClr val="006600"/>
                </a:solidFill>
              </a:rPr>
              <a:t>rồi</a:t>
            </a:r>
            <a:r>
              <a:rPr lang="en-US" sz="2800" dirty="0">
                <a:solidFill>
                  <a:srgbClr val="006600"/>
                </a:solidFill>
              </a:rPr>
              <a:t> </a:t>
            </a:r>
            <a:r>
              <a:rPr lang="en-US" sz="2800" dirty="0" err="1">
                <a:solidFill>
                  <a:srgbClr val="006600"/>
                </a:solidFill>
              </a:rPr>
              <a:t>dán</a:t>
            </a:r>
            <a:r>
              <a:rPr lang="en-US" sz="2800" dirty="0">
                <a:solidFill>
                  <a:srgbClr val="006600"/>
                </a:solidFill>
              </a:rPr>
              <a:t> </a:t>
            </a:r>
            <a:r>
              <a:rPr lang="en-US" sz="2800" dirty="0" err="1">
                <a:solidFill>
                  <a:srgbClr val="006600"/>
                </a:solidFill>
              </a:rPr>
              <a:t>vào</a:t>
            </a:r>
            <a:r>
              <a:rPr lang="en-US" sz="2800" dirty="0">
                <a:solidFill>
                  <a:srgbClr val="006600"/>
                </a:solidFill>
              </a:rPr>
              <a:t> </a:t>
            </a:r>
            <a:r>
              <a:rPr lang="en-US" sz="2800" dirty="0" err="1">
                <a:solidFill>
                  <a:srgbClr val="006600"/>
                </a:solidFill>
              </a:rPr>
              <a:t>vị</a:t>
            </a:r>
            <a:r>
              <a:rPr lang="en-US" sz="2800" dirty="0">
                <a:solidFill>
                  <a:srgbClr val="006600"/>
                </a:solidFill>
              </a:rPr>
              <a:t> </a:t>
            </a:r>
            <a:r>
              <a:rPr lang="en-US" sz="2800" dirty="0" err="1">
                <a:solidFill>
                  <a:srgbClr val="006600"/>
                </a:solidFill>
              </a:rPr>
              <a:t>trí</a:t>
            </a:r>
            <a:r>
              <a:rPr lang="en-US" sz="2800" dirty="0">
                <a:solidFill>
                  <a:srgbClr val="006600"/>
                </a:solidFill>
              </a:rPr>
              <a:t> </a:t>
            </a:r>
            <a:r>
              <a:rPr lang="en-US" sz="2800" dirty="0" err="1">
                <a:solidFill>
                  <a:srgbClr val="006600"/>
                </a:solidFill>
              </a:rPr>
              <a:t>trên</a:t>
            </a:r>
            <a:r>
              <a:rPr lang="en-US" sz="2800" dirty="0">
                <a:solidFill>
                  <a:srgbClr val="006600"/>
                </a:solidFill>
              </a:rPr>
              <a:t> </a:t>
            </a:r>
            <a:r>
              <a:rPr lang="en-US" sz="2800" dirty="0" err="1">
                <a:solidFill>
                  <a:srgbClr val="006600"/>
                </a:solidFill>
              </a:rPr>
              <a:t>bảng</a:t>
            </a:r>
            <a:r>
              <a:rPr lang="en-US" sz="2800" dirty="0">
                <a:solidFill>
                  <a:srgbClr val="006600"/>
                </a:solidFill>
              </a:rPr>
              <a:t>!</a:t>
            </a:r>
          </a:p>
        </p:txBody>
      </p:sp>
    </p:spTree>
    <p:extLst>
      <p:ext uri="{BB962C8B-B14F-4D97-AF65-F5344CB8AC3E}">
        <p14:creationId xmlns:p14="http://schemas.microsoft.com/office/powerpoint/2010/main" val="282493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39" y="1527857"/>
            <a:ext cx="76882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5891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nmannews.wpengine.netdna-cdn.com/files/imagefield/shutterstock_96320885_WOOD_FLOOR_AND_GREEN_WALL.jpg"/>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Texturizer/>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t="20053" b="1"/>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30 Redondear rectángulo de esquina del mismo lado"/>
          <p:cNvSpPr/>
          <p:nvPr/>
        </p:nvSpPr>
        <p:spPr>
          <a:xfrm>
            <a:off x="3275856" y="1597360"/>
            <a:ext cx="2448272" cy="1800200"/>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7 Rectángulo"/>
          <p:cNvSpPr/>
          <p:nvPr/>
        </p:nvSpPr>
        <p:spPr>
          <a:xfrm>
            <a:off x="5724128" y="2857500"/>
            <a:ext cx="3419872"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35 Rectángulo"/>
          <p:cNvSpPr/>
          <p:nvPr/>
        </p:nvSpPr>
        <p:spPr>
          <a:xfrm>
            <a:off x="-32467" y="2813288"/>
            <a:ext cx="3308323"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5" name="Picture 3"/>
          <p:cNvPicPr>
            <a:picLocks noChangeAspect="1" noChangeArrowheads="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1"/>
            <a:ext cx="9144000" cy="345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2576724" y="1119518"/>
            <a:ext cx="6567276" cy="3785652"/>
          </a:xfrm>
          <a:prstGeom prst="rect">
            <a:avLst/>
          </a:prstGeom>
          <a:solidFill>
            <a:srgbClr val="002060"/>
          </a:solidFill>
          <a:ln w="9525">
            <a:noFill/>
            <a:miter lim="800000"/>
            <a:headEnd/>
            <a:tailEnd/>
          </a:ln>
          <a:scene3d>
            <a:camera prst="orthographicFront"/>
            <a:lightRig rig="threePt" dir="t"/>
          </a:scene3d>
          <a:sp3d>
            <a:bevelT prst="angle"/>
          </a:sp3d>
        </p:spPr>
        <p:txBody>
          <a:bodyPr wrap="square">
            <a:spAutoFit/>
          </a:bodyPr>
          <a:lstStyle/>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nội</a:t>
            </a:r>
            <a:r>
              <a:rPr lang="en-US" sz="2400" b="1" dirty="0">
                <a:solidFill>
                  <a:schemeClr val="bg1"/>
                </a:solidFill>
                <a:latin typeface="Arial" panose="020B0604020202020204" pitchFamily="34" charset="0"/>
                <a:cs typeface="Arial" panose="020B0604020202020204" pitchFamily="34" charset="0"/>
              </a:rPr>
              <a:t> dung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nhấn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chọn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chuột</a:t>
            </a:r>
            <a:r>
              <a:rPr lang="en-US" sz="2400" b="1" dirty="0">
                <a:solidFill>
                  <a:schemeClr val="bg1"/>
                </a:solidFill>
                <a:latin typeface="Arial" panose="020B0604020202020204" pitchFamily="34" charset="0"/>
                <a:cs typeface="Arial" panose="020B0604020202020204" pitchFamily="34" charset="0"/>
              </a:rPr>
              <a:t> Jerry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phía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mèo</a:t>
            </a:r>
            <a:r>
              <a:rPr lang="en-US" sz="2400" b="1" dirty="0">
                <a:solidFill>
                  <a:schemeClr val="bg1"/>
                </a:solidFill>
                <a:latin typeface="Arial" panose="020B0604020202020204" pitchFamily="34" charset="0"/>
                <a:cs typeface="Arial" panose="020B0604020202020204" pitchFamily="34" charset="0"/>
              </a:rPr>
              <a:t> Tom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được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quyền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thuộc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a:t>
            </a:r>
          </a:p>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5 </a:t>
            </a:r>
            <a:r>
              <a:rPr lang="en-US" sz="2400" b="1" dirty="0" err="1">
                <a:solidFill>
                  <a:schemeClr val="bg1"/>
                </a:solidFill>
                <a:latin typeface="Arial" panose="020B0604020202020204" pitchFamily="34" charset="0"/>
                <a:cs typeface="Arial" panose="020B0604020202020204" pitchFamily="34" charset="0"/>
              </a:rPr>
              <a:t>giây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tục</a:t>
            </a:r>
            <a:r>
              <a:rPr lang="en-US" sz="2400" b="1" dirty="0">
                <a:solidFill>
                  <a:schemeClr val="bg1"/>
                </a:solidFill>
                <a:latin typeface="Arial" panose="020B0604020202020204" pitchFamily="34" charset="0"/>
                <a:cs typeface="Arial" panose="020B0604020202020204" pitchFamily="34" charset="0"/>
              </a:rPr>
              <a:t>!</a:t>
            </a:r>
          </a:p>
        </p:txBody>
      </p:sp>
      <p:pic>
        <p:nvPicPr>
          <p:cNvPr id="3074" name="Picture 2" descr="HÃ¬nh áº£nh cÃ³ liÃ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1841" y="2778982"/>
            <a:ext cx="2560241" cy="2845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1167"/>
            <a:ext cx="7772400" cy="830997"/>
          </a:xfrm>
          <a:prstGeom prst="rect">
            <a:avLst/>
          </a:prstGeom>
          <a:noFill/>
        </p:spPr>
        <p:txBody>
          <a:bodyPr wrap="square" rtlCol="0">
            <a:spAutoFit/>
          </a:bodyPr>
          <a:lstStyle/>
          <a:p>
            <a:r>
              <a:rPr lang="en-US" sz="4800" b="1" dirty="0" err="1">
                <a:solidFill>
                  <a:srgbClr val="FFFF00"/>
                </a:solidFill>
                <a:latin typeface="VNI-Juni" pitchFamily="2" charset="0"/>
              </a:rPr>
              <a:t>Troø</a:t>
            </a:r>
            <a:r>
              <a:rPr lang="en-US" sz="4800" b="1" dirty="0">
                <a:solidFill>
                  <a:srgbClr val="FFFF00"/>
                </a:solidFill>
                <a:latin typeface="VNI-Juni" pitchFamily="2" charset="0"/>
              </a:rPr>
              <a:t> </a:t>
            </a:r>
            <a:r>
              <a:rPr lang="en-US" sz="4800" b="1" dirty="0" err="1">
                <a:solidFill>
                  <a:srgbClr val="FFFF00"/>
                </a:solidFill>
                <a:latin typeface="VNI-Juni" pitchFamily="2" charset="0"/>
              </a:rPr>
              <a:t>chôi</a:t>
            </a:r>
            <a:r>
              <a:rPr lang="en-US" sz="4800" b="1" dirty="0">
                <a:solidFill>
                  <a:srgbClr val="FFFF00"/>
                </a:solidFill>
                <a:latin typeface="VNI-Juni" pitchFamily="2" charset="0"/>
              </a:rPr>
              <a:t> Tom </a:t>
            </a:r>
            <a:r>
              <a:rPr lang="en-US" sz="4800" b="1" dirty="0" err="1">
                <a:solidFill>
                  <a:srgbClr val="FFFF00"/>
                </a:solidFill>
                <a:latin typeface="VNI-Juni" pitchFamily="2" charset="0"/>
              </a:rPr>
              <a:t>vaø</a:t>
            </a:r>
            <a:r>
              <a:rPr lang="en-US" sz="4800" b="1" dirty="0">
                <a:solidFill>
                  <a:srgbClr val="FFFF00"/>
                </a:solidFill>
                <a:latin typeface="VNI-Juni" pitchFamily="2" charset="0"/>
              </a:rPr>
              <a:t> jerry</a:t>
            </a:r>
          </a:p>
        </p:txBody>
      </p:sp>
    </p:spTree>
    <p:extLst>
      <p:ext uri="{BB962C8B-B14F-4D97-AF65-F5344CB8AC3E}">
        <p14:creationId xmlns:p14="http://schemas.microsoft.com/office/powerpoint/2010/main" val="312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par>
                                <p:cTn id="21" presetID="63" presetClass="path" presetSubtype="0" accel="50000" decel="50000" fill="hold" nodeType="withEffect">
                                  <p:stCondLst>
                                    <p:cond delay="0"/>
                                  </p:stCondLst>
                                  <p:childTnLst>
                                    <p:animMotion origin="layout" path="M 4.16667E-6 -1.39592E-6 L 0.36927 -0.09821 " pathEditMode="relative" rAng="0" ptsTypes="AA">
                                      <p:cBhvr>
                                        <p:cTn id="22" dur="2000" fill="hold"/>
                                        <p:tgtEl>
                                          <p:spTgt spid="3074"/>
                                        </p:tgtEl>
                                        <p:attrNameLst>
                                          <p:attrName>ppt_x</p:attrName>
                                          <p:attrName>ppt_y</p:attrName>
                                        </p:attrNameLst>
                                      </p:cBhvr>
                                      <p:rCtr x="18455" y="-4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4414" y="2801956"/>
            <a:ext cx="748112" cy="679596"/>
          </a:xfrm>
          <a:prstGeom prst="rect">
            <a:avLst/>
          </a:prstGeom>
        </p:spPr>
      </p:pic>
      <p:sp>
        <p:nvSpPr>
          <p:cNvPr id="34" name="21 CuadroTexto"/>
          <p:cNvSpPr txBox="1"/>
          <p:nvPr/>
        </p:nvSpPr>
        <p:spPr>
          <a:xfrm>
            <a:off x="4716925" y="622857"/>
            <a:ext cx="19812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Giống</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5" name="28 CuadroTexto"/>
          <p:cNvSpPr txBox="1"/>
          <p:nvPr/>
        </p:nvSpPr>
        <p:spPr>
          <a:xfrm>
            <a:off x="6901670" y="634933"/>
            <a:ext cx="213360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Khác</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Đông</a:t>
            </a:r>
            <a:r>
              <a:rPr lang="es-ES_tradnl" sz="2000" b="1" dirty="0">
                <a:solidFill>
                  <a:srgbClr val="0000CC"/>
                </a:solidFill>
              </a:rPr>
              <a:t> </a:t>
            </a:r>
            <a:r>
              <a:rPr lang="es-ES_tradnl" sz="2000" b="1" dirty="0" err="1">
                <a:solidFill>
                  <a:srgbClr val="0000CC"/>
                </a:solidFill>
              </a:rPr>
              <a:t>vui</a:t>
            </a:r>
            <a:endParaRPr lang="es-ES" sz="2000" b="1" dirty="0">
              <a:solidFill>
                <a:srgbClr val="0000CC"/>
              </a:solidFill>
            </a:endParaRPr>
          </a:p>
        </p:txBody>
      </p:sp>
      <p:sp>
        <p:nvSpPr>
          <p:cNvPr id="38" name="28 CuadroTexto"/>
          <p:cNvSpPr txBox="1"/>
          <p:nvPr/>
        </p:nvSpPr>
        <p:spPr>
          <a:xfrm>
            <a:off x="90714" y="640699"/>
            <a:ext cx="2232638"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Vắng</a:t>
            </a:r>
            <a:r>
              <a:rPr lang="es-ES_tradnl" sz="2000" b="1" dirty="0">
                <a:solidFill>
                  <a:srgbClr val="0000CC"/>
                </a:solidFill>
              </a:rPr>
              <a:t> </a:t>
            </a:r>
            <a:r>
              <a:rPr lang="es-ES_tradnl" sz="2000" b="1" dirty="0" err="1">
                <a:solidFill>
                  <a:srgbClr val="0000CC"/>
                </a:solidFill>
              </a:rPr>
              <a:t>vẻ</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1: </a:t>
              </a:r>
              <a:r>
                <a:rPr lang="en-US" sz="2400" dirty="0" err="1"/>
                <a:t>Những</a:t>
              </a:r>
              <a:r>
                <a:rPr lang="en-US" sz="2400" dirty="0"/>
                <a:t> </a:t>
              </a:r>
              <a:r>
                <a:rPr lang="en-US" sz="2400" dirty="0" err="1"/>
                <a:t>nơi</a:t>
              </a:r>
              <a:r>
                <a:rPr lang="en-US" sz="2400" dirty="0"/>
                <a:t> </a:t>
              </a:r>
              <a:r>
                <a:rPr lang="en-US" sz="2400" dirty="0" err="1"/>
                <a:t>sống</a:t>
              </a:r>
              <a:r>
                <a:rPr lang="en-US" sz="2400" dirty="0"/>
                <a:t> </a:t>
              </a:r>
              <a:r>
                <a:rPr lang="en-US" sz="2400" dirty="0" err="1"/>
                <a:t>khác</a:t>
              </a:r>
              <a:r>
                <a:rPr lang="en-US" sz="2400" dirty="0"/>
                <a:t> </a:t>
              </a:r>
              <a:r>
                <a:rPr lang="en-US" sz="2400" dirty="0" err="1"/>
                <a:t>nhau</a:t>
              </a:r>
              <a:r>
                <a:rPr lang="en-US" sz="2400" dirty="0"/>
                <a:t> </a:t>
              </a:r>
              <a:r>
                <a:rPr lang="en-US" sz="2400" dirty="0" err="1"/>
                <a:t>có</a:t>
              </a:r>
              <a:r>
                <a:rPr lang="en-US" sz="2400" dirty="0"/>
                <a:t> </a:t>
              </a:r>
              <a:r>
                <a:rPr lang="en-US" sz="2400" dirty="0" err="1"/>
                <a:t>quang</a:t>
              </a:r>
              <a:r>
                <a:rPr lang="en-US" sz="2400" dirty="0"/>
                <a:t> </a:t>
              </a:r>
              <a:r>
                <a:rPr lang="en-US" sz="2400" dirty="0" err="1"/>
                <a:t>cảnh</a:t>
              </a:r>
              <a:r>
                <a:rPr lang="en-US" sz="2400" dirty="0"/>
                <a:t> </a:t>
              </a:r>
              <a:r>
                <a:rPr lang="en-US" sz="2400" dirty="0" err="1"/>
                <a:t>thế</a:t>
              </a:r>
              <a:r>
                <a:rPr lang="en-US" sz="2400" dirty="0"/>
                <a:t> </a:t>
              </a:r>
              <a:r>
                <a:rPr lang="en-US" sz="2400" dirty="0" err="1"/>
                <a:t>nào</a:t>
              </a:r>
              <a:r>
                <a:rPr lang="en-US" sz="24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a:off x="7315201" y="1890340"/>
            <a:ext cx="1027325"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51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191 -0.29833 " pathEditMode="relative" rAng="0" ptsTypes="AA">
                                      <p:cBhvr>
                                        <p:cTn id="75" dur="2000" fill="hold"/>
                                        <p:tgtEl>
                                          <p:spTgt spid="10"/>
                                        </p:tgtEl>
                                        <p:attrNameLst>
                                          <p:attrName>ppt_x</p:attrName>
                                          <p:attrName>ppt_y</p:attrName>
                                        </p:attrNameLst>
                                      </p:cBhvr>
                                      <p:rCtr x="17587"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938" y="2772833"/>
            <a:ext cx="748112" cy="679596"/>
          </a:xfrm>
          <a:prstGeom prst="rect">
            <a:avLst/>
          </a:prstGeom>
        </p:spPr>
      </p:pic>
      <p:sp>
        <p:nvSpPr>
          <p:cNvPr id="34" name="21 CuadroTexto"/>
          <p:cNvSpPr txBox="1"/>
          <p:nvPr/>
        </p:nvSpPr>
        <p:spPr>
          <a:xfrm>
            <a:off x="4630056" y="637371"/>
            <a:ext cx="2126125"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Bình</a:t>
            </a:r>
            <a:r>
              <a:rPr lang="es-ES_tradnl" sz="2000" b="1" dirty="0">
                <a:solidFill>
                  <a:srgbClr val="0000CC"/>
                </a:solidFill>
              </a:rPr>
              <a:t> </a:t>
            </a:r>
            <a:r>
              <a:rPr lang="es-ES_tradnl" sz="2000" b="1" dirty="0" err="1">
                <a:solidFill>
                  <a:srgbClr val="0000CC"/>
                </a:solidFill>
              </a:rPr>
              <a:t>thường</a:t>
            </a:r>
            <a:endParaRPr lang="es-ES" sz="2000" b="1" dirty="0">
              <a:solidFill>
                <a:srgbClr val="0000CC"/>
              </a:solidFill>
            </a:endParaRPr>
          </a:p>
        </p:txBody>
      </p:sp>
      <p:sp>
        <p:nvSpPr>
          <p:cNvPr id="35" name="28 CuadroTexto"/>
          <p:cNvSpPr txBox="1"/>
          <p:nvPr/>
        </p:nvSpPr>
        <p:spPr>
          <a:xfrm>
            <a:off x="161918" y="634933"/>
            <a:ext cx="21336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Yêu</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7" name="29 CuadroTexto"/>
          <p:cNvSpPr txBox="1"/>
          <p:nvPr/>
        </p:nvSpPr>
        <p:spPr>
          <a:xfrm>
            <a:off x="2467429" y="634933"/>
            <a:ext cx="2104571"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Không</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Xa</a:t>
            </a:r>
            <a:r>
              <a:rPr lang="es-ES_tradnl" sz="2000" b="1" dirty="0">
                <a:solidFill>
                  <a:srgbClr val="0000CC"/>
                </a:solidFill>
              </a:rPr>
              <a:t> </a:t>
            </a:r>
            <a:r>
              <a:rPr lang="es-ES_tradnl" sz="2000" b="1" dirty="0" err="1">
                <a:solidFill>
                  <a:srgbClr val="0000CC"/>
                </a:solidFill>
              </a:rPr>
              <a:t>lạ</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2: </a:t>
              </a:r>
              <a:r>
                <a:rPr lang="en-US" sz="2000" dirty="0" err="1"/>
                <a:t>Thái</a:t>
              </a:r>
              <a:r>
                <a:rPr lang="en-US" sz="2000" dirty="0"/>
                <a:t> </a:t>
              </a:r>
              <a:r>
                <a:rPr lang="en-US" sz="2000" dirty="0" err="1"/>
                <a:t>độ</a:t>
              </a:r>
              <a:r>
                <a:rPr lang="en-US" sz="2000" dirty="0"/>
                <a:t> </a:t>
              </a:r>
              <a:r>
                <a:rPr lang="en-US" sz="2000" dirty="0" err="1"/>
                <a:t>của</a:t>
              </a:r>
              <a:r>
                <a:rPr lang="en-US" sz="2000" dirty="0"/>
                <a:t> </a:t>
              </a:r>
              <a:r>
                <a:rPr lang="en-US" sz="2000" dirty="0" err="1"/>
                <a:t>mỗi</a:t>
              </a:r>
              <a:r>
                <a:rPr lang="en-US" sz="2000" dirty="0"/>
                <a:t> </a:t>
              </a:r>
              <a:r>
                <a:rPr lang="en-US" sz="2000" dirty="0" err="1"/>
                <a:t>người</a:t>
              </a:r>
              <a:r>
                <a:rPr lang="en-US" sz="2000" dirty="0"/>
                <a:t> </a:t>
              </a:r>
              <a:r>
                <a:rPr lang="en-US" sz="2000" dirty="0" err="1"/>
                <a:t>với</a:t>
              </a:r>
              <a:r>
                <a:rPr lang="en-US" sz="2000" dirty="0"/>
                <a:t> </a:t>
              </a:r>
              <a:r>
                <a:rPr lang="en-US" sz="2000" dirty="0" err="1"/>
                <a:t>nơi</a:t>
              </a:r>
              <a:r>
                <a:rPr lang="en-US" sz="2000" dirty="0"/>
                <a:t> </a:t>
              </a:r>
              <a:r>
                <a:rPr lang="en-US" sz="2000" dirty="0" err="1"/>
                <a:t>mình</a:t>
              </a:r>
              <a:r>
                <a:rPr lang="en-US" sz="2000" dirty="0"/>
                <a:t> </a:t>
              </a:r>
              <a:r>
                <a:rPr lang="en-US" sz="2000" dirty="0" err="1"/>
                <a:t>sống</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762001"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50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642 -0.29833 " pathEditMode="relative" rAng="0" ptsTypes="AA">
                                      <p:cBhvr>
                                        <p:cTn id="75" dur="2000" fill="hold"/>
                                        <p:tgtEl>
                                          <p:spTgt spid="10"/>
                                        </p:tgtEl>
                                        <p:attrNameLst>
                                          <p:attrName>ppt_x</p:attrName>
                                          <p:attrName>ppt_y</p:attrName>
                                        </p:attrNameLst>
                                      </p:cBhvr>
                                      <p:rCtr x="-17830"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4628" y="2770571"/>
            <a:ext cx="748112" cy="679596"/>
          </a:xfrm>
          <a:prstGeom prst="rect">
            <a:avLst/>
          </a:prstGeom>
        </p:spPr>
      </p:pic>
      <p:sp>
        <p:nvSpPr>
          <p:cNvPr id="34" name="21 CuadroTexto"/>
          <p:cNvSpPr txBox="1"/>
          <p:nvPr/>
        </p:nvSpPr>
        <p:spPr>
          <a:xfrm>
            <a:off x="228600" y="634933"/>
            <a:ext cx="19812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Sân</a:t>
            </a:r>
            <a:r>
              <a:rPr lang="es-ES_tradnl" sz="2000" b="1" dirty="0">
                <a:solidFill>
                  <a:srgbClr val="0000CC"/>
                </a:solidFill>
              </a:rPr>
              <a:t> </a:t>
            </a:r>
            <a:r>
              <a:rPr lang="es-ES_tradnl" sz="2000" b="1" dirty="0" err="1">
                <a:solidFill>
                  <a:srgbClr val="0000CC"/>
                </a:solidFill>
              </a:rPr>
              <a:t>bay</a:t>
            </a:r>
            <a:endParaRPr lang="es-ES" sz="2000" b="1" dirty="0">
              <a:solidFill>
                <a:srgbClr val="0000CC"/>
              </a:solidFill>
            </a:endParaRPr>
          </a:p>
        </p:txBody>
      </p:sp>
      <p:sp>
        <p:nvSpPr>
          <p:cNvPr id="35" name="28 CuadroTexto"/>
          <p:cNvSpPr txBox="1"/>
          <p:nvPr/>
        </p:nvSpPr>
        <p:spPr>
          <a:xfrm>
            <a:off x="4572000" y="634933"/>
            <a:ext cx="21336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Trường</a:t>
            </a:r>
            <a:r>
              <a:rPr lang="es-ES_tradnl" sz="2000" b="1" dirty="0">
                <a:solidFill>
                  <a:srgbClr val="0000CC"/>
                </a:solidFill>
              </a:rPr>
              <a:t> </a:t>
            </a:r>
            <a:r>
              <a:rPr lang="es-ES_tradnl" sz="2000" b="1" dirty="0" err="1">
                <a:solidFill>
                  <a:srgbClr val="0000CC"/>
                </a:solidFill>
              </a:rPr>
              <a:t>học</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Bến</a:t>
            </a:r>
            <a:r>
              <a:rPr lang="es-ES_tradnl" sz="2000" b="1" dirty="0">
                <a:solidFill>
                  <a:srgbClr val="0000CC"/>
                </a:solidFill>
              </a:rPr>
              <a:t> </a:t>
            </a:r>
            <a:r>
              <a:rPr lang="es-ES_tradnl" sz="2000" b="1" dirty="0" err="1">
                <a:solidFill>
                  <a:srgbClr val="0000CC"/>
                </a:solidFill>
              </a:rPr>
              <a:t>tàu</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Khu</a:t>
            </a:r>
            <a:r>
              <a:rPr lang="es-ES_tradnl" sz="2000" b="1" dirty="0">
                <a:solidFill>
                  <a:srgbClr val="0000CC"/>
                </a:solidFill>
              </a:rPr>
              <a:t> du </a:t>
            </a:r>
            <a:r>
              <a:rPr lang="es-ES_tradnl" sz="2000" b="1" dirty="0" err="1">
                <a:solidFill>
                  <a:srgbClr val="0000CC"/>
                </a:solidFill>
              </a:rPr>
              <a:t>lịch</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3: </a:t>
              </a:r>
              <a:r>
                <a:rPr lang="en-US" sz="2800" dirty="0" err="1">
                  <a:solidFill>
                    <a:schemeClr val="bg1"/>
                  </a:solidFill>
                </a:rPr>
                <a:t>Nơi</a:t>
              </a:r>
              <a:r>
                <a:rPr lang="en-US" sz="2800" dirty="0">
                  <a:solidFill>
                    <a:schemeClr val="bg1"/>
                  </a:solidFill>
                </a:rPr>
                <a:t> ở </a:t>
              </a:r>
              <a:r>
                <a:rPr lang="en-US" sz="2800" dirty="0" err="1">
                  <a:solidFill>
                    <a:schemeClr val="bg1"/>
                  </a:solidFill>
                </a:rPr>
                <a:t>của</a:t>
              </a:r>
              <a:r>
                <a:rPr lang="en-US" sz="2800" dirty="0">
                  <a:solidFill>
                    <a:schemeClr val="bg1"/>
                  </a:solidFill>
                </a:rPr>
                <a:t>  An </a:t>
              </a:r>
              <a:r>
                <a:rPr lang="en-US" sz="2800" dirty="0" err="1">
                  <a:solidFill>
                    <a:schemeClr val="bg1"/>
                  </a:solidFill>
                </a:rPr>
                <a:t>có</a:t>
              </a:r>
              <a:r>
                <a:rPr lang="en-US" sz="2800" dirty="0">
                  <a:solidFill>
                    <a:schemeClr val="bg1"/>
                  </a:solidFill>
                </a:rPr>
                <a:t> </a:t>
              </a:r>
              <a:r>
                <a:rPr lang="en-US" sz="2800" dirty="0" err="1">
                  <a:solidFill>
                    <a:schemeClr val="bg1"/>
                  </a:solidFill>
                </a:rPr>
                <a:t>gì</a:t>
              </a:r>
              <a:r>
                <a:rPr lang="en-US" sz="2800" dirty="0">
                  <a:solidFill>
                    <a:schemeClr val="bg1"/>
                  </a:solidFill>
                </a:rPr>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5083848"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48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1858 -0.31315 " pathEditMode="relative" rAng="0" ptsTypes="AA">
                                      <p:cBhvr>
                                        <p:cTn id="75" dur="2000" fill="hold"/>
                                        <p:tgtEl>
                                          <p:spTgt spid="10"/>
                                        </p:tgtEl>
                                        <p:attrNameLst>
                                          <p:attrName>ppt_x</p:attrName>
                                          <p:attrName>ppt_y</p:attrName>
                                        </p:attrNameLst>
                                      </p:cBhvr>
                                      <p:rCtr x="5920" y="-15658"/>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042" y="2757036"/>
            <a:ext cx="748112" cy="679596"/>
          </a:xfrm>
          <a:prstGeom prst="rect">
            <a:avLst/>
          </a:prstGeom>
        </p:spPr>
      </p:pic>
      <p:sp>
        <p:nvSpPr>
          <p:cNvPr id="34" name="21 CuadroTexto"/>
          <p:cNvSpPr txBox="1"/>
          <p:nvPr/>
        </p:nvSpPr>
        <p:spPr>
          <a:xfrm>
            <a:off x="4648200" y="656167"/>
            <a:ext cx="2100072" cy="369332"/>
          </a:xfrm>
          <a:prstGeom prst="rect">
            <a:avLst/>
          </a:prstGeom>
          <a:noFill/>
        </p:spPr>
        <p:txBody>
          <a:bodyPr wrap="square" rtlCol="0">
            <a:spAutoFit/>
          </a:bodyPr>
          <a:lstStyle/>
          <a:p>
            <a:pPr algn="ctr"/>
            <a:r>
              <a:rPr lang="es-ES_tradnl" sz="1800" b="1" dirty="0">
                <a:solidFill>
                  <a:srgbClr val="008000"/>
                </a:solidFill>
              </a:rPr>
              <a:t>C. </a:t>
            </a:r>
            <a:r>
              <a:rPr lang="es-ES_tradnl" sz="1800" b="1" dirty="0" err="1">
                <a:solidFill>
                  <a:srgbClr val="008000"/>
                </a:solidFill>
              </a:rPr>
              <a:t>Trồng</a:t>
            </a:r>
            <a:r>
              <a:rPr lang="es-ES_tradnl" sz="1800" b="1" dirty="0">
                <a:solidFill>
                  <a:srgbClr val="008000"/>
                </a:solidFill>
              </a:rPr>
              <a:t> </a:t>
            </a:r>
            <a:r>
              <a:rPr lang="es-ES_tradnl" sz="1800" b="1" dirty="0" err="1">
                <a:solidFill>
                  <a:srgbClr val="008000"/>
                </a:solidFill>
              </a:rPr>
              <a:t>trọt</a:t>
            </a:r>
            <a:endParaRPr lang="es-ES" sz="1800" b="1" dirty="0">
              <a:solidFill>
                <a:srgbClr val="008000"/>
              </a:solidFill>
            </a:endParaRPr>
          </a:p>
        </p:txBody>
      </p:sp>
      <p:sp>
        <p:nvSpPr>
          <p:cNvPr id="35" name="28 CuadroTexto"/>
          <p:cNvSpPr txBox="1"/>
          <p:nvPr/>
        </p:nvSpPr>
        <p:spPr>
          <a:xfrm>
            <a:off x="2464453" y="656167"/>
            <a:ext cx="2133600" cy="369332"/>
          </a:xfrm>
          <a:prstGeom prst="rect">
            <a:avLst/>
          </a:prstGeom>
          <a:noFill/>
        </p:spPr>
        <p:txBody>
          <a:bodyPr wrap="square" rtlCol="0">
            <a:spAutoFit/>
          </a:bodyPr>
          <a:lstStyle/>
          <a:p>
            <a:pPr algn="ctr"/>
            <a:r>
              <a:rPr lang="es-ES_tradnl" sz="1800" b="1" dirty="0">
                <a:solidFill>
                  <a:srgbClr val="008000"/>
                </a:solidFill>
              </a:rPr>
              <a:t>B. </a:t>
            </a:r>
            <a:r>
              <a:rPr lang="es-ES_tradnl" sz="1800" b="1" dirty="0" err="1">
                <a:solidFill>
                  <a:srgbClr val="008000"/>
                </a:solidFill>
              </a:rPr>
              <a:t>Buôn</a:t>
            </a:r>
            <a:r>
              <a:rPr lang="es-ES_tradnl" sz="1800" b="1" dirty="0">
                <a:solidFill>
                  <a:srgbClr val="008000"/>
                </a:solidFill>
              </a:rPr>
              <a:t> </a:t>
            </a:r>
            <a:r>
              <a:rPr lang="es-ES_tradnl" sz="1800" b="1" dirty="0" err="1">
                <a:solidFill>
                  <a:srgbClr val="008000"/>
                </a:solidFill>
              </a:rPr>
              <a:t>bán</a:t>
            </a:r>
            <a:endParaRPr lang="es-ES" sz="1800" b="1" dirty="0">
              <a:solidFill>
                <a:srgbClr val="008000"/>
              </a:solidFill>
            </a:endParaRPr>
          </a:p>
        </p:txBody>
      </p:sp>
      <p:sp>
        <p:nvSpPr>
          <p:cNvPr id="37" name="29 CuadroTexto"/>
          <p:cNvSpPr txBox="1"/>
          <p:nvPr/>
        </p:nvSpPr>
        <p:spPr>
          <a:xfrm>
            <a:off x="7010400" y="656167"/>
            <a:ext cx="1833004" cy="369332"/>
          </a:xfrm>
          <a:prstGeom prst="rect">
            <a:avLst/>
          </a:prstGeom>
          <a:noFill/>
        </p:spPr>
        <p:txBody>
          <a:bodyPr wrap="square" rtlCol="0">
            <a:spAutoFit/>
          </a:bodyPr>
          <a:lstStyle/>
          <a:p>
            <a:pPr algn="ctr"/>
            <a:r>
              <a:rPr lang="es-ES_tradnl" sz="1800" b="1" dirty="0">
                <a:solidFill>
                  <a:srgbClr val="008000"/>
                </a:solidFill>
              </a:rPr>
              <a:t>D. </a:t>
            </a:r>
            <a:r>
              <a:rPr lang="es-ES_tradnl" sz="1800" b="1" dirty="0" err="1">
                <a:solidFill>
                  <a:srgbClr val="008000"/>
                </a:solidFill>
              </a:rPr>
              <a:t>Chăn</a:t>
            </a:r>
            <a:r>
              <a:rPr lang="es-ES_tradnl" sz="1800" b="1" dirty="0">
                <a:solidFill>
                  <a:srgbClr val="008000"/>
                </a:solidFill>
              </a:rPr>
              <a:t> </a:t>
            </a:r>
            <a:r>
              <a:rPr lang="es-ES_tradnl" sz="1800" b="1" dirty="0" err="1">
                <a:solidFill>
                  <a:srgbClr val="008000"/>
                </a:solidFill>
              </a:rPr>
              <a:t>nuôi</a:t>
            </a:r>
            <a:endParaRPr lang="es-ES" sz="1800" b="1" dirty="0">
              <a:solidFill>
                <a:srgbClr val="008000"/>
              </a:solidFill>
            </a:endParaRPr>
          </a:p>
        </p:txBody>
      </p:sp>
      <p:sp>
        <p:nvSpPr>
          <p:cNvPr id="38" name="28 CuadroTexto"/>
          <p:cNvSpPr txBox="1"/>
          <p:nvPr/>
        </p:nvSpPr>
        <p:spPr>
          <a:xfrm>
            <a:off x="148598" y="656167"/>
            <a:ext cx="2160240" cy="369332"/>
          </a:xfrm>
          <a:prstGeom prst="rect">
            <a:avLst/>
          </a:prstGeom>
          <a:noFill/>
        </p:spPr>
        <p:txBody>
          <a:bodyPr wrap="square" rtlCol="0">
            <a:spAutoFit/>
          </a:bodyPr>
          <a:lstStyle/>
          <a:p>
            <a:pPr algn="ctr"/>
            <a:r>
              <a:rPr lang="es-ES_tradnl" sz="1800" b="1" dirty="0">
                <a:solidFill>
                  <a:srgbClr val="008000"/>
                </a:solidFill>
              </a:rPr>
              <a:t>A. </a:t>
            </a:r>
            <a:r>
              <a:rPr lang="es-ES_tradnl" sz="1800" b="1" dirty="0" err="1">
                <a:solidFill>
                  <a:srgbClr val="008000"/>
                </a:solidFill>
              </a:rPr>
              <a:t>Lễ</a:t>
            </a:r>
            <a:r>
              <a:rPr lang="es-ES_tradnl" sz="1800" b="1" dirty="0">
                <a:solidFill>
                  <a:srgbClr val="008000"/>
                </a:solidFill>
              </a:rPr>
              <a:t> </a:t>
            </a:r>
            <a:r>
              <a:rPr lang="es-ES_tradnl" sz="1800" b="1" dirty="0" err="1">
                <a:solidFill>
                  <a:srgbClr val="008000"/>
                </a:solidFill>
              </a:rPr>
              <a:t>hội</a:t>
            </a:r>
            <a:endParaRPr lang="es-ES" sz="1800" b="1" dirty="0">
              <a:solidFill>
                <a:srgbClr val="008000"/>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Câu</a:t>
              </a:r>
              <a:r>
                <a:rPr lang="en-US" sz="2800" dirty="0"/>
                <a:t> </a:t>
              </a:r>
              <a:r>
                <a:rPr lang="en-US" sz="2800" dirty="0" err="1"/>
                <a:t>hỏi</a:t>
              </a:r>
              <a:r>
                <a:rPr lang="en-US" sz="2800" dirty="0"/>
                <a:t> 4: </a:t>
              </a:r>
              <a:r>
                <a:rPr lang="en-US" sz="2800" dirty="0" err="1"/>
                <a:t>Nơi</a:t>
              </a:r>
              <a:r>
                <a:rPr lang="en-US" sz="2800" dirty="0"/>
                <a:t> ở </a:t>
              </a:r>
              <a:r>
                <a:rPr lang="en-US" sz="2800" dirty="0" err="1"/>
                <a:t>của</a:t>
              </a:r>
              <a:r>
                <a:rPr lang="en-US" sz="2800" dirty="0"/>
                <a:t> </a:t>
              </a:r>
              <a:r>
                <a:rPr lang="en-US" sz="2800" dirty="0" err="1"/>
                <a:t>Hà</a:t>
              </a:r>
              <a:r>
                <a:rPr lang="en-US" sz="2800" dirty="0"/>
                <a:t> </a:t>
              </a:r>
              <a:r>
                <a:rPr lang="en-US" sz="2800" dirty="0" err="1"/>
                <a:t>có</a:t>
              </a:r>
              <a:r>
                <a:rPr lang="en-US" sz="2800" dirty="0"/>
                <a:t> </a:t>
              </a:r>
              <a:r>
                <a:rPr lang="en-US" sz="2800" dirty="0" err="1"/>
                <a:t>hoạt</a:t>
              </a:r>
              <a:r>
                <a:rPr lang="en-US" sz="2800" dirty="0"/>
                <a:t> </a:t>
              </a:r>
              <a:r>
                <a:rPr lang="en-US" sz="2800" dirty="0" err="1"/>
                <a:t>động</a:t>
              </a:r>
              <a:r>
                <a:rPr lang="en-US" sz="2800" dirty="0"/>
                <a:t> </a:t>
              </a:r>
              <a:r>
                <a:rPr lang="en-US" sz="2800" dirty="0" err="1"/>
                <a:t>nào</a:t>
              </a:r>
              <a:r>
                <a:rPr lang="en-US" sz="28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2832138" y="1934827"/>
            <a:ext cx="1277068"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46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2309 -0.29833 " pathEditMode="relative" rAng="0" ptsTypes="AA">
                                      <p:cBhvr>
                                        <p:cTn id="75" dur="2000" fill="hold"/>
                                        <p:tgtEl>
                                          <p:spTgt spid="10"/>
                                        </p:tgtEl>
                                        <p:attrNameLst>
                                          <p:attrName>ppt_x</p:attrName>
                                          <p:attrName>ppt_y</p:attrName>
                                        </p:attrNameLst>
                                      </p:cBhvr>
                                      <p:rCtr x="-6163"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941"/>
          <a:stretch/>
        </p:blipFill>
        <p:spPr bwMode="auto">
          <a:xfrm>
            <a:off x="1097529" y="1413329"/>
            <a:ext cx="7529513"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5657" y="3556000"/>
            <a:ext cx="2496457" cy="461665"/>
          </a:xfrm>
          <a:prstGeom prst="rect">
            <a:avLst/>
          </a:prstGeom>
          <a:noFill/>
        </p:spPr>
        <p:txBody>
          <a:bodyPr wrap="square" rtlCol="0">
            <a:spAutoFit/>
          </a:bodyPr>
          <a:lstStyle/>
          <a:p>
            <a:pPr algn="ctr"/>
            <a:r>
              <a:rPr lang="en-US" sz="2400" b="1" dirty="0">
                <a:solidFill>
                  <a:srgbClr val="006600"/>
                </a:solidFill>
              </a:rPr>
              <a:t>(3 </a:t>
            </a:r>
            <a:r>
              <a:rPr lang="en-US" sz="2400" b="1" dirty="0" err="1">
                <a:solidFill>
                  <a:srgbClr val="006600"/>
                </a:solidFill>
              </a:rPr>
              <a:t>Tiết</a:t>
            </a:r>
            <a:r>
              <a:rPr lang="en-US" sz="2400" b="1" dirty="0">
                <a:solidFill>
                  <a:srgbClr val="006600"/>
                </a:solidFill>
              </a:rPr>
              <a:t>)</a:t>
            </a:r>
          </a:p>
        </p:txBody>
      </p:sp>
    </p:spTree>
    <p:extLst>
      <p:ext uri="{BB962C8B-B14F-4D97-AF65-F5344CB8AC3E}">
        <p14:creationId xmlns:p14="http://schemas.microsoft.com/office/powerpoint/2010/main" val="324035130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1. QUANG CẢNH NƠI EM SỐNG</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8374"/>
            <a:ext cx="9146761"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98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custDataLst>
              <p:tags r:id="rId1"/>
            </p:custDataLst>
          </p:nvPr>
        </p:nvSpPr>
        <p:spPr>
          <a:xfrm>
            <a:off x="3046192" y="898872"/>
            <a:ext cx="3051615" cy="3179642"/>
          </a:xfrm>
          <a:prstGeom prst="roundRect">
            <a:avLst/>
          </a:prstGeom>
          <a:solidFill>
            <a:srgbClr val="00330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2"/>
          </a:fillRef>
          <a:effectRef idx="1">
            <a:schemeClr val="accent2"/>
          </a:effectRef>
          <a:fontRef idx="minor">
            <a:schemeClr val="lt1"/>
          </a:fontRef>
        </p:style>
        <p:txBody>
          <a:bodyPr anchor="ctr"/>
          <a:lstStyle/>
          <a:p>
            <a:pPr algn="just">
              <a:spcBef>
                <a:spcPct val="50000"/>
              </a:spcBef>
              <a:defRPr/>
            </a:pPr>
            <a:r>
              <a:rPr lang="en-US" sz="2000" dirty="0" err="1"/>
              <a:t>Quan</a:t>
            </a:r>
            <a:r>
              <a:rPr lang="en-US" sz="2000" dirty="0"/>
              <a:t> </a:t>
            </a:r>
            <a:r>
              <a:rPr lang="en-US" sz="2000" dirty="0" err="1"/>
              <a:t>sát</a:t>
            </a:r>
            <a:r>
              <a:rPr lang="en-US" sz="2000" dirty="0"/>
              <a:t> </a:t>
            </a:r>
            <a:r>
              <a:rPr lang="en-US" sz="2000" dirty="0" err="1"/>
              <a:t>các</a:t>
            </a:r>
            <a:r>
              <a:rPr lang="en-US" sz="2000" dirty="0"/>
              <a:t> </a:t>
            </a:r>
            <a:r>
              <a:rPr lang="vi-VN" sz="2000" dirty="0"/>
              <a:t>bức tranh</a:t>
            </a:r>
            <a:r>
              <a:rPr lang="en-US" sz="2000" dirty="0"/>
              <a:t> </a:t>
            </a:r>
            <a:r>
              <a:rPr lang="en-US" sz="2000" dirty="0" err="1"/>
              <a:t>trang</a:t>
            </a:r>
            <a:r>
              <a:rPr lang="en-US" sz="2000" dirty="0"/>
              <a:t> 44-45 </a:t>
            </a:r>
            <a:r>
              <a:rPr lang="en-US" sz="2000" dirty="0" err="1"/>
              <a:t>và</a:t>
            </a:r>
            <a:r>
              <a:rPr lang="en-US" sz="2000" dirty="0"/>
              <a:t> 46 – 47, </a:t>
            </a:r>
            <a:r>
              <a:rPr lang="en-US" sz="2000" dirty="0" err="1"/>
              <a:t>hãy</a:t>
            </a:r>
            <a:r>
              <a:rPr lang="en-US" sz="2000" dirty="0"/>
              <a:t> </a:t>
            </a:r>
            <a:r>
              <a:rPr lang="en-US" sz="2000" dirty="0" err="1"/>
              <a:t>trình</a:t>
            </a:r>
            <a:r>
              <a:rPr lang="en-US" sz="2000" dirty="0"/>
              <a:t> </a:t>
            </a:r>
            <a:r>
              <a:rPr lang="en-US" sz="2000" dirty="0" err="1"/>
              <a:t>bày</a:t>
            </a:r>
            <a:r>
              <a:rPr lang="en-US" sz="2000" dirty="0"/>
              <a:t> </a:t>
            </a:r>
            <a:r>
              <a:rPr lang="vi-VN" sz="2000" dirty="0"/>
              <a:t>vị trí </a:t>
            </a:r>
            <a:r>
              <a:rPr lang="en-US" sz="2000" dirty="0" err="1"/>
              <a:t>của</a:t>
            </a:r>
            <a:r>
              <a:rPr lang="en-US" sz="2000" dirty="0"/>
              <a:t> </a:t>
            </a:r>
            <a:r>
              <a:rPr lang="en-US" sz="2000" dirty="0" err="1"/>
              <a:t>trường</a:t>
            </a:r>
            <a:r>
              <a:rPr lang="en-US" sz="2000" dirty="0"/>
              <a:t> </a:t>
            </a:r>
            <a:r>
              <a:rPr lang="en-US" sz="2000" dirty="0" err="1"/>
              <a:t>học</a:t>
            </a:r>
            <a:r>
              <a:rPr lang="en-US" sz="2000" dirty="0"/>
              <a:t>, b</a:t>
            </a:r>
            <a:r>
              <a:rPr lang="vi-VN" sz="2000" dirty="0"/>
              <a:t>ưu điện, trạm y tế xã ở đâu</a:t>
            </a:r>
            <a:r>
              <a:rPr lang="en-US" sz="2000" dirty="0"/>
              <a:t>, </a:t>
            </a:r>
            <a:r>
              <a:rPr lang="en-US" sz="2000" dirty="0" err="1"/>
              <a:t>nơi</a:t>
            </a:r>
            <a:r>
              <a:rPr lang="en-US" sz="2000" dirty="0"/>
              <a:t> </a:t>
            </a:r>
            <a:r>
              <a:rPr lang="vi-VN" sz="2000" dirty="0"/>
              <a:t>mua bán thực phẩm, hàng</a:t>
            </a:r>
            <a:r>
              <a:rPr lang="en-US" sz="2000" dirty="0"/>
              <a:t>, </a:t>
            </a:r>
            <a:r>
              <a:rPr lang="en-US" sz="2000" dirty="0" err="1"/>
              <a:t>các</a:t>
            </a:r>
            <a:r>
              <a:rPr lang="en-US" sz="2000" dirty="0"/>
              <a:t> </a:t>
            </a:r>
            <a:r>
              <a:rPr lang="en-US" sz="2000" dirty="0" err="1"/>
              <a:t>khu</a:t>
            </a:r>
            <a:r>
              <a:rPr lang="en-US" sz="2000" dirty="0"/>
              <a:t> </a:t>
            </a:r>
            <a:r>
              <a:rPr lang="en-US" sz="2000" dirty="0" err="1"/>
              <a:t>vực</a:t>
            </a:r>
            <a:r>
              <a:rPr lang="en-US" sz="2000" dirty="0"/>
              <a:t> </a:t>
            </a:r>
            <a:r>
              <a:rPr lang="en-US" sz="2000" dirty="0" err="1"/>
              <a:t>và</a:t>
            </a:r>
            <a:r>
              <a:rPr lang="en-US" sz="2000" dirty="0"/>
              <a:t> </a:t>
            </a:r>
            <a:r>
              <a:rPr lang="en-US" sz="2000" dirty="0" err="1"/>
              <a:t>phòng</a:t>
            </a:r>
            <a:r>
              <a:rPr lang="en-US" sz="2000" dirty="0"/>
              <a:t> </a:t>
            </a:r>
            <a:r>
              <a:rPr lang="en-US" sz="2000" dirty="0" err="1"/>
              <a:t>học</a:t>
            </a:r>
            <a:r>
              <a:rPr lang="en-US" sz="2000" dirty="0"/>
              <a:t> </a:t>
            </a:r>
            <a:r>
              <a:rPr lang="en-US" sz="2000" dirty="0" err="1"/>
              <a:t>trong</a:t>
            </a:r>
            <a:r>
              <a:rPr lang="en-US" sz="2000" dirty="0"/>
              <a:t> t</a:t>
            </a:r>
            <a:r>
              <a:rPr lang="vi-VN" sz="2000" dirty="0"/>
              <a:t>rường của bạn </a:t>
            </a:r>
            <a:r>
              <a:rPr lang="en-US" sz="2000" dirty="0"/>
              <a:t>An </a:t>
            </a:r>
            <a:r>
              <a:rPr lang="en-US" sz="2000" dirty="0" err="1"/>
              <a:t>và</a:t>
            </a:r>
            <a:r>
              <a:rPr lang="en-US" sz="2000" dirty="0"/>
              <a:t> </a:t>
            </a:r>
            <a:r>
              <a:rPr lang="en-US" sz="2000" dirty="0" err="1"/>
              <a:t>bạn</a:t>
            </a:r>
            <a:r>
              <a:rPr lang="en-US" sz="2000" dirty="0"/>
              <a:t> </a:t>
            </a:r>
            <a:r>
              <a:rPr lang="en-US" sz="2000" dirty="0" err="1"/>
              <a:t>Hà</a:t>
            </a:r>
            <a:r>
              <a:rPr lang="en-US" sz="2000" dirty="0"/>
              <a:t>. </a:t>
            </a:r>
            <a:endParaRPr lang="en-US" sz="2000" b="1" dirty="0">
              <a:solidFill>
                <a:srgbClr val="FFFF00"/>
              </a:solidFill>
              <a:latin typeface="Arial" pitchFamily="34" charset="0"/>
              <a:cs typeface="Arial" pitchFamily="34" charset="0"/>
            </a:endParaRPr>
          </a:p>
        </p:txBody>
      </p:sp>
      <p:sp>
        <p:nvSpPr>
          <p:cNvPr id="2" name="Rounded Rectangle 1"/>
          <p:cNvSpPr/>
          <p:nvPr/>
        </p:nvSpPr>
        <p:spPr bwMode="auto">
          <a:xfrm>
            <a:off x="0" y="4180114"/>
            <a:ext cx="9144000" cy="1534885"/>
          </a:xfrm>
          <a:prstGeom prst="roundRect">
            <a:avLst/>
          </a:prstGeom>
          <a:solidFill>
            <a:srgbClr val="660033"/>
          </a:solidFill>
          <a:ln w="9525" cap="flat" cmpd="sng" algn="ctr">
            <a:noFill/>
            <a:prstDash val="solid"/>
            <a:miter lim="800000"/>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91440" tIns="45720" rIns="91440" bIns="45720" numCol="1" rtlCol="0" anchor="t" anchorCtr="0" compatLnSpc="1">
            <a:prstTxWarp prst="textNoShape">
              <a:avLst/>
            </a:prstTxWarp>
          </a:bodyPr>
          <a:lstStyle/>
          <a:p>
            <a:pPr algn="ctr" eaLnBrk="1" hangingPunct="1"/>
            <a:r>
              <a:rPr lang="en-US" altLang="en-US" sz="2000" b="1" dirty="0" err="1">
                <a:solidFill>
                  <a:schemeClr val="bg1"/>
                </a:solidFill>
                <a:cs typeface="Arial" charset="0"/>
              </a:rPr>
              <a:t>Yêu</a:t>
            </a:r>
            <a:r>
              <a:rPr lang="en-US" altLang="en-US" sz="2000" b="1" dirty="0">
                <a:solidFill>
                  <a:schemeClr val="bg1"/>
                </a:solidFill>
                <a:cs typeface="Arial" charset="0"/>
              </a:rPr>
              <a:t> </a:t>
            </a:r>
            <a:r>
              <a:rPr lang="en-US" altLang="en-US" sz="2000" b="1" dirty="0" err="1">
                <a:solidFill>
                  <a:schemeClr val="bg1"/>
                </a:solidFill>
                <a:cs typeface="Arial" charset="0"/>
              </a:rPr>
              <a:t>cầu</a:t>
            </a:r>
            <a:r>
              <a:rPr lang="en-US" altLang="en-US" sz="2000" b="1" dirty="0">
                <a:solidFill>
                  <a:schemeClr val="bg1"/>
                </a:solidFill>
                <a:cs typeface="Arial" charset="0"/>
              </a:rPr>
              <a:t> </a:t>
            </a:r>
          </a:p>
          <a:p>
            <a:pPr algn="just" eaLnBrk="1" hangingPunct="1"/>
            <a:r>
              <a:rPr lang="en-US" altLang="en-US" sz="2000" b="1" dirty="0">
                <a:solidFill>
                  <a:schemeClr val="bg1"/>
                </a:solidFill>
                <a:cs typeface="Arial" charset="0"/>
              </a:rPr>
              <a:t>- </a:t>
            </a:r>
            <a:r>
              <a:rPr lang="en-US" altLang="en-US" sz="2000" b="1" dirty="0" err="1">
                <a:solidFill>
                  <a:schemeClr val="bg1"/>
                </a:solidFill>
                <a:cs typeface="Arial" charset="0"/>
              </a:rPr>
              <a:t>Lớp</a:t>
            </a:r>
            <a:r>
              <a:rPr lang="en-US" altLang="en-US" sz="2000" b="1" dirty="0">
                <a:solidFill>
                  <a:schemeClr val="bg1"/>
                </a:solidFill>
                <a:cs typeface="Arial" charset="0"/>
              </a:rPr>
              <a:t> chia </a:t>
            </a:r>
            <a:r>
              <a:rPr lang="en-US" altLang="en-US" sz="2000" b="1" dirty="0" err="1">
                <a:solidFill>
                  <a:schemeClr val="bg1"/>
                </a:solidFill>
                <a:cs typeface="Arial" charset="0"/>
              </a:rPr>
              <a:t>thành</a:t>
            </a:r>
            <a:r>
              <a:rPr lang="en-US" altLang="en-US" sz="2000" b="1" dirty="0">
                <a:solidFill>
                  <a:schemeClr val="bg1"/>
                </a:solidFill>
                <a:cs typeface="Arial" charset="0"/>
              </a:rPr>
              <a:t> </a:t>
            </a:r>
            <a:r>
              <a:rPr lang="en-US" altLang="en-US" sz="2000" b="1" dirty="0" err="1">
                <a:solidFill>
                  <a:schemeClr val="bg1"/>
                </a:solidFill>
                <a:cs typeface="Arial" charset="0"/>
              </a:rPr>
              <a:t>các</a:t>
            </a:r>
            <a:r>
              <a:rPr lang="en-US" altLang="en-US" sz="2000" b="1" dirty="0">
                <a:solidFill>
                  <a:schemeClr val="bg1"/>
                </a:solidFill>
                <a:cs typeface="Arial" charset="0"/>
              </a:rPr>
              <a:t>  </a:t>
            </a:r>
            <a:r>
              <a:rPr lang="en-US" altLang="en-US" sz="2000" b="1" dirty="0" err="1">
                <a:solidFill>
                  <a:schemeClr val="bg1"/>
                </a:solidFill>
                <a:cs typeface="Arial" charset="0"/>
              </a:rPr>
              <a:t>nhóm</a:t>
            </a:r>
            <a:r>
              <a:rPr lang="en-US" altLang="en-US" sz="2000" b="1" dirty="0">
                <a:solidFill>
                  <a:schemeClr val="bg1"/>
                </a:solidFill>
                <a:cs typeface="Arial" charset="0"/>
              </a:rPr>
              <a:t> 4, </a:t>
            </a:r>
            <a:r>
              <a:rPr lang="en-US" altLang="en-US" sz="2000" b="1" dirty="0" err="1">
                <a:solidFill>
                  <a:schemeClr val="bg1"/>
                </a:solidFill>
                <a:cs typeface="Arial" charset="0"/>
              </a:rPr>
              <a:t>dựa</a:t>
            </a:r>
            <a:r>
              <a:rPr lang="en-US" altLang="en-US" sz="2000" b="1" dirty="0">
                <a:solidFill>
                  <a:schemeClr val="bg1"/>
                </a:solidFill>
                <a:cs typeface="Arial" charset="0"/>
              </a:rPr>
              <a:t> </a:t>
            </a:r>
            <a:r>
              <a:rPr lang="en-US" altLang="en-US" sz="2000" b="1" dirty="0" err="1">
                <a:solidFill>
                  <a:schemeClr val="bg1"/>
                </a:solidFill>
                <a:cs typeface="Arial" charset="0"/>
              </a:rPr>
              <a:t>vào</a:t>
            </a:r>
            <a:r>
              <a:rPr lang="en-US" altLang="en-US" sz="2000" b="1" dirty="0">
                <a:solidFill>
                  <a:schemeClr val="bg1"/>
                </a:solidFill>
                <a:cs typeface="Arial" charset="0"/>
              </a:rPr>
              <a:t> </a:t>
            </a:r>
            <a:r>
              <a:rPr lang="en-US" altLang="en-US" sz="2000" b="1" dirty="0" err="1">
                <a:solidFill>
                  <a:schemeClr val="bg1"/>
                </a:solidFill>
                <a:cs typeface="Arial" charset="0"/>
              </a:rPr>
              <a:t>hình</a:t>
            </a:r>
            <a:r>
              <a:rPr lang="en-US" altLang="en-US" sz="2000" b="1" dirty="0">
                <a:solidFill>
                  <a:schemeClr val="bg1"/>
                </a:solidFill>
                <a:cs typeface="Arial" charset="0"/>
              </a:rPr>
              <a:t> </a:t>
            </a:r>
            <a:r>
              <a:rPr lang="en-US" altLang="en-US" sz="2000" b="1" dirty="0" err="1">
                <a:solidFill>
                  <a:schemeClr val="bg1"/>
                </a:solidFill>
                <a:cs typeface="Arial" charset="0"/>
              </a:rPr>
              <a:t>ảnh</a:t>
            </a:r>
            <a:r>
              <a:rPr lang="en-US" altLang="en-US" sz="2000" b="1" dirty="0">
                <a:solidFill>
                  <a:schemeClr val="bg1"/>
                </a:solidFill>
                <a:cs typeface="Arial" charset="0"/>
              </a:rPr>
              <a:t> </a:t>
            </a:r>
            <a:r>
              <a:rPr lang="en-US" altLang="en-US" sz="2000" b="1" dirty="0" err="1">
                <a:solidFill>
                  <a:schemeClr val="bg1"/>
                </a:solidFill>
                <a:cs typeface="Arial" charset="0"/>
              </a:rPr>
              <a:t>lên</a:t>
            </a:r>
            <a:r>
              <a:rPr lang="en-US" altLang="en-US" sz="2000" b="1" dirty="0">
                <a:solidFill>
                  <a:schemeClr val="bg1"/>
                </a:solidFill>
                <a:cs typeface="Arial" charset="0"/>
              </a:rPr>
              <a:t> </a:t>
            </a:r>
            <a:r>
              <a:rPr lang="en-US" altLang="en-US" sz="2000" b="1" dirty="0" err="1">
                <a:solidFill>
                  <a:schemeClr val="bg1"/>
                </a:solidFill>
                <a:cs typeface="Arial" charset="0"/>
              </a:rPr>
              <a:t>giới</a:t>
            </a:r>
            <a:r>
              <a:rPr lang="en-US" altLang="en-US" sz="2000" b="1" dirty="0">
                <a:solidFill>
                  <a:schemeClr val="bg1"/>
                </a:solidFill>
                <a:cs typeface="Arial" charset="0"/>
              </a:rPr>
              <a:t> </a:t>
            </a:r>
            <a:r>
              <a:rPr lang="en-US" altLang="en-US" sz="2000" b="1" dirty="0" err="1">
                <a:solidFill>
                  <a:schemeClr val="bg1"/>
                </a:solidFill>
                <a:cs typeface="Arial" charset="0"/>
              </a:rPr>
              <a:t>thiệu</a:t>
            </a:r>
            <a:r>
              <a:rPr lang="en-US" altLang="en-US" sz="2000" b="1" dirty="0">
                <a:solidFill>
                  <a:schemeClr val="bg1"/>
                </a:solidFill>
                <a:cs typeface="Arial" charset="0"/>
              </a:rPr>
              <a:t> </a:t>
            </a:r>
            <a:r>
              <a:rPr lang="en-US" altLang="en-US" sz="2000" b="1" dirty="0" err="1">
                <a:solidFill>
                  <a:schemeClr val="bg1"/>
                </a:solidFill>
                <a:cs typeface="Arial" charset="0"/>
              </a:rPr>
              <a:t>và</a:t>
            </a:r>
            <a:r>
              <a:rPr lang="en-US" altLang="en-US" sz="2000" b="1" dirty="0">
                <a:solidFill>
                  <a:schemeClr val="bg1"/>
                </a:solidFill>
                <a:cs typeface="Arial" charset="0"/>
              </a:rPr>
              <a:t> </a:t>
            </a:r>
            <a:r>
              <a:rPr lang="en-US" altLang="en-US" sz="2000" b="1" dirty="0" err="1">
                <a:solidFill>
                  <a:schemeClr val="bg1"/>
                </a:solidFill>
                <a:cs typeface="Arial" charset="0"/>
              </a:rPr>
              <a:t>giao</a:t>
            </a:r>
            <a:r>
              <a:rPr lang="en-US" altLang="en-US" sz="2000" b="1" dirty="0">
                <a:solidFill>
                  <a:schemeClr val="bg1"/>
                </a:solidFill>
                <a:cs typeface="Arial" charset="0"/>
              </a:rPr>
              <a:t> </a:t>
            </a:r>
            <a:r>
              <a:rPr lang="en-US" altLang="en-US" sz="2000" b="1" dirty="0" err="1">
                <a:solidFill>
                  <a:schemeClr val="bg1"/>
                </a:solidFill>
                <a:cs typeface="Arial" charset="0"/>
              </a:rPr>
              <a:t>lưu</a:t>
            </a:r>
            <a:r>
              <a:rPr lang="en-US" altLang="en-US" sz="2000" b="1" dirty="0">
                <a:solidFill>
                  <a:schemeClr val="bg1"/>
                </a:solidFill>
                <a:cs typeface="Arial" charset="0"/>
              </a:rPr>
              <a:t>.</a:t>
            </a:r>
          </a:p>
          <a:p>
            <a:pPr algn="just" eaLnBrk="1" hangingPunct="1"/>
            <a:r>
              <a:rPr lang="en-US" altLang="en-US" sz="2000" b="1" dirty="0">
                <a:solidFill>
                  <a:schemeClr val="bg1"/>
                </a:solidFill>
                <a:cs typeface="Arial" charset="0"/>
              </a:rPr>
              <a:t>- </a:t>
            </a:r>
            <a:r>
              <a:rPr lang="en-US" altLang="en-US" sz="2000" b="1" dirty="0" err="1">
                <a:solidFill>
                  <a:schemeClr val="bg1"/>
                </a:solidFill>
                <a:cs typeface="Arial" charset="0"/>
              </a:rPr>
              <a:t>Trình</a:t>
            </a:r>
            <a:r>
              <a:rPr lang="en-US" altLang="en-US" sz="2000" b="1" dirty="0">
                <a:solidFill>
                  <a:schemeClr val="bg1"/>
                </a:solidFill>
                <a:cs typeface="Arial" charset="0"/>
              </a:rPr>
              <a:t> </a:t>
            </a:r>
            <a:r>
              <a:rPr lang="en-US" altLang="en-US" sz="2000" b="1" dirty="0" err="1">
                <a:solidFill>
                  <a:schemeClr val="bg1"/>
                </a:solidFill>
                <a:cs typeface="Arial" charset="0"/>
              </a:rPr>
              <a:t>bày</a:t>
            </a:r>
            <a:r>
              <a:rPr lang="en-US" altLang="en-US" sz="2000" b="1" dirty="0">
                <a:solidFill>
                  <a:schemeClr val="bg1"/>
                </a:solidFill>
                <a:cs typeface="Arial" charset="0"/>
              </a:rPr>
              <a:t> </a:t>
            </a:r>
            <a:r>
              <a:rPr lang="en-US" altLang="en-US" sz="2000" b="1" dirty="0" err="1">
                <a:solidFill>
                  <a:schemeClr val="bg1"/>
                </a:solidFill>
                <a:cs typeface="Arial" charset="0"/>
              </a:rPr>
              <a:t>theo</a:t>
            </a:r>
            <a:r>
              <a:rPr lang="en-US" altLang="en-US" sz="2000" b="1" dirty="0">
                <a:solidFill>
                  <a:schemeClr val="bg1"/>
                </a:solidFill>
                <a:cs typeface="Arial" charset="0"/>
              </a:rPr>
              <a:t> </a:t>
            </a:r>
            <a:r>
              <a:rPr lang="en-US" altLang="en-US" sz="2000" b="1" dirty="0" err="1">
                <a:solidFill>
                  <a:schemeClr val="bg1"/>
                </a:solidFill>
                <a:cs typeface="Arial" charset="0"/>
              </a:rPr>
              <a:t>tranh</a:t>
            </a:r>
            <a:r>
              <a:rPr lang="en-US" altLang="en-US" sz="2000" b="1" dirty="0">
                <a:solidFill>
                  <a:schemeClr val="bg1"/>
                </a:solidFill>
                <a:cs typeface="Arial" charset="0"/>
              </a:rPr>
              <a:t> </a:t>
            </a:r>
            <a:r>
              <a:rPr lang="en-US" altLang="en-US" sz="2000" b="1" dirty="0" err="1">
                <a:solidFill>
                  <a:schemeClr val="bg1"/>
                </a:solidFill>
                <a:cs typeface="Arial" charset="0"/>
              </a:rPr>
              <a:t>ảnh</a:t>
            </a:r>
            <a:r>
              <a:rPr lang="en-US" altLang="en-US" sz="2000" b="1" dirty="0">
                <a:solidFill>
                  <a:schemeClr val="bg1"/>
                </a:solidFill>
                <a:cs typeface="Arial" charset="0"/>
              </a:rPr>
              <a:t>, </a:t>
            </a:r>
            <a:r>
              <a:rPr lang="en-US" altLang="en-US" sz="2000" b="1" dirty="0" err="1">
                <a:solidFill>
                  <a:schemeClr val="bg1"/>
                </a:solidFill>
                <a:cs typeface="Arial" charset="0"/>
              </a:rPr>
              <a:t>sơ</a:t>
            </a:r>
            <a:r>
              <a:rPr lang="en-US" altLang="en-US" sz="2000" b="1" dirty="0">
                <a:solidFill>
                  <a:schemeClr val="bg1"/>
                </a:solidFill>
                <a:cs typeface="Arial" charset="0"/>
              </a:rPr>
              <a:t> </a:t>
            </a:r>
            <a:r>
              <a:rPr lang="en-US" altLang="en-US" sz="2000" b="1" dirty="0" err="1">
                <a:solidFill>
                  <a:schemeClr val="bg1"/>
                </a:solidFill>
                <a:cs typeface="Arial" charset="0"/>
              </a:rPr>
              <a:t>đồ</a:t>
            </a:r>
            <a:r>
              <a:rPr lang="en-US" altLang="en-US" sz="2000" b="1" dirty="0">
                <a:solidFill>
                  <a:schemeClr val="bg1"/>
                </a:solidFill>
                <a:cs typeface="Arial" charset="0"/>
              </a:rPr>
              <a:t>….</a:t>
            </a:r>
          </a:p>
          <a:p>
            <a:pPr algn="just" eaLnBrk="1" hangingPunct="1"/>
            <a:r>
              <a:rPr lang="en-US" altLang="en-US" sz="2000" b="1" dirty="0">
                <a:solidFill>
                  <a:schemeClr val="bg1"/>
                </a:solidFill>
                <a:cs typeface="Arial" charset="0"/>
              </a:rPr>
              <a:t>- </a:t>
            </a:r>
            <a:r>
              <a:rPr lang="en-US" altLang="en-US" sz="2000" b="1" dirty="0" err="1">
                <a:solidFill>
                  <a:schemeClr val="bg1"/>
                </a:solidFill>
                <a:cs typeface="Arial" charset="0"/>
              </a:rPr>
              <a:t>Đại</a:t>
            </a:r>
            <a:r>
              <a:rPr lang="en-US" altLang="en-US" sz="2000" b="1" dirty="0">
                <a:solidFill>
                  <a:schemeClr val="bg1"/>
                </a:solidFill>
                <a:cs typeface="Arial" charset="0"/>
              </a:rPr>
              <a:t> </a:t>
            </a:r>
            <a:r>
              <a:rPr lang="en-US" altLang="en-US" sz="2000" b="1" dirty="0" err="1">
                <a:solidFill>
                  <a:schemeClr val="bg1"/>
                </a:solidFill>
                <a:cs typeface="Arial" charset="0"/>
              </a:rPr>
              <a:t>diện</a:t>
            </a:r>
            <a:r>
              <a:rPr lang="en-US" altLang="en-US" sz="2000" b="1" dirty="0">
                <a:solidFill>
                  <a:schemeClr val="bg1"/>
                </a:solidFill>
                <a:cs typeface="Arial" charset="0"/>
              </a:rPr>
              <a:t> </a:t>
            </a:r>
            <a:r>
              <a:rPr lang="en-US" altLang="en-US" sz="2000" b="1" dirty="0" err="1">
                <a:solidFill>
                  <a:schemeClr val="bg1"/>
                </a:solidFill>
                <a:cs typeface="Arial" charset="0"/>
              </a:rPr>
              <a:t>trình</a:t>
            </a:r>
            <a:r>
              <a:rPr lang="en-US" altLang="en-US" sz="2000" b="1" dirty="0">
                <a:solidFill>
                  <a:schemeClr val="bg1"/>
                </a:solidFill>
                <a:cs typeface="Arial" charset="0"/>
              </a:rPr>
              <a:t> </a:t>
            </a:r>
            <a:r>
              <a:rPr lang="en-US" altLang="en-US" sz="2000" b="1" dirty="0" err="1">
                <a:solidFill>
                  <a:schemeClr val="bg1"/>
                </a:solidFill>
                <a:cs typeface="Arial" charset="0"/>
              </a:rPr>
              <a:t>bày</a:t>
            </a:r>
            <a:r>
              <a:rPr lang="en-US" altLang="en-US" sz="2000" b="1" dirty="0">
                <a:solidFill>
                  <a:schemeClr val="bg1"/>
                </a:solidFill>
                <a:cs typeface="Arial" charset="0"/>
              </a:rPr>
              <a:t> (</a:t>
            </a:r>
            <a:r>
              <a:rPr lang="en-US" altLang="en-US" sz="2000" b="1" dirty="0" err="1">
                <a:solidFill>
                  <a:schemeClr val="bg1"/>
                </a:solidFill>
                <a:cs typeface="Arial" charset="0"/>
              </a:rPr>
              <a:t>ngắn</a:t>
            </a:r>
            <a:r>
              <a:rPr lang="en-US" altLang="en-US" sz="2000" b="1" dirty="0">
                <a:solidFill>
                  <a:schemeClr val="bg1"/>
                </a:solidFill>
                <a:cs typeface="Arial" charset="0"/>
              </a:rPr>
              <a:t> </a:t>
            </a:r>
            <a:r>
              <a:rPr lang="en-US" altLang="en-US" sz="2000" b="1" dirty="0" err="1">
                <a:solidFill>
                  <a:schemeClr val="bg1"/>
                </a:solidFill>
                <a:cs typeface="Arial" charset="0"/>
              </a:rPr>
              <a:t>gọn</a:t>
            </a:r>
            <a:r>
              <a:rPr lang="en-US" altLang="en-US" sz="2000" b="1" dirty="0">
                <a:solidFill>
                  <a:schemeClr val="bg1"/>
                </a:solidFill>
                <a:cs typeface="Arial" charset="0"/>
              </a:rPr>
              <a:t>, </a:t>
            </a:r>
            <a:r>
              <a:rPr lang="en-US" altLang="en-US" sz="2000" b="1" dirty="0" err="1">
                <a:solidFill>
                  <a:schemeClr val="bg1"/>
                </a:solidFill>
                <a:cs typeface="Arial" charset="0"/>
              </a:rPr>
              <a:t>mạch</a:t>
            </a:r>
            <a:r>
              <a:rPr lang="en-US" altLang="en-US" sz="2000" b="1" dirty="0">
                <a:solidFill>
                  <a:schemeClr val="bg1"/>
                </a:solidFill>
                <a:cs typeface="Arial" charset="0"/>
              </a:rPr>
              <a:t> </a:t>
            </a:r>
            <a:r>
              <a:rPr lang="en-US" altLang="en-US" sz="2000" b="1" dirty="0" err="1">
                <a:solidFill>
                  <a:schemeClr val="bg1"/>
                </a:solidFill>
                <a:cs typeface="Arial" charset="0"/>
              </a:rPr>
              <a:t>lạc</a:t>
            </a:r>
            <a:r>
              <a:rPr lang="en-US" altLang="en-US" sz="2000" b="1" dirty="0">
                <a:solidFill>
                  <a:schemeClr val="bg1"/>
                </a:solidFill>
                <a:cs typeface="Arial" charset="0"/>
              </a:rPr>
              <a:t>), </a:t>
            </a:r>
            <a:r>
              <a:rPr lang="en-US" altLang="en-US" sz="2000" b="1" dirty="0" err="1">
                <a:solidFill>
                  <a:schemeClr val="bg1"/>
                </a:solidFill>
                <a:cs typeface="Arial" charset="0"/>
              </a:rPr>
              <a:t>giao</a:t>
            </a:r>
            <a:r>
              <a:rPr lang="en-US" altLang="en-US" sz="2000" b="1" dirty="0">
                <a:solidFill>
                  <a:schemeClr val="bg1"/>
                </a:solidFill>
                <a:cs typeface="Arial" charset="0"/>
              </a:rPr>
              <a:t> </a:t>
            </a:r>
            <a:r>
              <a:rPr lang="en-US" altLang="en-US" sz="2000" b="1" dirty="0" err="1">
                <a:solidFill>
                  <a:schemeClr val="bg1"/>
                </a:solidFill>
                <a:cs typeface="Arial" charset="0"/>
              </a:rPr>
              <a:t>lưu</a:t>
            </a:r>
            <a:r>
              <a:rPr lang="en-US" altLang="en-US" sz="2000" b="1" dirty="0">
                <a:solidFill>
                  <a:schemeClr val="bg1"/>
                </a:solidFill>
                <a:cs typeface="Arial" charset="0"/>
              </a:rPr>
              <a:t> </a:t>
            </a:r>
            <a:r>
              <a:rPr lang="en-US" altLang="en-US" sz="2000" b="1" dirty="0" err="1">
                <a:solidFill>
                  <a:schemeClr val="bg1"/>
                </a:solidFill>
                <a:cs typeface="Arial" charset="0"/>
              </a:rPr>
              <a:t>các</a:t>
            </a:r>
            <a:r>
              <a:rPr lang="en-US" altLang="en-US" sz="2000" b="1" dirty="0">
                <a:solidFill>
                  <a:schemeClr val="bg1"/>
                </a:solidFill>
                <a:cs typeface="Arial" charset="0"/>
              </a:rPr>
              <a:t> </a:t>
            </a:r>
            <a:r>
              <a:rPr lang="en-US" altLang="en-US" sz="2000" b="1" dirty="0" err="1">
                <a:solidFill>
                  <a:schemeClr val="bg1"/>
                </a:solidFill>
                <a:cs typeface="Arial" charset="0"/>
              </a:rPr>
              <a:t>nhóm</a:t>
            </a:r>
            <a:r>
              <a:rPr lang="en-US" altLang="en-US" sz="2000" b="1" dirty="0">
                <a:solidFill>
                  <a:schemeClr val="bg1"/>
                </a:solidFill>
                <a:cs typeface="Arial" charset="0"/>
              </a:rPr>
              <a:t>.</a:t>
            </a:r>
          </a:p>
        </p:txBody>
      </p:sp>
      <p:sp>
        <p:nvSpPr>
          <p:cNvPr id="3" name="Flowchart: Terminator 2"/>
          <p:cNvSpPr/>
          <p:nvPr/>
        </p:nvSpPr>
        <p:spPr bwMode="auto">
          <a:xfrm>
            <a:off x="457200" y="170156"/>
            <a:ext cx="8686800" cy="432594"/>
          </a:xfrm>
          <a:prstGeom prst="flowChartTerminator">
            <a:avLst/>
          </a:prstGeom>
          <a:solidFill>
            <a:srgbClr val="FF0000"/>
          </a:solidFill>
          <a:ln w="9525" cap="flat" cmpd="sng" algn="ctr">
            <a:noFill/>
            <a:prstDash val="solid"/>
            <a:miter lim="800000"/>
            <a:headEnd type="none" w="med" len="med"/>
            <a:tailEnd type="none" w="med" len="med"/>
          </a:ln>
          <a:effectLst>
            <a:prstShdw prst="shdw17" dist="17961" dir="13500000">
              <a:schemeClr val="bg2"/>
            </a:prstShdw>
          </a:effectLst>
          <a:scene3d>
            <a:camera prst="orthographicFront"/>
            <a:lightRig rig="threePt" dir="t"/>
          </a:scene3d>
          <a:sp3d>
            <a:bevelT w="152400" h="50800" prst="softRound"/>
          </a:sp3d>
        </p:spPr>
        <p:txBody>
          <a:bodyPr vert="horz" wrap="none" lIns="91440" tIns="45720" rIns="91440" bIns="45720" numCol="1" rtlCol="0" anchor="t" anchorCtr="0" compatLnSpc="1">
            <a:prstTxWarp prst="textNoShape">
              <a:avLst/>
            </a:prstTxWarp>
          </a:bodyPr>
          <a:lstStyle/>
          <a:p>
            <a:pPr algn="ctr" eaLnBrk="1" hangingPunct="1">
              <a:spcBef>
                <a:spcPct val="50000"/>
              </a:spcBef>
            </a:pPr>
            <a:r>
              <a:rPr lang="en-US" altLang="en-US" sz="2000" b="1">
                <a:solidFill>
                  <a:schemeClr val="bg1"/>
                </a:solidFill>
                <a:cs typeface="Arial" charset="0"/>
              </a:rPr>
              <a:t>BÁO CÁO BÀI TẬP DỰ ÁN</a:t>
            </a:r>
          </a:p>
        </p:txBody>
      </p:sp>
      <p:sp>
        <p:nvSpPr>
          <p:cNvPr id="10"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7" y="937639"/>
            <a:ext cx="2878318" cy="314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755" y="895977"/>
            <a:ext cx="2786131" cy="318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3429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400" b="1" dirty="0">
                <a:solidFill>
                  <a:srgbClr val="FF0000"/>
                </a:solidFill>
                <a:latin typeface="Arial" pitchFamily="34" charset="0"/>
                <a:cs typeface="Arial" pitchFamily="34" charset="0"/>
              </a:rPr>
              <a:t>1. QUANG CẢNH NƠI EM SỐNG: </a:t>
            </a:r>
            <a:r>
              <a:rPr lang="en-US" sz="2800" b="1" dirty="0" err="1">
                <a:solidFill>
                  <a:srgbClr val="FF0000"/>
                </a:solidFill>
                <a:latin typeface="Arial" pitchFamily="34" charset="0"/>
                <a:cs typeface="Arial" pitchFamily="34" charset="0"/>
              </a:rPr>
              <a:t>Nơi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sống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của</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An</a:t>
            </a:r>
            <a:endParaRPr lang="en-US" sz="2400" b="1" dirty="0">
              <a:solidFill>
                <a:srgbClr val="FF0000"/>
              </a:solidFill>
              <a:latin typeface="Arial" pitchFamily="34" charset="0"/>
              <a:cs typeface="Arial" pitchFamily="34"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8374"/>
            <a:ext cx="9146761"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1 3"/>
          <p:cNvSpPr/>
          <p:nvPr/>
        </p:nvSpPr>
        <p:spPr>
          <a:xfrm>
            <a:off x="7367090" y="1843313"/>
            <a:ext cx="1834970" cy="595087"/>
          </a:xfrm>
          <a:prstGeom prst="borderCallout1">
            <a:avLst>
              <a:gd name="adj1" fmla="val 56250"/>
              <a:gd name="adj2" fmla="val -10860"/>
              <a:gd name="adj3" fmla="val 459358"/>
              <a:gd name="adj4" fmla="val -1008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CC"/>
                </a:solidFill>
              </a:rPr>
              <a:t>TRƯỜNG HỌC</a:t>
            </a:r>
          </a:p>
        </p:txBody>
      </p:sp>
      <p:sp>
        <p:nvSpPr>
          <p:cNvPr id="6" name="Line Callout 1 5"/>
          <p:cNvSpPr/>
          <p:nvPr/>
        </p:nvSpPr>
        <p:spPr>
          <a:xfrm>
            <a:off x="3803833" y="968374"/>
            <a:ext cx="1834970" cy="595087"/>
          </a:xfrm>
          <a:prstGeom prst="borderCallout1">
            <a:avLst>
              <a:gd name="adj1" fmla="val 56250"/>
              <a:gd name="adj2" fmla="val -10860"/>
              <a:gd name="adj3" fmla="val 303261"/>
              <a:gd name="adj4" fmla="val -6763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CC"/>
                </a:solidFill>
              </a:rPr>
              <a:t>TRẠM Y TẾ</a:t>
            </a:r>
          </a:p>
        </p:txBody>
      </p:sp>
      <p:sp>
        <p:nvSpPr>
          <p:cNvPr id="8" name="Line Callout 1 7"/>
          <p:cNvSpPr/>
          <p:nvPr/>
        </p:nvSpPr>
        <p:spPr>
          <a:xfrm>
            <a:off x="6742977" y="968374"/>
            <a:ext cx="1834970" cy="595087"/>
          </a:xfrm>
          <a:prstGeom prst="borderCallout1">
            <a:avLst>
              <a:gd name="adj1" fmla="val 56250"/>
              <a:gd name="adj2" fmla="val -10860"/>
              <a:gd name="adj3" fmla="val 220334"/>
              <a:gd name="adj4" fmla="val -6209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CC"/>
                </a:solidFill>
              </a:rPr>
              <a:t>CHỢ</a:t>
            </a:r>
          </a:p>
        </p:txBody>
      </p:sp>
      <p:sp>
        <p:nvSpPr>
          <p:cNvPr id="9" name="Line Callout 1 8"/>
          <p:cNvSpPr/>
          <p:nvPr/>
        </p:nvSpPr>
        <p:spPr>
          <a:xfrm>
            <a:off x="1467034" y="968373"/>
            <a:ext cx="1834970" cy="595087"/>
          </a:xfrm>
          <a:prstGeom prst="borderCallout1">
            <a:avLst>
              <a:gd name="adj1" fmla="val 56250"/>
              <a:gd name="adj2" fmla="val -10860"/>
              <a:gd name="adj3" fmla="val 310578"/>
              <a:gd name="adj4" fmla="val -2334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CC"/>
                </a:solidFill>
              </a:rPr>
              <a:t>BƯU ĐIỆN</a:t>
            </a:r>
          </a:p>
        </p:txBody>
      </p:sp>
      <p:sp>
        <p:nvSpPr>
          <p:cNvPr id="10" name="Line Callout 1 9"/>
          <p:cNvSpPr/>
          <p:nvPr/>
        </p:nvSpPr>
        <p:spPr>
          <a:xfrm>
            <a:off x="2170977" y="3167288"/>
            <a:ext cx="1834970" cy="595087"/>
          </a:xfrm>
          <a:prstGeom prst="borderCallout1">
            <a:avLst>
              <a:gd name="adj1" fmla="val 56250"/>
              <a:gd name="adj2" fmla="val -10860"/>
              <a:gd name="adj3" fmla="val 69115"/>
              <a:gd name="adj4" fmla="val -9531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CC"/>
                </a:solidFill>
              </a:rPr>
              <a:t>HIỆU SÁCH</a:t>
            </a:r>
          </a:p>
        </p:txBody>
      </p:sp>
      <p:sp>
        <p:nvSpPr>
          <p:cNvPr id="11" name="Line Callout 1 10"/>
          <p:cNvSpPr/>
          <p:nvPr/>
        </p:nvSpPr>
        <p:spPr>
          <a:xfrm>
            <a:off x="2737030" y="4684031"/>
            <a:ext cx="1834970" cy="595087"/>
          </a:xfrm>
          <a:prstGeom prst="borderCallout1">
            <a:avLst>
              <a:gd name="adj1" fmla="val 56250"/>
              <a:gd name="adj2" fmla="val -10860"/>
              <a:gd name="adj3" fmla="val 69115"/>
              <a:gd name="adj4" fmla="val -9531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CC"/>
                </a:solidFill>
              </a:rPr>
              <a:t>CỬA HÀNG</a:t>
            </a:r>
          </a:p>
        </p:txBody>
      </p:sp>
    </p:spTree>
    <p:extLst>
      <p:ext uri="{BB962C8B-B14F-4D97-AF65-F5344CB8AC3E}">
        <p14:creationId xmlns:p14="http://schemas.microsoft.com/office/powerpoint/2010/main" val="1741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600" b="1" dirty="0">
                <a:solidFill>
                  <a:srgbClr val="FF0000"/>
                </a:solidFill>
                <a:latin typeface="Arial" pitchFamily="34" charset="0"/>
                <a:cs typeface="Arial" pitchFamily="34" charset="0"/>
              </a:rPr>
              <a:t>1. QUANG CẢNH NƠI EM SỐNG: </a:t>
            </a:r>
            <a:r>
              <a:rPr lang="en-US" sz="2800" b="1" dirty="0" err="1">
                <a:solidFill>
                  <a:srgbClr val="FF0000"/>
                </a:solidFill>
                <a:latin typeface="Arial" pitchFamily="34" charset="0"/>
                <a:cs typeface="Arial" pitchFamily="34" charset="0"/>
              </a:rPr>
              <a:t>Nơi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sống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của</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An</a:t>
            </a:r>
            <a:endParaRPr lang="en-US" sz="2400" b="1" dirty="0">
              <a:solidFill>
                <a:srgbClr val="FF0000"/>
              </a:solidFill>
              <a:latin typeface="Arial" pitchFamily="34" charset="0"/>
              <a:cs typeface="Arial" pitchFamily="34"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17" y="968375"/>
            <a:ext cx="7335765" cy="380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04117" y="4891314"/>
            <a:ext cx="7335765" cy="523220"/>
          </a:xfrm>
          <a:prstGeom prst="rect">
            <a:avLst/>
          </a:prstGeom>
          <a:noFill/>
        </p:spPr>
        <p:txBody>
          <a:bodyPr wrap="square" rtlCol="0">
            <a:spAutoFit/>
          </a:bodyPr>
          <a:lstStyle/>
          <a:p>
            <a:pPr algn="ctr"/>
            <a:r>
              <a:rPr lang="en-US" sz="2800" b="1" dirty="0" err="1">
                <a:solidFill>
                  <a:srgbClr val="006600"/>
                </a:solidFill>
              </a:rPr>
              <a:t>Bạn</a:t>
            </a:r>
            <a:r>
              <a:rPr lang="en-US" sz="2800" b="1" dirty="0">
                <a:solidFill>
                  <a:srgbClr val="006600"/>
                </a:solidFill>
              </a:rPr>
              <a:t> An </a:t>
            </a:r>
            <a:r>
              <a:rPr lang="en-US" sz="2800" b="1" dirty="0" err="1">
                <a:solidFill>
                  <a:srgbClr val="006600"/>
                </a:solidFill>
              </a:rPr>
              <a:t>rất</a:t>
            </a:r>
            <a:r>
              <a:rPr lang="en-US" sz="2800" b="1" dirty="0">
                <a:solidFill>
                  <a:srgbClr val="006600"/>
                </a:solidFill>
              </a:rPr>
              <a:t> </a:t>
            </a:r>
            <a:r>
              <a:rPr lang="en-US" sz="2800" b="1" dirty="0" err="1">
                <a:solidFill>
                  <a:srgbClr val="006600"/>
                </a:solidFill>
              </a:rPr>
              <a:t>yêu</a:t>
            </a:r>
            <a:r>
              <a:rPr lang="en-US" sz="2800" b="1" dirty="0">
                <a:solidFill>
                  <a:srgbClr val="006600"/>
                </a:solidFill>
              </a:rPr>
              <a:t> </a:t>
            </a:r>
            <a:r>
              <a:rPr lang="en-US" sz="2800" b="1" dirty="0" err="1">
                <a:solidFill>
                  <a:srgbClr val="006600"/>
                </a:solidFill>
              </a:rPr>
              <a:t>thích</a:t>
            </a:r>
            <a:r>
              <a:rPr lang="en-US" sz="2800" b="1" dirty="0">
                <a:solidFill>
                  <a:srgbClr val="006600"/>
                </a:solidFill>
              </a:rPr>
              <a:t> </a:t>
            </a:r>
            <a:r>
              <a:rPr lang="en-US" sz="2800" b="1" dirty="0" err="1">
                <a:solidFill>
                  <a:srgbClr val="006600"/>
                </a:solidFill>
              </a:rPr>
              <a:t>nơi</a:t>
            </a:r>
            <a:r>
              <a:rPr lang="en-US" sz="2800" b="1" dirty="0">
                <a:solidFill>
                  <a:srgbClr val="006600"/>
                </a:solidFill>
              </a:rPr>
              <a:t> ở </a:t>
            </a:r>
            <a:r>
              <a:rPr lang="en-US" sz="2800" b="1" dirty="0" err="1">
                <a:solidFill>
                  <a:srgbClr val="006600"/>
                </a:solidFill>
              </a:rPr>
              <a:t>của</a:t>
            </a:r>
            <a:r>
              <a:rPr lang="en-US" sz="2800" b="1" dirty="0">
                <a:solidFill>
                  <a:srgbClr val="006600"/>
                </a:solidFill>
              </a:rPr>
              <a:t> </a:t>
            </a:r>
            <a:r>
              <a:rPr lang="en-US" sz="2800" b="1" dirty="0" err="1">
                <a:solidFill>
                  <a:srgbClr val="006600"/>
                </a:solidFill>
              </a:rPr>
              <a:t>bạn</a:t>
            </a:r>
            <a:r>
              <a:rPr lang="en-US" sz="2800" b="1" dirty="0">
                <a:solidFill>
                  <a:srgbClr val="006600"/>
                </a:solidFill>
              </a:rPr>
              <a:t> </a:t>
            </a:r>
            <a:r>
              <a:rPr lang="en-US" sz="2800" b="1" dirty="0" err="1">
                <a:solidFill>
                  <a:srgbClr val="006600"/>
                </a:solidFill>
              </a:rPr>
              <a:t>ấy</a:t>
            </a:r>
            <a:r>
              <a:rPr lang="en-US" sz="2800" b="1" dirty="0">
                <a:solidFill>
                  <a:srgbClr val="006600"/>
                </a:solidFill>
              </a:rPr>
              <a:t>!</a:t>
            </a:r>
          </a:p>
        </p:txBody>
      </p:sp>
    </p:spTree>
    <p:extLst>
      <p:ext uri="{BB962C8B-B14F-4D97-AF65-F5344CB8AC3E}">
        <p14:creationId xmlns:p14="http://schemas.microsoft.com/office/powerpoint/2010/main" val="103125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499"/>
            <a:ext cx="9202060" cy="488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492443"/>
          </a:xfrm>
          <a:prstGeom prst="rect">
            <a:avLst/>
          </a:prstGeom>
          <a:noFill/>
        </p:spPr>
        <p:txBody>
          <a:bodyPr wrap="square" rtlCol="0">
            <a:spAutoFit/>
          </a:bodyPr>
          <a:lstStyle/>
          <a:p>
            <a:r>
              <a:rPr lang="en-US" sz="2600" b="1" dirty="0">
                <a:solidFill>
                  <a:srgbClr val="FF0000"/>
                </a:solidFill>
                <a:latin typeface="Arial" pitchFamily="34" charset="0"/>
                <a:cs typeface="Arial" pitchFamily="34" charset="0"/>
              </a:rPr>
              <a:t>1. QUANG CẢNH NƠI EM SỐNG: </a:t>
            </a:r>
            <a:r>
              <a:rPr lang="en-US" sz="2600" b="1" dirty="0" err="1">
                <a:solidFill>
                  <a:srgbClr val="FF0000"/>
                </a:solidFill>
                <a:latin typeface="Arial" pitchFamily="34" charset="0"/>
                <a:cs typeface="Arial" pitchFamily="34" charset="0"/>
              </a:rPr>
              <a:t>Nơi</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sống</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của</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bạn</a:t>
            </a:r>
            <a:r>
              <a:rPr lang="en-US" sz="2600" b="1" dirty="0">
                <a:solidFill>
                  <a:srgbClr val="FF0000"/>
                </a:solidFill>
                <a:latin typeface="Arial" pitchFamily="34" charset="0"/>
                <a:cs typeface="Arial" pitchFamily="34" charset="0"/>
              </a:rPr>
              <a:t> </a:t>
            </a:r>
            <a:r>
              <a:rPr lang="en-US" sz="2600" b="1" dirty="0" err="1">
                <a:solidFill>
                  <a:srgbClr val="FF0000"/>
                </a:solidFill>
                <a:latin typeface="Arial" pitchFamily="34" charset="0"/>
                <a:cs typeface="Arial" pitchFamily="34" charset="0"/>
              </a:rPr>
              <a:t>Hà</a:t>
            </a:r>
            <a:endParaRPr lang="en-US" sz="2600" b="1" dirty="0">
              <a:solidFill>
                <a:srgbClr val="FF0000"/>
              </a:solidFill>
              <a:latin typeface="Arial" pitchFamily="34" charset="0"/>
              <a:cs typeface="Arial" pitchFamily="34" charset="0"/>
            </a:endParaRPr>
          </a:p>
        </p:txBody>
      </p:sp>
      <p:sp>
        <p:nvSpPr>
          <p:cNvPr id="4" name="Line Callout 1 3"/>
          <p:cNvSpPr/>
          <p:nvPr/>
        </p:nvSpPr>
        <p:spPr>
          <a:xfrm>
            <a:off x="7367090" y="2438400"/>
            <a:ext cx="1834970" cy="595087"/>
          </a:xfrm>
          <a:prstGeom prst="borderCallout1">
            <a:avLst>
              <a:gd name="adj1" fmla="val 56250"/>
              <a:gd name="adj2" fmla="val -10860"/>
              <a:gd name="adj3" fmla="val 127651"/>
              <a:gd name="adj4" fmla="val -130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00CC"/>
                </a:solidFill>
              </a:rPr>
              <a:t>Ăn</a:t>
            </a:r>
            <a:r>
              <a:rPr lang="en-US" sz="1600" b="1" dirty="0">
                <a:solidFill>
                  <a:srgbClr val="0000CC"/>
                </a:solidFill>
              </a:rPr>
              <a:t> </a:t>
            </a:r>
            <a:r>
              <a:rPr lang="en-US" sz="1600" b="1" dirty="0" err="1">
                <a:solidFill>
                  <a:srgbClr val="0000CC"/>
                </a:solidFill>
              </a:rPr>
              <a:t>uống</a:t>
            </a:r>
            <a:r>
              <a:rPr lang="en-US" sz="1600" b="1" dirty="0">
                <a:solidFill>
                  <a:srgbClr val="0000CC"/>
                </a:solidFill>
              </a:rPr>
              <a:t>, </a:t>
            </a:r>
          </a:p>
          <a:p>
            <a:pPr algn="ctr"/>
            <a:r>
              <a:rPr lang="en-US" sz="1600" b="1" dirty="0" err="1">
                <a:solidFill>
                  <a:srgbClr val="0000CC"/>
                </a:solidFill>
              </a:rPr>
              <a:t>mua</a:t>
            </a:r>
            <a:r>
              <a:rPr lang="en-US" sz="1600" b="1" dirty="0">
                <a:solidFill>
                  <a:srgbClr val="0000CC"/>
                </a:solidFill>
              </a:rPr>
              <a:t> </a:t>
            </a:r>
            <a:r>
              <a:rPr lang="en-US" sz="1600" b="1" dirty="0" err="1">
                <a:solidFill>
                  <a:srgbClr val="0000CC"/>
                </a:solidFill>
              </a:rPr>
              <a:t>sắm</a:t>
            </a:r>
            <a:endParaRPr lang="en-US" sz="1600" b="1" dirty="0">
              <a:solidFill>
                <a:srgbClr val="0000CC"/>
              </a:solidFill>
            </a:endParaRPr>
          </a:p>
        </p:txBody>
      </p:sp>
      <p:sp>
        <p:nvSpPr>
          <p:cNvPr id="8" name="Line Callout 1 7"/>
          <p:cNvSpPr/>
          <p:nvPr/>
        </p:nvSpPr>
        <p:spPr>
          <a:xfrm>
            <a:off x="7244807" y="1563459"/>
            <a:ext cx="1834970" cy="595087"/>
          </a:xfrm>
          <a:prstGeom prst="borderCallout1">
            <a:avLst>
              <a:gd name="adj1" fmla="val 56250"/>
              <a:gd name="adj2" fmla="val -10860"/>
              <a:gd name="adj3" fmla="val 152041"/>
              <a:gd name="adj4" fmla="val -4153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00CC"/>
                </a:solidFill>
              </a:rPr>
              <a:t>Vui</a:t>
            </a:r>
            <a:r>
              <a:rPr lang="en-US" sz="1800" b="1" dirty="0">
                <a:solidFill>
                  <a:srgbClr val="0000CC"/>
                </a:solidFill>
              </a:rPr>
              <a:t> </a:t>
            </a:r>
            <a:r>
              <a:rPr lang="en-US" sz="1800" b="1" dirty="0" err="1">
                <a:solidFill>
                  <a:srgbClr val="0000CC"/>
                </a:solidFill>
              </a:rPr>
              <a:t>chơi</a:t>
            </a:r>
            <a:r>
              <a:rPr lang="en-US" sz="1800" b="1" dirty="0">
                <a:solidFill>
                  <a:srgbClr val="0000CC"/>
                </a:solidFill>
              </a:rPr>
              <a:t> </a:t>
            </a:r>
            <a:br>
              <a:rPr lang="en-US" sz="1800" b="1" dirty="0">
                <a:solidFill>
                  <a:srgbClr val="0000CC"/>
                </a:solidFill>
              </a:rPr>
            </a:br>
            <a:r>
              <a:rPr lang="en-US" sz="1800" b="1" dirty="0" err="1">
                <a:solidFill>
                  <a:srgbClr val="0000CC"/>
                </a:solidFill>
              </a:rPr>
              <a:t>giải</a:t>
            </a:r>
            <a:r>
              <a:rPr lang="en-US" sz="1800" b="1" dirty="0">
                <a:solidFill>
                  <a:srgbClr val="0000CC"/>
                </a:solidFill>
              </a:rPr>
              <a:t> </a:t>
            </a:r>
            <a:r>
              <a:rPr lang="en-US" sz="1800" b="1" dirty="0" err="1">
                <a:solidFill>
                  <a:srgbClr val="0000CC"/>
                </a:solidFill>
              </a:rPr>
              <a:t>trí</a:t>
            </a:r>
            <a:endParaRPr lang="en-US" sz="1800" b="1" dirty="0">
              <a:solidFill>
                <a:srgbClr val="0000CC"/>
              </a:solidFill>
            </a:endParaRPr>
          </a:p>
        </p:txBody>
      </p:sp>
      <p:sp>
        <p:nvSpPr>
          <p:cNvPr id="9" name="Line Callout 1 8"/>
          <p:cNvSpPr/>
          <p:nvPr/>
        </p:nvSpPr>
        <p:spPr>
          <a:xfrm>
            <a:off x="1467034" y="968373"/>
            <a:ext cx="1834970" cy="595087"/>
          </a:xfrm>
          <a:prstGeom prst="borderCallout1">
            <a:avLst>
              <a:gd name="adj1" fmla="val 56250"/>
              <a:gd name="adj2" fmla="val -10860"/>
              <a:gd name="adj3" fmla="val 310578"/>
              <a:gd name="adj4" fmla="val -2334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00CC"/>
                </a:solidFill>
              </a:rPr>
              <a:t>Hoạt</a:t>
            </a:r>
            <a:r>
              <a:rPr lang="en-US" sz="1800" b="1" dirty="0">
                <a:solidFill>
                  <a:srgbClr val="0000CC"/>
                </a:solidFill>
              </a:rPr>
              <a:t> </a:t>
            </a:r>
            <a:r>
              <a:rPr lang="en-US" sz="1800" b="1" dirty="0" err="1">
                <a:solidFill>
                  <a:srgbClr val="0000CC"/>
                </a:solidFill>
              </a:rPr>
              <a:t>động</a:t>
            </a:r>
            <a:r>
              <a:rPr lang="en-US" sz="1800" b="1" dirty="0">
                <a:solidFill>
                  <a:srgbClr val="0000CC"/>
                </a:solidFill>
              </a:rPr>
              <a:t> </a:t>
            </a:r>
          </a:p>
          <a:p>
            <a:pPr algn="ctr"/>
            <a:r>
              <a:rPr lang="en-US" sz="1800" b="1" dirty="0" err="1">
                <a:solidFill>
                  <a:srgbClr val="0000CC"/>
                </a:solidFill>
              </a:rPr>
              <a:t>học</a:t>
            </a:r>
            <a:r>
              <a:rPr lang="en-US" sz="1800" b="1" dirty="0">
                <a:solidFill>
                  <a:srgbClr val="0000CC"/>
                </a:solidFill>
              </a:rPr>
              <a:t> </a:t>
            </a:r>
            <a:r>
              <a:rPr lang="en-US" sz="1800" b="1" dirty="0" err="1">
                <a:solidFill>
                  <a:srgbClr val="0000CC"/>
                </a:solidFill>
              </a:rPr>
              <a:t>tập</a:t>
            </a:r>
            <a:endParaRPr lang="en-US" sz="1800" b="1" dirty="0">
              <a:solidFill>
                <a:srgbClr val="0000CC"/>
              </a:solidFill>
            </a:endParaRPr>
          </a:p>
        </p:txBody>
      </p:sp>
      <p:sp>
        <p:nvSpPr>
          <p:cNvPr id="11" name="Line Callout 1 10"/>
          <p:cNvSpPr/>
          <p:nvPr/>
        </p:nvSpPr>
        <p:spPr>
          <a:xfrm>
            <a:off x="7128693" y="895802"/>
            <a:ext cx="1834970" cy="595087"/>
          </a:xfrm>
          <a:prstGeom prst="borderCallout1">
            <a:avLst>
              <a:gd name="adj1" fmla="val 56250"/>
              <a:gd name="adj2" fmla="val -10860"/>
              <a:gd name="adj3" fmla="val 108139"/>
              <a:gd name="adj4" fmla="val -7396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00CC"/>
                </a:solidFill>
              </a:rPr>
              <a:t>Cơ</a:t>
            </a:r>
            <a:r>
              <a:rPr lang="en-US" sz="1800" b="1" dirty="0">
                <a:solidFill>
                  <a:srgbClr val="0000CC"/>
                </a:solidFill>
              </a:rPr>
              <a:t> </a:t>
            </a:r>
            <a:r>
              <a:rPr lang="en-US" sz="1800" b="1" dirty="0" err="1">
                <a:solidFill>
                  <a:srgbClr val="0000CC"/>
                </a:solidFill>
              </a:rPr>
              <a:t>quan</a:t>
            </a:r>
            <a:r>
              <a:rPr lang="en-US" sz="1800" b="1" dirty="0">
                <a:solidFill>
                  <a:srgbClr val="0000CC"/>
                </a:solidFill>
              </a:rPr>
              <a:t> </a:t>
            </a:r>
            <a:br>
              <a:rPr lang="en-US" sz="1800" b="1" dirty="0">
                <a:solidFill>
                  <a:srgbClr val="0000CC"/>
                </a:solidFill>
              </a:rPr>
            </a:br>
            <a:r>
              <a:rPr lang="en-US" sz="1800" b="1" dirty="0" err="1">
                <a:solidFill>
                  <a:srgbClr val="0000CC"/>
                </a:solidFill>
              </a:rPr>
              <a:t>điều</a:t>
            </a:r>
            <a:r>
              <a:rPr lang="en-US" sz="1800" b="1" dirty="0">
                <a:solidFill>
                  <a:srgbClr val="0000CC"/>
                </a:solidFill>
              </a:rPr>
              <a:t> </a:t>
            </a:r>
            <a:r>
              <a:rPr lang="en-US" sz="1800" b="1" dirty="0" err="1">
                <a:solidFill>
                  <a:srgbClr val="0000CC"/>
                </a:solidFill>
              </a:rPr>
              <a:t>hành</a:t>
            </a:r>
            <a:endParaRPr lang="en-US" sz="1800" b="1" dirty="0">
              <a:solidFill>
                <a:srgbClr val="0000CC"/>
              </a:solidFill>
            </a:endParaRPr>
          </a:p>
        </p:txBody>
      </p:sp>
    </p:spTree>
    <p:extLst>
      <p:ext uri="{BB962C8B-B14F-4D97-AF65-F5344CB8AC3E}">
        <p14:creationId xmlns:p14="http://schemas.microsoft.com/office/powerpoint/2010/main" val="4313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2744</TotalTime>
  <Words>1104</Words>
  <Application>Microsoft Office PowerPoint</Application>
  <PresentationFormat>On-screen Show (16:10)</PresentationFormat>
  <Paragraphs>124</Paragraphs>
  <Slides>37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.VnTifani Heavy</vt:lpstr>
      <vt:lpstr>VNI-Juni</vt:lpstr>
      <vt:lpstr>Arial</vt:lpstr>
      <vt:lpstr>Calibri</vt:lpstr>
      <vt:lpstr>VNI-Thufap2</vt:lpstr>
      <vt:lpstr>Times New Roman</vt:lpstr>
      <vt:lpstr>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147</cp:revision>
  <dcterms:created xsi:type="dcterms:W3CDTF">2020-02-10T09:35:50Z</dcterms:created>
  <dcterms:modified xsi:type="dcterms:W3CDTF">2020-11-17T07:53:02Z</dcterms:modified>
</cp:coreProperties>
</file>