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sldIdLst>
    <p:sldId id="280" r:id="rId2"/>
    <p:sldId id="256" r:id="rId3"/>
    <p:sldId id="257" r:id="rId4"/>
    <p:sldId id="332" r:id="rId5"/>
    <p:sldId id="333" r:id="rId6"/>
    <p:sldId id="334" r:id="rId7"/>
    <p:sldId id="347" r:id="rId8"/>
    <p:sldId id="348" r:id="rId9"/>
    <p:sldId id="349" r:id="rId10"/>
    <p:sldId id="335" r:id="rId11"/>
    <p:sldId id="308" r:id="rId12"/>
  </p:sldIdLst>
  <p:sldSz cx="9144000" cy="5715000" type="screen16x10"/>
  <p:notesSz cx="6858000" cy="9144000"/>
  <p:embeddedFontLst>
    <p:embeddedFont>
      <p:font typeface="Calibri" pitchFamily="34" charset="0"/>
      <p:regular r:id="rId14"/>
      <p:bold r:id="rId15"/>
      <p:italic r:id="rId16"/>
      <p:boldItalic r:id="rId17"/>
    </p:embeddedFont>
    <p:embeddedFont>
      <p:font typeface="宋体" pitchFamily="2" charset="-122"/>
      <p:regular r:id="rId18"/>
    </p:embeddedFont>
    <p:embeddedFont>
      <p:font typeface="VNI-Thufap2"/>
      <p:regular r:id="rId19"/>
    </p:embeddedFont>
    <p:embeddedFont>
      <p:font typeface=".VnAvant" pitchFamily="34" charset="0"/>
      <p:regular r:id="rId20"/>
      <p:bold r:id="rId21"/>
      <p:italic r:id="rId22"/>
    </p:embeddedFont>
    <p:embeddedFont>
      <p:font typeface="Tahoma" pitchFamily="34" charset="0"/>
      <p:regular r:id="rId23"/>
      <p:bold r:id="rId24"/>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66CC"/>
    <a:srgbClr val="FF66FF"/>
    <a:srgbClr val="FFFF99"/>
    <a:srgbClr val="FFCCFF"/>
    <a:srgbClr val="99FFCC"/>
    <a:srgbClr val="00CCFF"/>
    <a:srgbClr val="33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p:scale>
          <a:sx n="66" d="100"/>
          <a:sy n="66" d="100"/>
        </p:scale>
        <p:origin x="-1074" y="-31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8/25/2020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2020/8/25</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smtClean="0">
                <a:ln>
                  <a:solidFill>
                    <a:srgbClr val="33CC33"/>
                  </a:solidFill>
                </a:ln>
                <a:solidFill>
                  <a:srgbClr val="FF0000"/>
                </a:solidFill>
                <a:latin typeface="Arial" pitchFamily="34" charset="0"/>
                <a:cs typeface="Arial" pitchFamily="34" charset="0"/>
              </a:rPr>
              <a:t>BÀI GIẢNG SOẠN THẢO THEO BỘ SÁCH: CÁNH DIỀU</a:t>
            </a:r>
            <a:endParaRPr lang="en-US" sz="2000" b="1" dirty="0">
              <a:ln>
                <a:solidFill>
                  <a:srgbClr val="33CC33"/>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876300" y="1482574"/>
            <a:ext cx="8001000" cy="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4400" b="1" dirty="0" smtClean="0">
                <a:solidFill>
                  <a:srgbClr val="FF0000"/>
                </a:solidFill>
                <a:latin typeface="Arial" pitchFamily="34" charset="0"/>
                <a:cs typeface="Arial" pitchFamily="34" charset="0"/>
              </a:rPr>
              <a:t>HOẠT ĐỘNG TRẢI NGHIỆM 1</a:t>
            </a:r>
            <a:endParaRPr lang="vi-VN" sz="4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446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5874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69799"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292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73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30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59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16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39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20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3977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350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8922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494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06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63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018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a16="http://schemas.microsoft.com/office/drawing/2014/main" xmlns=""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4275" y="2711615"/>
            <a:ext cx="3303867" cy="246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35214"/>
            <a:ext cx="9141569" cy="51797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689103"/>
            <a:ext cx="8868228" cy="4869869"/>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5" name="Rounded Rectangle 4"/>
          <p:cNvSpPr/>
          <p:nvPr/>
        </p:nvSpPr>
        <p:spPr>
          <a:xfrm>
            <a:off x="530679" y="2002971"/>
            <a:ext cx="8140700" cy="3265713"/>
          </a:xfrm>
          <a:prstGeom prst="roundRect">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chemeClr val="bg1"/>
                </a:solidFill>
              </a:rPr>
              <a:t> Khi ở trường, các em nên tự thực hiện các việc như: </a:t>
            </a:r>
          </a:p>
          <a:p>
            <a:pPr algn="just">
              <a:lnSpc>
                <a:spcPct val="150000"/>
              </a:lnSpc>
            </a:pPr>
            <a:r>
              <a:rPr lang="vi-VN" sz="2000" b="1" dirty="0">
                <a:solidFill>
                  <a:schemeClr val="bg1"/>
                </a:solidFill>
              </a:rPr>
              <a:t>   + Sắp xếp, dọn đồ ăn trước và sau khi ăn</a:t>
            </a:r>
          </a:p>
          <a:p>
            <a:pPr algn="just">
              <a:lnSpc>
                <a:spcPct val="150000"/>
              </a:lnSpc>
            </a:pPr>
            <a:r>
              <a:rPr lang="vi-VN" sz="2000" b="1" dirty="0">
                <a:solidFill>
                  <a:schemeClr val="bg1"/>
                </a:solidFill>
              </a:rPr>
              <a:t>   + Gấp và cất chăn gối sau khi ngủ trưa</a:t>
            </a:r>
          </a:p>
          <a:p>
            <a:pPr algn="just">
              <a:lnSpc>
                <a:spcPct val="150000"/>
              </a:lnSpc>
            </a:pPr>
            <a:r>
              <a:rPr lang="vi-VN" sz="2000" b="1" dirty="0">
                <a:solidFill>
                  <a:schemeClr val="bg1"/>
                </a:solidFill>
              </a:rPr>
              <a:t>   + Nhặt rác để giúp sân trường sạch hơn</a:t>
            </a:r>
          </a:p>
          <a:p>
            <a:pPr algn="just">
              <a:lnSpc>
                <a:spcPct val="150000"/>
              </a:lnSpc>
            </a:pPr>
            <a:r>
              <a:rPr lang="vi-VN" sz="2000" b="1" dirty="0">
                <a:solidFill>
                  <a:schemeClr val="bg1"/>
                </a:solidFill>
              </a:rPr>
              <a:t>   + Cất, xếp ghế sau giờ sinh hoạt tập thể</a:t>
            </a:r>
          </a:p>
          <a:p>
            <a:pPr algn="just">
              <a:lnSpc>
                <a:spcPct val="150000"/>
              </a:lnSpc>
            </a:pPr>
            <a:r>
              <a:rPr lang="vi-VN" sz="2000" b="1" dirty="0">
                <a:solidFill>
                  <a:schemeClr val="bg1"/>
                </a:solidFill>
              </a:rPr>
              <a:t>   + Uống nước và vệ sinh cá nhân</a:t>
            </a:r>
          </a:p>
          <a:p>
            <a:pPr algn="just">
              <a:lnSpc>
                <a:spcPct val="150000"/>
              </a:lnSpc>
            </a:pPr>
            <a:r>
              <a:rPr lang="vi-VN" sz="2000" b="1" dirty="0">
                <a:solidFill>
                  <a:schemeClr val="bg1"/>
                </a:solidFill>
              </a:rPr>
              <a:t>   + Chăm sóc hoa, cây cối ở vườn trường.</a:t>
            </a:r>
            <a:endParaRPr lang="vi-VN" sz="2000" b="1" dirty="0">
              <a:solidFill>
                <a:schemeClr val="bg1"/>
              </a:solidFill>
            </a:endParaRPr>
          </a:p>
        </p:txBody>
      </p:sp>
      <p:sp>
        <p:nvSpPr>
          <p:cNvPr id="2" name="Rectangle 1"/>
          <p:cNvSpPr/>
          <p:nvPr/>
        </p:nvSpPr>
        <p:spPr>
          <a:xfrm>
            <a:off x="2819787" y="-49561"/>
            <a:ext cx="3483647" cy="584775"/>
          </a:xfrm>
          <a:prstGeom prst="rect">
            <a:avLst/>
          </a:prstGeom>
        </p:spPr>
        <p:txBody>
          <a:bodyPr wrap="none">
            <a:spAutoFit/>
          </a:bodyPr>
          <a:lstStyle/>
          <a:p>
            <a:pPr algn="ctr"/>
            <a:r>
              <a:rPr lang="en-US" sz="3200" b="1" dirty="0" err="1">
                <a:solidFill>
                  <a:srgbClr val="FF0000"/>
                </a:solidFill>
                <a:latin typeface="Arial" pitchFamily="34" charset="0"/>
                <a:cs typeface="Arial" pitchFamily="34" charset="0"/>
              </a:rPr>
              <a:t>Thảo</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luận</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nhóm</a:t>
            </a:r>
            <a:r>
              <a:rPr lang="en-US" sz="3200" b="1" dirty="0">
                <a:solidFill>
                  <a:srgbClr val="FF0000"/>
                </a:solidFill>
                <a:latin typeface="Arial" pitchFamily="34" charset="0"/>
                <a:cs typeface="Arial" pitchFamily="34" charset="0"/>
              </a:rPr>
              <a:t>:</a:t>
            </a:r>
          </a:p>
        </p:txBody>
      </p:sp>
      <p:sp>
        <p:nvSpPr>
          <p:cNvPr id="3" name="Rectangle 2"/>
          <p:cNvSpPr/>
          <p:nvPr/>
        </p:nvSpPr>
        <p:spPr>
          <a:xfrm>
            <a:off x="429081" y="728093"/>
            <a:ext cx="8468178" cy="1107996"/>
          </a:xfrm>
          <a:prstGeom prst="rect">
            <a:avLst/>
          </a:prstGeom>
        </p:spPr>
        <p:txBody>
          <a:bodyPr wrap="square">
            <a:spAutoFit/>
          </a:bodyPr>
          <a:lstStyle/>
          <a:p>
            <a:pPr algn="just"/>
            <a:r>
              <a:rPr lang="vi-VN" sz="2200" dirty="0">
                <a:solidFill>
                  <a:srgbClr val="006600"/>
                </a:solidFill>
              </a:rPr>
              <a:t>- Ở trường, em và các bạn được tham gia những hoạt động nào?</a:t>
            </a:r>
          </a:p>
          <a:p>
            <a:pPr algn="just"/>
            <a:r>
              <a:rPr lang="vi-VN" sz="2200" dirty="0" smtClean="0">
                <a:solidFill>
                  <a:srgbClr val="006600"/>
                </a:solidFill>
              </a:rPr>
              <a:t>- </a:t>
            </a:r>
            <a:r>
              <a:rPr lang="vi-VN" sz="2200" dirty="0">
                <a:solidFill>
                  <a:srgbClr val="006600"/>
                </a:solidFill>
              </a:rPr>
              <a:t>Em đã tự làm những việc gì khi ở trường?</a:t>
            </a:r>
          </a:p>
          <a:p>
            <a:pPr algn="just"/>
            <a:r>
              <a:rPr lang="vi-VN" sz="2200" dirty="0" smtClean="0">
                <a:solidFill>
                  <a:srgbClr val="006600"/>
                </a:solidFill>
              </a:rPr>
              <a:t>- </a:t>
            </a:r>
            <a:r>
              <a:rPr lang="vi-VN" sz="2200" dirty="0">
                <a:solidFill>
                  <a:srgbClr val="006600"/>
                </a:solidFill>
              </a:rPr>
              <a:t>Việc làm đó của em mang lại lợi ích gì?</a:t>
            </a:r>
          </a:p>
        </p:txBody>
      </p:sp>
    </p:spTree>
    <p:extLst>
      <p:ext uri="{BB962C8B-B14F-4D97-AF65-F5344CB8AC3E}">
        <p14:creationId xmlns:p14="http://schemas.microsoft.com/office/powerpoint/2010/main" val="105424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smtClean="0">
                <a:ln w="9525">
                  <a:round/>
                  <a:headEnd/>
                  <a:tailEnd/>
                </a:ln>
                <a:solidFill>
                  <a:srgbClr val="FF0000"/>
                </a:solidFill>
                <a:latin typeface="VNI-Thufap2"/>
              </a:rPr>
              <a:t>Xin</a:t>
            </a:r>
            <a:r>
              <a:rPr lang="en-US" sz="3600" kern="10" dirty="0" smtClean="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smtClean="0">
                <a:ln w="9525">
                  <a:round/>
                  <a:headEnd/>
                  <a:tailEnd/>
                </a:ln>
                <a:solidFill>
                  <a:srgbClr val="FF0000"/>
                </a:solidFill>
                <a:latin typeface="VNI-Thufap2"/>
              </a:rPr>
              <a:t> </a:t>
            </a:r>
            <a:r>
              <a:rPr lang="en-US" sz="3600" kern="10" dirty="0" err="1" smtClean="0">
                <a:ln w="9525">
                  <a:round/>
                  <a:headEnd/>
                  <a:tailEnd/>
                </a:ln>
                <a:solidFill>
                  <a:srgbClr val="FF0000"/>
                </a:solidFill>
                <a:latin typeface="VNI-Thufap2"/>
              </a:rPr>
              <a:t>Thaønh</a:t>
            </a:r>
            <a:r>
              <a:rPr lang="en-US" sz="3600" kern="10" dirty="0" smtClean="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smtClean="0">
                <a:ln w="9525">
                  <a:round/>
                  <a:headEnd/>
                  <a:tailEnd/>
                </a:ln>
                <a:solidFill>
                  <a:srgbClr val="FF0000"/>
                </a:solidFill>
                <a:latin typeface="VNI-Thufap2"/>
              </a:rPr>
              <a:t> </a:t>
            </a:r>
            <a:r>
              <a:rPr lang="en-US" sz="3600" kern="10" dirty="0" err="1" smtClean="0">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1886" y="304800"/>
            <a:ext cx="8360228" cy="1436913"/>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00CC"/>
                </a:solidFill>
                <a:latin typeface=".VnAvant" pitchFamily="34" charset="0"/>
                <a:ea typeface="Tahoma" pitchFamily="34" charset="0"/>
                <a:cs typeface="Tahoma" pitchFamily="34" charset="0"/>
              </a:rPr>
              <a:t>Bµi</a:t>
            </a:r>
            <a:r>
              <a:rPr lang="en-US" sz="2800" b="1" dirty="0" smtClean="0">
                <a:solidFill>
                  <a:srgbClr val="0000CC"/>
                </a:solidFill>
                <a:latin typeface=".VnAvant" pitchFamily="34" charset="0"/>
                <a:ea typeface="Tahoma" pitchFamily="34" charset="0"/>
                <a:cs typeface="Tahoma" pitchFamily="34" charset="0"/>
              </a:rPr>
              <a:t> </a:t>
            </a:r>
            <a:r>
              <a:rPr lang="en-US" sz="2800" b="1" dirty="0" smtClean="0">
                <a:solidFill>
                  <a:srgbClr val="0000CC"/>
                </a:solidFill>
                <a:latin typeface=".VnAvant" pitchFamily="34" charset="0"/>
                <a:ea typeface="Tahoma" pitchFamily="34" charset="0"/>
                <a:cs typeface="Tahoma" pitchFamily="34" charset="0"/>
              </a:rPr>
              <a:t>3</a:t>
            </a:r>
            <a:endParaRPr lang="en-US" sz="2800" b="1" dirty="0" smtClean="0">
              <a:solidFill>
                <a:srgbClr val="0000CC"/>
              </a:solidFill>
              <a:latin typeface=".VnAvant" pitchFamily="34" charset="0"/>
              <a:ea typeface="Tahoma" pitchFamily="34" charset="0"/>
              <a:cs typeface="Tahoma" pitchFamily="34" charset="0"/>
            </a:endParaRPr>
          </a:p>
          <a:p>
            <a:pPr algn="ctr"/>
            <a:r>
              <a:rPr lang="en-US" sz="4400" b="1" dirty="0" smtClean="0">
                <a:solidFill>
                  <a:srgbClr val="FF0000"/>
                </a:solidFill>
                <a:latin typeface=".VnAvant" pitchFamily="34" charset="0"/>
                <a:ea typeface="Tahoma" pitchFamily="34" charset="0"/>
                <a:cs typeface="Tahoma" pitchFamily="34" charset="0"/>
              </a:rPr>
              <a:t>MỘT NGÀY Ở TRƯỜNG</a:t>
            </a:r>
            <a:endParaRPr lang="en-US" sz="41300" b="1" dirty="0" smtClean="0">
              <a:solidFill>
                <a:srgbClr val="FF0000"/>
              </a:solidFill>
              <a:latin typeface=".VnAvant" pitchFamily="34" charset="0"/>
              <a:ea typeface="Tahoma" pitchFamily="34" charset="0"/>
              <a:cs typeface="Tahoma"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943" y="1978078"/>
            <a:ext cx="5094514" cy="3622038"/>
          </a:xfrm>
          <a:prstGeom prst="ellipse">
            <a:avLst/>
          </a:prstGeom>
          <a:ln>
            <a:noFill/>
          </a:ln>
          <a:effectLst>
            <a:softEdge rad="112500"/>
          </a:effectLst>
        </p:spPr>
      </p:pic>
    </p:spTree>
    <p:extLst>
      <p:ext uri="{BB962C8B-B14F-4D97-AF65-F5344CB8AC3E}">
        <p14:creationId xmlns:p14="http://schemas.microsoft.com/office/powerpoint/2010/main" val="324035130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65718" y="123486"/>
            <a:ext cx="3782664" cy="564463"/>
          </a:xfrm>
          <a:prstGeom prst="rect">
            <a:avLst/>
          </a:prstGeom>
        </p:spPr>
        <p:txBody>
          <a:bodyPr wrap="none" lIns="71323" tIns="35662" rIns="71323" bIns="35662">
            <a:spAutoFit/>
          </a:bodyPr>
          <a:lstStyle/>
          <a:p>
            <a:pPr algn="ctr"/>
            <a:r>
              <a:rPr lang="vi-VN" sz="3200" b="1" dirty="0">
                <a:solidFill>
                  <a:srgbClr val="FF0000"/>
                </a:solidFill>
                <a:cs typeface="Arial" pitchFamily="34" charset="0"/>
              </a:rPr>
              <a:t>Trò chơi "Kết bạn"</a:t>
            </a:r>
            <a:endParaRPr lang="vi-VN" sz="3200" b="1" dirty="0">
              <a:solidFill>
                <a:srgbClr val="FF0000"/>
              </a:solidFill>
              <a:cs typeface="Arial" pitchFamily="34" charset="0"/>
            </a:endParaRPr>
          </a:p>
        </p:txBody>
      </p:sp>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1014184"/>
            <a:ext cx="8868228" cy="455930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3" name="TextBox 2"/>
          <p:cNvSpPr txBox="1"/>
          <p:nvPr/>
        </p:nvSpPr>
        <p:spPr>
          <a:xfrm>
            <a:off x="130629" y="128599"/>
            <a:ext cx="2917371" cy="584775"/>
          </a:xfrm>
          <a:prstGeom prst="rect">
            <a:avLst/>
          </a:prstGeom>
          <a:noFill/>
        </p:spPr>
        <p:txBody>
          <a:bodyPr wrap="square" rtlCol="0">
            <a:spAutoFit/>
          </a:bodyPr>
          <a:lstStyle/>
          <a:p>
            <a:r>
              <a:rPr lang="en-US" sz="3200" b="1" dirty="0" smtClean="0">
                <a:solidFill>
                  <a:srgbClr val="0000CC"/>
                </a:solidFill>
                <a:latin typeface=".VnAvant" pitchFamily="34" charset="0"/>
              </a:rPr>
              <a:t>Ho¹t ®</a:t>
            </a:r>
            <a:r>
              <a:rPr lang="en-US" sz="3200" b="1" dirty="0" err="1" smtClean="0">
                <a:solidFill>
                  <a:srgbClr val="0000CC"/>
                </a:solidFill>
                <a:latin typeface=".VnAvant" pitchFamily="34" charset="0"/>
              </a:rPr>
              <a:t>éng</a:t>
            </a:r>
            <a:r>
              <a:rPr lang="en-US" sz="3200" b="1" dirty="0" smtClean="0">
                <a:solidFill>
                  <a:srgbClr val="0000CC"/>
                </a:solidFill>
                <a:latin typeface=".VnAvant" pitchFamily="34" charset="0"/>
              </a:rPr>
              <a:t> 1:</a:t>
            </a:r>
            <a:endParaRPr lang="en-US" sz="3200" b="1" dirty="0">
              <a:solidFill>
                <a:srgbClr val="0000CC"/>
              </a:solidFill>
              <a:latin typeface=".VnAvant"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357" y="1267168"/>
            <a:ext cx="6313714" cy="4006164"/>
          </a:xfrm>
          <a:prstGeom prst="rect">
            <a:avLst/>
          </a:prstGeom>
          <a:effectLst>
            <a:glow rad="139700">
              <a:schemeClr val="accent6">
                <a:satMod val="175000"/>
                <a:alpha val="40000"/>
              </a:schemeClr>
            </a:glow>
          </a:effectLst>
        </p:spPr>
      </p:pic>
    </p:spTree>
    <p:extLst>
      <p:ext uri="{BB962C8B-B14F-4D97-AF65-F5344CB8AC3E}">
        <p14:creationId xmlns:p14="http://schemas.microsoft.com/office/powerpoint/2010/main" val="4206730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02031" y="152410"/>
            <a:ext cx="2692814" cy="626018"/>
          </a:xfrm>
          <a:prstGeom prst="rect">
            <a:avLst/>
          </a:prstGeom>
        </p:spPr>
        <p:txBody>
          <a:bodyPr wrap="none" lIns="71323" tIns="35662" rIns="71323" bIns="35662">
            <a:spAutoFit/>
          </a:bodyPr>
          <a:lstStyle/>
          <a:p>
            <a:pPr algn="ctr"/>
            <a:r>
              <a:rPr lang="en-US" sz="3600" b="1" dirty="0" smtClean="0">
                <a:solidFill>
                  <a:srgbClr val="FF0000"/>
                </a:solidFill>
                <a:latin typeface="Arial" pitchFamily="34" charset="0"/>
                <a:cs typeface="Arial" pitchFamily="34" charset="0"/>
              </a:rPr>
              <a:t>LUẬT CHƠI</a:t>
            </a:r>
            <a:endParaRPr lang="en-US" sz="3600" b="1" dirty="0">
              <a:solidFill>
                <a:srgbClr val="FF0000"/>
              </a:solidFill>
              <a:latin typeface="Arial" pitchFamily="34" charset="0"/>
              <a:cs typeface="Arial" pitchFamily="34" charset="0"/>
            </a:endParaRPr>
          </a:p>
        </p:txBody>
      </p:sp>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999670"/>
            <a:ext cx="8868228" cy="455930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8" name="Rectangle 7"/>
          <p:cNvSpPr/>
          <p:nvPr/>
        </p:nvSpPr>
        <p:spPr>
          <a:xfrm>
            <a:off x="396729" y="999612"/>
            <a:ext cx="8384414" cy="4524315"/>
          </a:xfrm>
          <a:prstGeom prst="rect">
            <a:avLst/>
          </a:prstGeom>
        </p:spPr>
        <p:txBody>
          <a:bodyPr wrap="square">
            <a:spAutoFit/>
          </a:bodyPr>
          <a:lstStyle/>
          <a:p>
            <a:pPr algn="just">
              <a:lnSpc>
                <a:spcPct val="150000"/>
              </a:lnSpc>
            </a:pPr>
            <a:r>
              <a:rPr lang="vi-VN" sz="2400" dirty="0">
                <a:solidFill>
                  <a:srgbClr val="006600"/>
                </a:solidFill>
                <a:latin typeface="Arial" pitchFamily="34" charset="0"/>
                <a:cs typeface="Arial" pitchFamily="34" charset="0"/>
              </a:rPr>
              <a:t>- Khi quản trò hô "Kết bạn, kết bạn", HS sẽ đáp "Kết mấy, kết mấy?"</a:t>
            </a:r>
          </a:p>
          <a:p>
            <a:pPr algn="just">
              <a:lnSpc>
                <a:spcPct val="150000"/>
              </a:lnSpc>
            </a:pPr>
            <a:r>
              <a:rPr lang="vi-VN" sz="2400" dirty="0">
                <a:solidFill>
                  <a:srgbClr val="006600"/>
                </a:solidFill>
                <a:latin typeface="Arial" pitchFamily="34" charset="0"/>
                <a:cs typeface="Arial" pitchFamily="34" charset="0"/>
              </a:rPr>
              <a:t>- Lúc đó, quản trò có thể nêu số luợng tuỳ thích; ví dụ "Kết đôi, kết đôi" hoặc "Kết ba, kết ba".</a:t>
            </a:r>
          </a:p>
          <a:p>
            <a:pPr algn="just">
              <a:lnSpc>
                <a:spcPct val="150000"/>
              </a:lnSpc>
            </a:pPr>
            <a:r>
              <a:rPr lang="vi-VN" sz="2400" dirty="0" smtClean="0">
                <a:solidFill>
                  <a:srgbClr val="006600"/>
                </a:solidFill>
                <a:latin typeface="Arial" pitchFamily="34" charset="0"/>
                <a:cs typeface="Arial" pitchFamily="34" charset="0"/>
              </a:rPr>
              <a:t>- </a:t>
            </a:r>
            <a:r>
              <a:rPr lang="vi-VN" sz="2400" dirty="0">
                <a:solidFill>
                  <a:srgbClr val="006600"/>
                </a:solidFill>
                <a:latin typeface="Arial" pitchFamily="34" charset="0"/>
                <a:cs typeface="Arial" pitchFamily="34" charset="0"/>
              </a:rPr>
              <a:t>Ngay lập tức sau khi quản trò hô, các học sinh trong nhóm sẽ chạy lại với nhau để tạo thành các nhóm có số lượng như quản trò yêu cầu.</a:t>
            </a:r>
          </a:p>
          <a:p>
            <a:pPr algn="just">
              <a:lnSpc>
                <a:spcPct val="150000"/>
              </a:lnSpc>
            </a:pPr>
            <a:r>
              <a:rPr lang="vi-VN" sz="2400" dirty="0" smtClean="0">
                <a:solidFill>
                  <a:srgbClr val="006600"/>
                </a:solidFill>
                <a:latin typeface="Arial" pitchFamily="34" charset="0"/>
                <a:cs typeface="Arial" pitchFamily="34" charset="0"/>
              </a:rPr>
              <a:t>- </a:t>
            </a:r>
            <a:r>
              <a:rPr lang="vi-VN" sz="2400" dirty="0">
                <a:solidFill>
                  <a:srgbClr val="006600"/>
                </a:solidFill>
                <a:latin typeface="Arial" pitchFamily="34" charset="0"/>
                <a:cs typeface="Arial" pitchFamily="34" charset="0"/>
              </a:rPr>
              <a:t>Bạn nào không có nhóm sẽ là người thua cuộc.</a:t>
            </a:r>
            <a:endParaRPr lang="vi-VN" sz="2400" dirty="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34535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20344"/>
            <a:ext cx="9141569" cy="519465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45143" y="667656"/>
            <a:ext cx="8868228" cy="4891315"/>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ectangle 1"/>
          <p:cNvSpPr/>
          <p:nvPr/>
        </p:nvSpPr>
        <p:spPr>
          <a:xfrm>
            <a:off x="685610" y="727695"/>
            <a:ext cx="7932057" cy="954107"/>
          </a:xfrm>
          <a:prstGeom prst="rect">
            <a:avLst/>
          </a:prstGeom>
        </p:spPr>
        <p:txBody>
          <a:bodyPr wrap="square">
            <a:spAutoFit/>
          </a:bodyPr>
          <a:lstStyle/>
          <a:p>
            <a:pPr algn="just"/>
            <a:r>
              <a:rPr lang="vi-VN" sz="2800" dirty="0">
                <a:solidFill>
                  <a:srgbClr val="FF0000"/>
                </a:solidFill>
              </a:rPr>
              <a:t>Khi có bạn ở trường, em và bạn có thể cùng nhau làm những việc gì?</a:t>
            </a:r>
            <a:endParaRPr lang="vi-VN" sz="2800" dirty="0">
              <a:solidFill>
                <a:srgbClr val="FF0000"/>
              </a:solidFill>
            </a:endParaRPr>
          </a:p>
        </p:txBody>
      </p:sp>
      <p:sp>
        <p:nvSpPr>
          <p:cNvPr id="3" name="Rectangle 2"/>
          <p:cNvSpPr/>
          <p:nvPr/>
        </p:nvSpPr>
        <p:spPr>
          <a:xfrm>
            <a:off x="1888574" y="1738800"/>
            <a:ext cx="7081255" cy="2246769"/>
          </a:xfrm>
          <a:prstGeom prst="rect">
            <a:avLst/>
          </a:prstGeom>
        </p:spPr>
        <p:txBody>
          <a:bodyPr wrap="square">
            <a:spAutoFit/>
          </a:bodyPr>
          <a:lstStyle/>
          <a:p>
            <a:r>
              <a:rPr lang="vi-VN" sz="2800" dirty="0">
                <a:solidFill>
                  <a:srgbClr val="006600"/>
                </a:solidFill>
                <a:latin typeface="Arial" pitchFamily="34" charset="0"/>
                <a:cs typeface="Arial" pitchFamily="34" charset="0"/>
              </a:rPr>
              <a:t> Khi ở trường, em và bạn cùng nhau tham gia nhiều hoạt động khác nhau như:</a:t>
            </a:r>
          </a:p>
          <a:p>
            <a:r>
              <a:rPr lang="vi-VN" sz="2800" dirty="0">
                <a:solidFill>
                  <a:srgbClr val="006600"/>
                </a:solidFill>
                <a:latin typeface="Arial" pitchFamily="34" charset="0"/>
                <a:cs typeface="Arial" pitchFamily="34" charset="0"/>
              </a:rPr>
              <a:t>   + Thảo luận nhóm trong các tiết học</a:t>
            </a:r>
          </a:p>
          <a:p>
            <a:r>
              <a:rPr lang="vi-VN" sz="2800" dirty="0">
                <a:solidFill>
                  <a:srgbClr val="006600"/>
                </a:solidFill>
                <a:latin typeface="Arial" pitchFamily="34" charset="0"/>
                <a:cs typeface="Arial" pitchFamily="34" charset="0"/>
              </a:rPr>
              <a:t>   + Giúp đỡ nhau khi gặp khó khăn</a:t>
            </a:r>
          </a:p>
          <a:p>
            <a:r>
              <a:rPr lang="vi-VN" sz="2800" dirty="0">
                <a:solidFill>
                  <a:srgbClr val="006600"/>
                </a:solidFill>
                <a:latin typeface="Arial" pitchFamily="34" charset="0"/>
                <a:cs typeface="Arial" pitchFamily="34" charset="0"/>
              </a:rPr>
              <a:t>   + Cùng nhau tham gia các trò chơi</a:t>
            </a:r>
            <a:endParaRPr lang="en-US" sz="2800" dirty="0">
              <a:solidFill>
                <a:srgbClr val="006600"/>
              </a:solidFill>
              <a:latin typeface="Arial" pitchFamily="34" charset="0"/>
              <a:cs typeface="Arial" pitchFamily="34" charset="0"/>
            </a:endParaRPr>
          </a:p>
        </p:txBody>
      </p:sp>
      <p:sp>
        <p:nvSpPr>
          <p:cNvPr id="6" name="Rectangle 5"/>
          <p:cNvSpPr/>
          <p:nvPr/>
        </p:nvSpPr>
        <p:spPr>
          <a:xfrm>
            <a:off x="3089628" y="-7244"/>
            <a:ext cx="3124022" cy="502908"/>
          </a:xfrm>
          <a:prstGeom prst="rect">
            <a:avLst/>
          </a:prstGeom>
        </p:spPr>
        <p:txBody>
          <a:bodyPr wrap="none" lIns="71323" tIns="35662" rIns="71323" bIns="35662">
            <a:spAutoFit/>
          </a:bodyPr>
          <a:lstStyle/>
          <a:p>
            <a:pPr algn="ctr"/>
            <a:r>
              <a:rPr lang="en-US" sz="2800" b="1" dirty="0" smtClean="0">
                <a:solidFill>
                  <a:srgbClr val="FF0000"/>
                </a:solidFill>
                <a:latin typeface="Arial" pitchFamily="34" charset="0"/>
                <a:cs typeface="Arial" pitchFamily="34" charset="0"/>
              </a:rPr>
              <a:t>THẢO LUẬN LỚP</a:t>
            </a:r>
            <a:endParaRPr lang="en-US" sz="2800" b="1" dirty="0">
              <a:solidFill>
                <a:srgbClr val="FF0000"/>
              </a:solidFill>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44" y="1804913"/>
            <a:ext cx="1787071" cy="1787071"/>
          </a:xfrm>
          <a:prstGeom prst="rect">
            <a:avLst/>
          </a:prstGeom>
        </p:spPr>
      </p:pic>
    </p:spTree>
    <p:extLst>
      <p:ext uri="{BB962C8B-B14F-4D97-AF65-F5344CB8AC3E}">
        <p14:creationId xmlns:p14="http://schemas.microsoft.com/office/powerpoint/2010/main" val="18566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heckerboard(across)">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heckerboard(across)">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heckerboard(across)">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96686"/>
            <a:ext cx="9141569" cy="50183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943429"/>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12" name="Rectangle 11"/>
          <p:cNvSpPr/>
          <p:nvPr/>
        </p:nvSpPr>
        <p:spPr>
          <a:xfrm>
            <a:off x="73723" y="0"/>
            <a:ext cx="2664512" cy="584775"/>
          </a:xfrm>
          <a:prstGeom prst="rect">
            <a:avLst/>
          </a:prstGeom>
        </p:spPr>
        <p:txBody>
          <a:bodyPr wrap="none">
            <a:spAutoFit/>
          </a:bodyPr>
          <a:lstStyle/>
          <a:p>
            <a:pPr algn="ctr"/>
            <a:r>
              <a:rPr lang="vi-VN" sz="3200" b="1" dirty="0">
                <a:solidFill>
                  <a:srgbClr val="FF0000"/>
                </a:solidFill>
              </a:rPr>
              <a:t>Hoạt động </a:t>
            </a:r>
            <a:r>
              <a:rPr lang="vi-VN" sz="3200" b="1" dirty="0" smtClean="0">
                <a:solidFill>
                  <a:srgbClr val="FF0000"/>
                </a:solidFill>
              </a:rPr>
              <a:t>2</a:t>
            </a:r>
            <a:r>
              <a:rPr lang="en-US" sz="3200" b="1" dirty="0" smtClean="0">
                <a:solidFill>
                  <a:srgbClr val="FF0000"/>
                </a:solidFill>
              </a:rPr>
              <a:t>:</a:t>
            </a:r>
            <a:endParaRPr lang="en-US" sz="3200" b="1" dirty="0">
              <a:solidFill>
                <a:srgbClr val="FF0000"/>
              </a:solidFill>
            </a:endParaRPr>
          </a:p>
        </p:txBody>
      </p:sp>
      <p:sp>
        <p:nvSpPr>
          <p:cNvPr id="2" name="Rectangle 1"/>
          <p:cNvSpPr/>
          <p:nvPr/>
        </p:nvSpPr>
        <p:spPr>
          <a:xfrm>
            <a:off x="2660556" y="51414"/>
            <a:ext cx="2182008" cy="523220"/>
          </a:xfrm>
          <a:prstGeom prst="rect">
            <a:avLst/>
          </a:prstGeom>
        </p:spPr>
        <p:txBody>
          <a:bodyPr wrap="none">
            <a:spAutoFit/>
          </a:bodyPr>
          <a:lstStyle/>
          <a:p>
            <a:r>
              <a:rPr lang="vi-VN" sz="2800" b="1" dirty="0">
                <a:solidFill>
                  <a:srgbClr val="006600"/>
                </a:solidFill>
              </a:rPr>
              <a:t>Thảo luận 1</a:t>
            </a:r>
            <a:endParaRPr lang="vi-VN" sz="2800" b="1" dirty="0">
              <a:solidFill>
                <a:srgbClr val="0066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43" y="968902"/>
            <a:ext cx="3040472" cy="20898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8913" y="953714"/>
            <a:ext cx="3029712" cy="211531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9934" y="943429"/>
            <a:ext cx="1999488" cy="2115312"/>
          </a:xfrm>
          <a:prstGeom prst="rect">
            <a:avLst/>
          </a:prstGeom>
        </p:spPr>
      </p:pic>
      <p:sp>
        <p:nvSpPr>
          <p:cNvPr id="8" name="Rectangle 7"/>
          <p:cNvSpPr/>
          <p:nvPr/>
        </p:nvSpPr>
        <p:spPr>
          <a:xfrm>
            <a:off x="508002" y="3155831"/>
            <a:ext cx="8139822" cy="1815882"/>
          </a:xfrm>
          <a:prstGeom prst="rect">
            <a:avLst/>
          </a:prstGeom>
        </p:spPr>
        <p:txBody>
          <a:bodyPr wrap="square">
            <a:spAutoFit/>
          </a:bodyPr>
          <a:lstStyle/>
          <a:p>
            <a:pPr algn="just"/>
            <a:r>
              <a:rPr lang="vi-VN" sz="2800" dirty="0">
                <a:solidFill>
                  <a:srgbClr val="006600"/>
                </a:solidFill>
              </a:rPr>
              <a:t>- Các bạn trong tranh đang tham gia các hoạt động gì?</a:t>
            </a:r>
          </a:p>
          <a:p>
            <a:pPr algn="just"/>
            <a:endParaRPr lang="vi-VN" sz="2800" dirty="0">
              <a:solidFill>
                <a:srgbClr val="006600"/>
              </a:solidFill>
            </a:endParaRPr>
          </a:p>
          <a:p>
            <a:pPr algn="just"/>
            <a:r>
              <a:rPr lang="vi-VN" sz="2800" dirty="0">
                <a:solidFill>
                  <a:srgbClr val="006600"/>
                </a:solidFill>
              </a:rPr>
              <a:t>- Hoạt động đó mang lại lợi ích gì?</a:t>
            </a:r>
          </a:p>
        </p:txBody>
      </p:sp>
    </p:spTree>
    <p:extLst>
      <p:ext uri="{BB962C8B-B14F-4D97-AF65-F5344CB8AC3E}">
        <p14:creationId xmlns:p14="http://schemas.microsoft.com/office/powerpoint/2010/main" val="57995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96686"/>
            <a:ext cx="9141569" cy="50183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943429"/>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12" name="Rectangle 11"/>
          <p:cNvSpPr/>
          <p:nvPr/>
        </p:nvSpPr>
        <p:spPr>
          <a:xfrm>
            <a:off x="73723" y="0"/>
            <a:ext cx="2664512" cy="584775"/>
          </a:xfrm>
          <a:prstGeom prst="rect">
            <a:avLst/>
          </a:prstGeom>
        </p:spPr>
        <p:txBody>
          <a:bodyPr wrap="none">
            <a:spAutoFit/>
          </a:bodyPr>
          <a:lstStyle/>
          <a:p>
            <a:pPr algn="ctr"/>
            <a:r>
              <a:rPr lang="vi-VN" sz="3200" b="1" dirty="0">
                <a:solidFill>
                  <a:srgbClr val="FF0000"/>
                </a:solidFill>
              </a:rPr>
              <a:t>Hoạt động </a:t>
            </a:r>
            <a:r>
              <a:rPr lang="vi-VN" sz="3200" b="1" dirty="0" smtClean="0">
                <a:solidFill>
                  <a:srgbClr val="FF0000"/>
                </a:solidFill>
              </a:rPr>
              <a:t>2</a:t>
            </a:r>
            <a:r>
              <a:rPr lang="en-US" sz="3200" b="1" dirty="0" smtClean="0">
                <a:solidFill>
                  <a:srgbClr val="FF0000"/>
                </a:solidFill>
              </a:rPr>
              <a:t>:</a:t>
            </a:r>
            <a:endParaRPr lang="en-US" sz="3200" b="1" dirty="0">
              <a:solidFill>
                <a:srgbClr val="FF0000"/>
              </a:solidFill>
            </a:endParaRPr>
          </a:p>
        </p:txBody>
      </p:sp>
      <p:sp>
        <p:nvSpPr>
          <p:cNvPr id="2" name="Rectangle 1"/>
          <p:cNvSpPr/>
          <p:nvPr/>
        </p:nvSpPr>
        <p:spPr>
          <a:xfrm>
            <a:off x="2660556" y="51414"/>
            <a:ext cx="2182008" cy="523220"/>
          </a:xfrm>
          <a:prstGeom prst="rect">
            <a:avLst/>
          </a:prstGeom>
        </p:spPr>
        <p:txBody>
          <a:bodyPr wrap="none">
            <a:spAutoFit/>
          </a:bodyPr>
          <a:lstStyle/>
          <a:p>
            <a:r>
              <a:rPr lang="vi-VN" sz="2800" b="1" dirty="0">
                <a:solidFill>
                  <a:srgbClr val="006600"/>
                </a:solidFill>
              </a:rPr>
              <a:t>Thảo luận 1</a:t>
            </a:r>
            <a:endParaRPr lang="vi-VN" sz="2800" b="1" dirty="0">
              <a:solidFill>
                <a:srgbClr val="0066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882" y="1008814"/>
            <a:ext cx="4515721" cy="3103837"/>
          </a:xfrm>
          <a:prstGeom prst="rect">
            <a:avLst/>
          </a:prstGeom>
        </p:spPr>
      </p:pic>
      <p:sp>
        <p:nvSpPr>
          <p:cNvPr id="3" name="Rectangle 2"/>
          <p:cNvSpPr/>
          <p:nvPr/>
        </p:nvSpPr>
        <p:spPr>
          <a:xfrm>
            <a:off x="2520408" y="4259890"/>
            <a:ext cx="4105611" cy="523220"/>
          </a:xfrm>
          <a:prstGeom prst="rect">
            <a:avLst/>
          </a:prstGeom>
        </p:spPr>
        <p:txBody>
          <a:bodyPr wrap="none">
            <a:spAutoFit/>
          </a:bodyPr>
          <a:lstStyle/>
          <a:p>
            <a:pPr algn="ctr"/>
            <a:r>
              <a:rPr lang="en-US" sz="2800" dirty="0" err="1">
                <a:solidFill>
                  <a:srgbClr val="0000CC"/>
                </a:solidFill>
                <a:latin typeface="Arial" pitchFamily="34" charset="0"/>
                <a:cs typeface="Arial" pitchFamily="34" charset="0"/>
              </a:rPr>
              <a:t>Các</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bạn</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thảo</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luận</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nhóm</a:t>
            </a:r>
            <a:endParaRPr lang="en-US" sz="2800"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585393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96686"/>
            <a:ext cx="9141569" cy="50183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943429"/>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12" name="Rectangle 11"/>
          <p:cNvSpPr/>
          <p:nvPr/>
        </p:nvSpPr>
        <p:spPr>
          <a:xfrm>
            <a:off x="73723" y="0"/>
            <a:ext cx="2664512" cy="584775"/>
          </a:xfrm>
          <a:prstGeom prst="rect">
            <a:avLst/>
          </a:prstGeom>
        </p:spPr>
        <p:txBody>
          <a:bodyPr wrap="none">
            <a:spAutoFit/>
          </a:bodyPr>
          <a:lstStyle/>
          <a:p>
            <a:pPr algn="ctr"/>
            <a:r>
              <a:rPr lang="vi-VN" sz="3200" b="1" dirty="0">
                <a:solidFill>
                  <a:srgbClr val="FF0000"/>
                </a:solidFill>
              </a:rPr>
              <a:t>Hoạt động </a:t>
            </a:r>
            <a:r>
              <a:rPr lang="vi-VN" sz="3200" b="1" dirty="0" smtClean="0">
                <a:solidFill>
                  <a:srgbClr val="FF0000"/>
                </a:solidFill>
              </a:rPr>
              <a:t>2</a:t>
            </a:r>
            <a:r>
              <a:rPr lang="en-US" sz="3200" b="1" dirty="0" smtClean="0">
                <a:solidFill>
                  <a:srgbClr val="FF0000"/>
                </a:solidFill>
              </a:rPr>
              <a:t>:</a:t>
            </a:r>
            <a:endParaRPr lang="en-US" sz="3200" b="1" dirty="0">
              <a:solidFill>
                <a:srgbClr val="FF0000"/>
              </a:solidFill>
            </a:endParaRPr>
          </a:p>
        </p:txBody>
      </p:sp>
      <p:sp>
        <p:nvSpPr>
          <p:cNvPr id="2" name="Rectangle 1"/>
          <p:cNvSpPr/>
          <p:nvPr/>
        </p:nvSpPr>
        <p:spPr>
          <a:xfrm>
            <a:off x="2660556" y="51414"/>
            <a:ext cx="2182008" cy="523220"/>
          </a:xfrm>
          <a:prstGeom prst="rect">
            <a:avLst/>
          </a:prstGeom>
        </p:spPr>
        <p:txBody>
          <a:bodyPr wrap="none">
            <a:spAutoFit/>
          </a:bodyPr>
          <a:lstStyle/>
          <a:p>
            <a:r>
              <a:rPr lang="vi-VN" sz="2800" b="1" dirty="0">
                <a:solidFill>
                  <a:srgbClr val="006600"/>
                </a:solidFill>
              </a:rPr>
              <a:t>Thảo luận 1</a:t>
            </a:r>
            <a:endParaRPr lang="vi-VN" sz="2800" b="1" dirty="0">
              <a:solidFill>
                <a:srgbClr val="006600"/>
              </a:solidFill>
            </a:endParaRPr>
          </a:p>
        </p:txBody>
      </p:sp>
      <p:sp>
        <p:nvSpPr>
          <p:cNvPr id="3" name="Rectangle 2"/>
          <p:cNvSpPr/>
          <p:nvPr/>
        </p:nvSpPr>
        <p:spPr>
          <a:xfrm>
            <a:off x="2005844" y="4259890"/>
            <a:ext cx="5134739" cy="523220"/>
          </a:xfrm>
          <a:prstGeom prst="rect">
            <a:avLst/>
          </a:prstGeom>
        </p:spPr>
        <p:txBody>
          <a:bodyPr wrap="none">
            <a:spAutoFit/>
          </a:bodyPr>
          <a:lstStyle/>
          <a:p>
            <a:pPr algn="ctr"/>
            <a:r>
              <a:rPr lang="vi-VN" sz="2800" dirty="0">
                <a:solidFill>
                  <a:srgbClr val="0000CC"/>
                </a:solidFill>
                <a:latin typeface="Arial" pitchFamily="34" charset="0"/>
                <a:cs typeface="Arial" pitchFamily="34" charset="0"/>
              </a:rPr>
              <a:t>Các bạn nhặt rác ở sân trường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165" y="1171428"/>
            <a:ext cx="4190854" cy="2926009"/>
          </a:xfrm>
          <a:prstGeom prst="rect">
            <a:avLst/>
          </a:prstGeom>
        </p:spPr>
      </p:pic>
    </p:spTree>
    <p:extLst>
      <p:ext uri="{BB962C8B-B14F-4D97-AF65-F5344CB8AC3E}">
        <p14:creationId xmlns:p14="http://schemas.microsoft.com/office/powerpoint/2010/main" val="3573145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96686"/>
            <a:ext cx="9141569" cy="50183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943429"/>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12" name="Rectangle 11"/>
          <p:cNvSpPr/>
          <p:nvPr/>
        </p:nvSpPr>
        <p:spPr>
          <a:xfrm>
            <a:off x="73723" y="0"/>
            <a:ext cx="2664512" cy="584775"/>
          </a:xfrm>
          <a:prstGeom prst="rect">
            <a:avLst/>
          </a:prstGeom>
        </p:spPr>
        <p:txBody>
          <a:bodyPr wrap="none">
            <a:spAutoFit/>
          </a:bodyPr>
          <a:lstStyle/>
          <a:p>
            <a:pPr algn="ctr"/>
            <a:r>
              <a:rPr lang="vi-VN" sz="3200" b="1" dirty="0">
                <a:solidFill>
                  <a:srgbClr val="FF0000"/>
                </a:solidFill>
              </a:rPr>
              <a:t>Hoạt động </a:t>
            </a:r>
            <a:r>
              <a:rPr lang="vi-VN" sz="3200" b="1" dirty="0" smtClean="0">
                <a:solidFill>
                  <a:srgbClr val="FF0000"/>
                </a:solidFill>
              </a:rPr>
              <a:t>2</a:t>
            </a:r>
            <a:r>
              <a:rPr lang="en-US" sz="3200" b="1" dirty="0" smtClean="0">
                <a:solidFill>
                  <a:srgbClr val="FF0000"/>
                </a:solidFill>
              </a:rPr>
              <a:t>:</a:t>
            </a:r>
            <a:endParaRPr lang="en-US" sz="3200" b="1" dirty="0">
              <a:solidFill>
                <a:srgbClr val="FF0000"/>
              </a:solidFill>
            </a:endParaRPr>
          </a:p>
        </p:txBody>
      </p:sp>
      <p:sp>
        <p:nvSpPr>
          <p:cNvPr id="2" name="Rectangle 1"/>
          <p:cNvSpPr/>
          <p:nvPr/>
        </p:nvSpPr>
        <p:spPr>
          <a:xfrm>
            <a:off x="2660556" y="51414"/>
            <a:ext cx="2182008" cy="523220"/>
          </a:xfrm>
          <a:prstGeom prst="rect">
            <a:avLst/>
          </a:prstGeom>
        </p:spPr>
        <p:txBody>
          <a:bodyPr wrap="none">
            <a:spAutoFit/>
          </a:bodyPr>
          <a:lstStyle/>
          <a:p>
            <a:r>
              <a:rPr lang="vi-VN" sz="2800" b="1" dirty="0">
                <a:solidFill>
                  <a:srgbClr val="006600"/>
                </a:solidFill>
              </a:rPr>
              <a:t>Thảo luận 1</a:t>
            </a:r>
            <a:endParaRPr lang="vi-VN" sz="2800" b="1" dirty="0">
              <a:solidFill>
                <a:srgbClr val="006600"/>
              </a:solidFill>
            </a:endParaRPr>
          </a:p>
        </p:txBody>
      </p:sp>
      <p:sp>
        <p:nvSpPr>
          <p:cNvPr id="3" name="Rectangle 2"/>
          <p:cNvSpPr/>
          <p:nvPr/>
        </p:nvSpPr>
        <p:spPr>
          <a:xfrm>
            <a:off x="3020545" y="4521142"/>
            <a:ext cx="3105337" cy="523220"/>
          </a:xfrm>
          <a:prstGeom prst="rect">
            <a:avLst/>
          </a:prstGeom>
        </p:spPr>
        <p:txBody>
          <a:bodyPr wrap="none">
            <a:spAutoFit/>
          </a:bodyPr>
          <a:lstStyle/>
          <a:p>
            <a:pPr algn="ctr"/>
            <a:r>
              <a:rPr lang="vi-VN" sz="2800" dirty="0">
                <a:solidFill>
                  <a:srgbClr val="0000CC"/>
                </a:solidFill>
                <a:latin typeface="Arial" pitchFamily="34" charset="0"/>
                <a:cs typeface="Arial" pitchFamily="34" charset="0"/>
              </a:rPr>
              <a:t>Các bạn gấp chăn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00" y="976757"/>
            <a:ext cx="3103365" cy="3283133"/>
          </a:xfrm>
          <a:prstGeom prst="rect">
            <a:avLst/>
          </a:prstGeom>
        </p:spPr>
      </p:pic>
    </p:spTree>
    <p:extLst>
      <p:ext uri="{BB962C8B-B14F-4D97-AF65-F5344CB8AC3E}">
        <p14:creationId xmlns:p14="http://schemas.microsoft.com/office/powerpoint/2010/main" val="4013799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1136</TotalTime>
  <Words>398</Words>
  <Application>Microsoft Office PowerPoint</Application>
  <PresentationFormat>On-screen Show (16:10)</PresentationFormat>
  <Paragraphs>43</Paragraphs>
  <Slides>11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宋体</vt:lpstr>
      <vt:lpstr>VNI-Thufap2</vt:lpstr>
      <vt:lpstr>.VnAvant</vt:lpstr>
      <vt:lpstr>Times New Roman</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Admin</cp:lastModifiedBy>
  <cp:revision>196</cp:revision>
  <dcterms:created xsi:type="dcterms:W3CDTF">2020-02-10T09:35:50Z</dcterms:created>
  <dcterms:modified xsi:type="dcterms:W3CDTF">2020-08-25T02:55:01Z</dcterms:modified>
</cp:coreProperties>
</file>