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4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61F6B5-2717-4B9B-95E9-C7D69D98DF92}" type="datetimeFigureOut">
              <a:rPr lang="en-US" smtClean="0"/>
              <a:t>9/23/2022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541B6B-BABD-4F51-ABB3-58CA98BB4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161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dirty="0"/>
          </a:p>
        </p:txBody>
      </p:sp>
      <p:sp>
        <p:nvSpPr>
          <p:cNvPr id="4100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0DB2DC-4C9A-4742-B13C-FB6460FD3503}" type="slidenum"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3437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B2AA4F-B828-4D7C-AFD3-893933DA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4581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D2557-70A8-4AE8-8C71-C3E401726E5B}" type="datetimeFigureOut">
              <a:rPr lang="en-US" smtClean="0"/>
              <a:t>9/23/2022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554BF-5075-4057-B613-7A78EE70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76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D2557-70A8-4AE8-8C71-C3E401726E5B}" type="datetimeFigureOut">
              <a:rPr lang="en-US" smtClean="0"/>
              <a:t>9/23/2022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554BF-5075-4057-B613-7A78EE70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820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D2557-70A8-4AE8-8C71-C3E401726E5B}" type="datetimeFigureOut">
              <a:rPr lang="en-US" smtClean="0"/>
              <a:t>9/23/2022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554BF-5075-4057-B613-7A78EE70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3206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87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D2557-70A8-4AE8-8C71-C3E401726E5B}" type="datetimeFigureOut">
              <a:rPr lang="en-US" smtClean="0"/>
              <a:t>9/23/2022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554BF-5075-4057-B613-7A78EE70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139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D2557-70A8-4AE8-8C71-C3E401726E5B}" type="datetimeFigureOut">
              <a:rPr lang="en-US" smtClean="0"/>
              <a:t>9/23/2022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554BF-5075-4057-B613-7A78EE70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793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D2557-70A8-4AE8-8C71-C3E401726E5B}" type="datetimeFigureOut">
              <a:rPr lang="en-US" smtClean="0"/>
              <a:t>9/23/2022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554BF-5075-4057-B613-7A78EE70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019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D2557-70A8-4AE8-8C71-C3E401726E5B}" type="datetimeFigureOut">
              <a:rPr lang="en-US" smtClean="0"/>
              <a:t>9/23/2022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554BF-5075-4057-B613-7A78EE70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987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D2557-70A8-4AE8-8C71-C3E401726E5B}" type="datetimeFigureOut">
              <a:rPr lang="en-US" smtClean="0"/>
              <a:t>9/23/2022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554BF-5075-4057-B613-7A78EE70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331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D2557-70A8-4AE8-8C71-C3E401726E5B}" type="datetimeFigureOut">
              <a:rPr lang="en-US" smtClean="0"/>
              <a:t>9/23/2022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554BF-5075-4057-B613-7A78EE70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54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D2557-70A8-4AE8-8C71-C3E401726E5B}" type="datetimeFigureOut">
              <a:rPr lang="en-US" smtClean="0"/>
              <a:t>9/23/2022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554BF-5075-4057-B613-7A78EE70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780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D2557-70A8-4AE8-8C71-C3E401726E5B}" type="datetimeFigureOut">
              <a:rPr lang="en-US" smtClean="0"/>
              <a:t>9/23/2022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554BF-5075-4057-B613-7A78EE70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34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D2557-70A8-4AE8-8C71-C3E401726E5B}" type="datetimeFigureOut">
              <a:rPr lang="en-US" smtClean="0"/>
              <a:t>9/23/2022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554BF-5075-4057-B613-7A78EE70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066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2.xml"/><Relationship Id="rId7" Type="http://schemas.microsoft.com/office/2007/relationships/hdphoto" Target="../media/hdphoto2.wdp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78" y="350295"/>
            <a:ext cx="1954243" cy="1954243"/>
          </a:xfrm>
          <a:prstGeom prst="rect">
            <a:avLst/>
          </a:prstGeom>
        </p:spPr>
      </p:pic>
      <p:sp>
        <p:nvSpPr>
          <p:cNvPr id="13" name="Text Box 194"/>
          <p:cNvSpPr txBox="1">
            <a:spLocks noChangeArrowheads="1"/>
          </p:cNvSpPr>
          <p:nvPr/>
        </p:nvSpPr>
        <p:spPr bwMode="auto">
          <a:xfrm>
            <a:off x="315310" y="2499632"/>
            <a:ext cx="12164640" cy="1149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3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MÔN: </a:t>
            </a:r>
            <a:r>
              <a:rPr lang="en-US" sz="43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TNXH </a:t>
            </a:r>
            <a:r>
              <a:rPr lang="en-US" sz="43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LỚP </a:t>
            </a:r>
            <a:r>
              <a:rPr lang="en-US" sz="43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1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endParaRPr lang="en-US" sz="43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Box 191"/>
          <p:cNvSpPr txBox="1">
            <a:spLocks noChangeArrowheads="1"/>
          </p:cNvSpPr>
          <p:nvPr/>
        </p:nvSpPr>
        <p:spPr bwMode="auto">
          <a:xfrm>
            <a:off x="891218" y="965105"/>
            <a:ext cx="11363847" cy="954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2700" b="1" dirty="0">
                <a:solidFill>
                  <a:srgbClr val="0000FF"/>
                </a:solidFill>
                <a:latin typeface="Times New Roman" pitchFamily="18" charset="0"/>
              </a:rPr>
              <a:t>PHÒNG GIÁO DỤC VÀ ĐÀO TẠO QUẬN LONG BIÊN</a:t>
            </a:r>
          </a:p>
          <a:p>
            <a:pPr algn="ctr" eaLnBrk="1" hangingPunct="1"/>
            <a:r>
              <a:rPr lang="en-US" sz="2700" b="1" dirty="0">
                <a:solidFill>
                  <a:srgbClr val="0000FF"/>
                </a:solidFill>
                <a:latin typeface="Times New Roman" pitchFamily="18" charset="0"/>
              </a:rPr>
              <a:t>TRƯỜNG TIỂU HỌC ĐOÀN KẾT</a:t>
            </a:r>
          </a:p>
        </p:txBody>
      </p:sp>
      <p:sp>
        <p:nvSpPr>
          <p:cNvPr id="15" name="Text Box 195"/>
          <p:cNvSpPr txBox="1">
            <a:spLocks noChangeArrowheads="1"/>
          </p:cNvSpPr>
          <p:nvPr/>
        </p:nvSpPr>
        <p:spPr bwMode="auto">
          <a:xfrm>
            <a:off x="315310" y="3385947"/>
            <a:ext cx="12164640" cy="1969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</a:rPr>
              <a:t>CÁC THẾ HỆ TRONG GIA ĐÌNH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endParaRPr lang="en-US" sz="48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</a:rPr>
              <a:t>Tiết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</a:rPr>
              <a:t>2)</a:t>
            </a:r>
            <a:endParaRPr lang="en-US" sz="48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6" name="Text Box 195"/>
          <p:cNvSpPr txBox="1">
            <a:spLocks noChangeArrowheads="1"/>
          </p:cNvSpPr>
          <p:nvPr/>
        </p:nvSpPr>
        <p:spPr bwMode="auto">
          <a:xfrm>
            <a:off x="5528455" y="5733257"/>
            <a:ext cx="5276193" cy="69762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700" b="1" i="1" dirty="0" err="1">
                <a:solidFill>
                  <a:srgbClr val="0000FF"/>
                </a:solidFill>
                <a:latin typeface="Times New Roman" pitchFamily="18" charset="0"/>
              </a:rPr>
              <a:t>Giáo</a:t>
            </a:r>
            <a:r>
              <a:rPr lang="en-US" sz="37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700" b="1" i="1" dirty="0" err="1">
                <a:solidFill>
                  <a:srgbClr val="0000FF"/>
                </a:solidFill>
                <a:latin typeface="Times New Roman" pitchFamily="18" charset="0"/>
              </a:rPr>
              <a:t>viên</a:t>
            </a:r>
            <a:r>
              <a:rPr lang="en-US" sz="3700" b="1" i="1" dirty="0">
                <a:solidFill>
                  <a:srgbClr val="0000FF"/>
                </a:solidFill>
                <a:latin typeface="Times New Roman" pitchFamily="18" charset="0"/>
              </a:rPr>
              <a:t>: </a:t>
            </a:r>
            <a:r>
              <a:rPr lang="en-US" sz="3700" b="1" i="1" dirty="0" err="1">
                <a:solidFill>
                  <a:srgbClr val="0000FF"/>
                </a:solidFill>
                <a:latin typeface="Times New Roman" pitchFamily="18" charset="0"/>
              </a:rPr>
              <a:t>Lê</a:t>
            </a:r>
            <a:r>
              <a:rPr lang="en-US" sz="37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700" b="1" i="1" dirty="0" err="1">
                <a:solidFill>
                  <a:srgbClr val="0000FF"/>
                </a:solidFill>
                <a:latin typeface="Times New Roman" pitchFamily="18" charset="0"/>
              </a:rPr>
              <a:t>Thùy</a:t>
            </a:r>
            <a:r>
              <a:rPr lang="en-US" sz="37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700" b="1" i="1" dirty="0" err="1">
                <a:solidFill>
                  <a:srgbClr val="0000FF"/>
                </a:solidFill>
                <a:latin typeface="Times New Roman" pitchFamily="18" charset="0"/>
              </a:rPr>
              <a:t>Linh</a:t>
            </a:r>
            <a:endParaRPr lang="en-US" sz="3700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67" y="4536284"/>
            <a:ext cx="3242521" cy="174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9705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FD08175-F401-4A0E-A1B0-26A40E5F7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2800" y="1676400"/>
            <a:ext cx="4571998" cy="1216153"/>
          </a:xfrm>
        </p:spPr>
        <p:txBody>
          <a:bodyPr anchor="t">
            <a:normAutofit/>
          </a:bodyPr>
          <a:lstStyle/>
          <a:p>
            <a:endParaRPr lang="en-US" sz="400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075E3C83-13B6-4490-8C95-7AF4EC2446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3237" y="4368800"/>
            <a:ext cx="5186683" cy="2286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4800" dirty="0" err="1">
                <a:solidFill>
                  <a:srgbClr val="FF0000">
                    <a:alpha val="55000"/>
                  </a:srgbClr>
                </a:solidFill>
              </a:rPr>
              <a:t>Bạn</a:t>
            </a:r>
            <a:r>
              <a:rPr lang="en-US" sz="4800" dirty="0">
                <a:solidFill>
                  <a:srgbClr val="FF0000">
                    <a:alpha val="55000"/>
                  </a:srgbClr>
                </a:solidFill>
              </a:rPr>
              <a:t> An </a:t>
            </a:r>
            <a:r>
              <a:rPr lang="en-US" sz="4800" dirty="0" err="1">
                <a:solidFill>
                  <a:srgbClr val="FF0000">
                    <a:alpha val="55000"/>
                  </a:srgbClr>
                </a:solidFill>
              </a:rPr>
              <a:t>xoa</a:t>
            </a:r>
            <a:r>
              <a:rPr lang="en-US" sz="4800" dirty="0">
                <a:solidFill>
                  <a:srgbClr val="FF0000">
                    <a:alpha val="55000"/>
                  </a:srgbClr>
                </a:solidFill>
              </a:rPr>
              <a:t> </a:t>
            </a:r>
            <a:r>
              <a:rPr lang="en-US" sz="4800" dirty="0" err="1">
                <a:solidFill>
                  <a:srgbClr val="FF0000">
                    <a:alpha val="55000"/>
                  </a:srgbClr>
                </a:solidFill>
              </a:rPr>
              <a:t>bóp</a:t>
            </a:r>
            <a:r>
              <a:rPr lang="en-US" sz="4800" dirty="0">
                <a:solidFill>
                  <a:srgbClr val="FF0000">
                    <a:alpha val="55000"/>
                  </a:srgbClr>
                </a:solidFill>
              </a:rPr>
              <a:t>  </a:t>
            </a:r>
            <a:r>
              <a:rPr lang="en-US" sz="4800" dirty="0" err="1">
                <a:solidFill>
                  <a:srgbClr val="FF0000">
                    <a:alpha val="55000"/>
                  </a:srgbClr>
                </a:solidFill>
              </a:rPr>
              <a:t>lưng</a:t>
            </a:r>
            <a:r>
              <a:rPr lang="en-US" sz="4800" dirty="0">
                <a:solidFill>
                  <a:srgbClr val="FF0000">
                    <a:alpha val="55000"/>
                  </a:srgbClr>
                </a:solidFill>
              </a:rPr>
              <a:t> </a:t>
            </a:r>
            <a:r>
              <a:rPr lang="en-US" sz="4800" dirty="0" err="1">
                <a:solidFill>
                  <a:srgbClr val="FF0000">
                    <a:alpha val="55000"/>
                  </a:srgbClr>
                </a:solidFill>
              </a:rPr>
              <a:t>cho</a:t>
            </a:r>
            <a:r>
              <a:rPr lang="en-US" sz="4800" dirty="0">
                <a:solidFill>
                  <a:srgbClr val="FF0000">
                    <a:alpha val="55000"/>
                  </a:srgbClr>
                </a:solidFill>
              </a:rPr>
              <a:t> </a:t>
            </a:r>
            <a:r>
              <a:rPr lang="en-US" sz="4800" dirty="0" err="1">
                <a:solidFill>
                  <a:srgbClr val="FF0000">
                    <a:alpha val="55000"/>
                  </a:srgbClr>
                </a:solidFill>
              </a:rPr>
              <a:t>bà</a:t>
            </a:r>
            <a:r>
              <a:rPr lang="en-US" sz="4800" dirty="0">
                <a:solidFill>
                  <a:srgbClr val="FF0000">
                    <a:alpha val="55000"/>
                  </a:srgbClr>
                </a:solidFill>
              </a:rPr>
              <a:t> </a:t>
            </a:r>
            <a:r>
              <a:rPr lang="en-US" sz="4800" dirty="0" err="1">
                <a:solidFill>
                  <a:srgbClr val="FF0000">
                    <a:alpha val="55000"/>
                  </a:srgbClr>
                </a:solidFill>
              </a:rPr>
              <a:t>khỏi</a:t>
            </a:r>
            <a:r>
              <a:rPr lang="en-US" sz="4800" dirty="0">
                <a:solidFill>
                  <a:srgbClr val="FF0000">
                    <a:alpha val="55000"/>
                  </a:srgbClr>
                </a:solidFill>
              </a:rPr>
              <a:t> </a:t>
            </a:r>
            <a:r>
              <a:rPr lang="en-US" sz="4800" dirty="0" err="1">
                <a:solidFill>
                  <a:srgbClr val="FF0000">
                    <a:alpha val="55000"/>
                  </a:srgbClr>
                </a:solidFill>
              </a:rPr>
              <a:t>đau</a:t>
            </a:r>
            <a:r>
              <a:rPr lang="en-US" sz="4800" dirty="0">
                <a:solidFill>
                  <a:srgbClr val="FF0000">
                    <a:alpha val="55000"/>
                  </a:srgbClr>
                </a:solidFill>
              </a:rPr>
              <a:t> .</a:t>
            </a:r>
          </a:p>
        </p:txBody>
      </p:sp>
      <p:pic>
        <p:nvPicPr>
          <p:cNvPr id="5" name="Content Placeholder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xmlns="" id="{DD33C48A-1DCC-4F6D-B286-5843D4D4B1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731" b="1"/>
          <a:stretch/>
        </p:blipFill>
        <p:spPr>
          <a:xfrm>
            <a:off x="-45243" y="0"/>
            <a:ext cx="6827039" cy="714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57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5E97F8B-ABC7-44D4-AB85-720A83DD0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7144" y="1676400"/>
            <a:ext cx="3967653" cy="1216153"/>
          </a:xfrm>
        </p:spPr>
        <p:txBody>
          <a:bodyPr anchor="t">
            <a:normAutofit/>
          </a:bodyPr>
          <a:lstStyle/>
          <a:p>
            <a:endParaRPr lang="en-US" sz="400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0569C430-14BB-4094-BAA6-93E8351726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1930" y="4846320"/>
            <a:ext cx="5150069" cy="179832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800" dirty="0">
                <a:solidFill>
                  <a:srgbClr val="FF0000">
                    <a:alpha val="55000"/>
                  </a:srgbClr>
                </a:solidFill>
              </a:rPr>
              <a:t>An </a:t>
            </a:r>
            <a:r>
              <a:rPr lang="en-US" sz="4800" dirty="0" err="1">
                <a:solidFill>
                  <a:srgbClr val="FF0000">
                    <a:alpha val="55000"/>
                  </a:srgbClr>
                </a:solidFill>
              </a:rPr>
              <a:t>giúp</a:t>
            </a:r>
            <a:r>
              <a:rPr lang="en-US" sz="4800" dirty="0">
                <a:solidFill>
                  <a:srgbClr val="FF0000">
                    <a:alpha val="55000"/>
                  </a:srgbClr>
                </a:solidFill>
              </a:rPr>
              <a:t> </a:t>
            </a:r>
            <a:r>
              <a:rPr lang="en-US" sz="4800" dirty="0" err="1">
                <a:solidFill>
                  <a:srgbClr val="FF0000">
                    <a:alpha val="55000"/>
                  </a:srgbClr>
                </a:solidFill>
              </a:rPr>
              <a:t>bố</a:t>
            </a:r>
            <a:r>
              <a:rPr lang="en-US" sz="4800" dirty="0">
                <a:solidFill>
                  <a:srgbClr val="FF0000">
                    <a:alpha val="55000"/>
                  </a:srgbClr>
                </a:solidFill>
              </a:rPr>
              <a:t> </a:t>
            </a:r>
            <a:r>
              <a:rPr lang="en-US" sz="4800" dirty="0" err="1">
                <a:solidFill>
                  <a:srgbClr val="FF0000">
                    <a:alpha val="55000"/>
                  </a:srgbClr>
                </a:solidFill>
              </a:rPr>
              <a:t>thu</a:t>
            </a:r>
            <a:r>
              <a:rPr lang="en-US" sz="4800" dirty="0">
                <a:solidFill>
                  <a:srgbClr val="FF0000">
                    <a:alpha val="55000"/>
                  </a:srgbClr>
                </a:solidFill>
              </a:rPr>
              <a:t> </a:t>
            </a:r>
            <a:r>
              <a:rPr lang="en-US" sz="4800" dirty="0" err="1">
                <a:solidFill>
                  <a:srgbClr val="FF0000">
                    <a:alpha val="55000"/>
                  </a:srgbClr>
                </a:solidFill>
              </a:rPr>
              <a:t>hoạch</a:t>
            </a:r>
            <a:r>
              <a:rPr lang="en-US" sz="4800" dirty="0">
                <a:solidFill>
                  <a:srgbClr val="FF0000">
                    <a:alpha val="55000"/>
                  </a:srgbClr>
                </a:solidFill>
              </a:rPr>
              <a:t> </a:t>
            </a:r>
            <a:r>
              <a:rPr lang="en-US" sz="4800" dirty="0" err="1">
                <a:solidFill>
                  <a:srgbClr val="FF0000">
                    <a:alpha val="55000"/>
                  </a:srgbClr>
                </a:solidFill>
              </a:rPr>
              <a:t>rau</a:t>
            </a:r>
            <a:r>
              <a:rPr lang="en-US" sz="4800" dirty="0">
                <a:solidFill>
                  <a:srgbClr val="FF0000">
                    <a:alpha val="55000"/>
                  </a:srgbClr>
                </a:solidFill>
              </a:rPr>
              <a:t> 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93914E6B-8544-4078-934D-EB4F4CB6E0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5"/>
          <a:stretch/>
        </p:blipFill>
        <p:spPr>
          <a:xfrm>
            <a:off x="0" y="0"/>
            <a:ext cx="704193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33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30FB55C-F51C-4FDE-B203-31A538C540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7760" y="5039360"/>
            <a:ext cx="4714240" cy="159512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Anh </a:t>
            </a:r>
            <a:r>
              <a:rPr lang="en-US" dirty="0" err="1">
                <a:solidFill>
                  <a:srgbClr val="FF0000"/>
                </a:solidFill>
              </a:rPr>
              <a:t>em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bạn</a:t>
            </a:r>
            <a:r>
              <a:rPr lang="en-US" dirty="0">
                <a:solidFill>
                  <a:srgbClr val="FF0000"/>
                </a:solidFill>
              </a:rPr>
              <a:t> An </a:t>
            </a:r>
            <a:r>
              <a:rPr lang="en-US" dirty="0" err="1">
                <a:solidFill>
                  <a:srgbClr val="FF0000"/>
                </a:solidFill>
              </a:rPr>
              <a:t>giúp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bố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gấp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quần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áo</a:t>
            </a:r>
            <a:r>
              <a:rPr lang="en-US" dirty="0">
                <a:solidFill>
                  <a:srgbClr val="FF0000"/>
                </a:solidFill>
              </a:rPr>
              <a:t> .</a:t>
            </a:r>
          </a:p>
        </p:txBody>
      </p:sp>
      <p:pic>
        <p:nvPicPr>
          <p:cNvPr id="5" name="Content Placeholder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xmlns="" id="{B6326DAF-91B4-4096-85AC-C41834FEE9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86320" cy="6929120"/>
          </a:xfrm>
        </p:spPr>
      </p:pic>
    </p:spTree>
    <p:extLst>
      <p:ext uri="{BB962C8B-B14F-4D97-AF65-F5344CB8AC3E}">
        <p14:creationId xmlns:p14="http://schemas.microsoft.com/office/powerpoint/2010/main" val="150559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E872D3-51AE-4817-B00F-F993FC7D0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47280" y="4744720"/>
            <a:ext cx="4744720" cy="192024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4800" dirty="0" err="1">
                <a:solidFill>
                  <a:srgbClr val="FF0000"/>
                </a:solidFill>
              </a:rPr>
              <a:t>Mẹ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bạn</a:t>
            </a:r>
            <a:r>
              <a:rPr lang="en-US" sz="4800" dirty="0">
                <a:solidFill>
                  <a:srgbClr val="FF0000"/>
                </a:solidFill>
              </a:rPr>
              <a:t> An </a:t>
            </a:r>
            <a:r>
              <a:rPr lang="en-US" sz="4800" dirty="0" err="1">
                <a:solidFill>
                  <a:srgbClr val="FF0000"/>
                </a:solidFill>
              </a:rPr>
              <a:t>giúp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em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bạn</a:t>
            </a:r>
            <a:r>
              <a:rPr lang="en-US" sz="4800" dirty="0">
                <a:solidFill>
                  <a:srgbClr val="FF0000"/>
                </a:solidFill>
              </a:rPr>
              <a:t> An </a:t>
            </a:r>
            <a:r>
              <a:rPr lang="en-US" sz="4800" dirty="0" err="1">
                <a:solidFill>
                  <a:srgbClr val="FF0000"/>
                </a:solidFill>
              </a:rPr>
              <a:t>làm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thủ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công</a:t>
            </a:r>
            <a:r>
              <a:rPr lang="en-US" sz="4800" dirty="0">
                <a:solidFill>
                  <a:srgbClr val="FF0000"/>
                </a:solidFill>
              </a:rPr>
              <a:t> .</a:t>
            </a:r>
          </a:p>
        </p:txBody>
      </p:sp>
      <p:pic>
        <p:nvPicPr>
          <p:cNvPr id="5" name="Content Placeholder 4" descr="A picture containing text, clipart, picture frame&#10;&#10;Description automatically generated">
            <a:extLst>
              <a:ext uri="{FF2B5EF4-FFF2-40B4-BE49-F238E27FC236}">
                <a16:creationId xmlns:a16="http://schemas.microsoft.com/office/drawing/2014/main" xmlns="" id="{EDC05FE7-DEDA-4952-B141-B6C9E98DFC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3520"/>
            <a:ext cx="7447280" cy="7122160"/>
          </a:xfrm>
        </p:spPr>
      </p:pic>
    </p:spTree>
    <p:extLst>
      <p:ext uri="{BB962C8B-B14F-4D97-AF65-F5344CB8AC3E}">
        <p14:creationId xmlns:p14="http://schemas.microsoft.com/office/powerpoint/2010/main" val="193272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3600" dirty="0">
              <a:latin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0" y="121920"/>
            <a:ext cx="12192000" cy="3444240"/>
          </a:xfrm>
          <a:prstGeom prst="wedgeRoundRectCallo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dirty="0"/>
              <a:t>- </a:t>
            </a:r>
            <a:r>
              <a:rPr lang="en-US" sz="4400" dirty="0" err="1"/>
              <a:t>Vì</a:t>
            </a:r>
            <a:r>
              <a:rPr lang="en-US" sz="4400" dirty="0"/>
              <a:t> </a:t>
            </a:r>
            <a:r>
              <a:rPr lang="en-US" sz="4400" dirty="0" err="1"/>
              <a:t>sao</a:t>
            </a:r>
            <a:r>
              <a:rPr lang="en-US" sz="4400" dirty="0"/>
              <a:t> </a:t>
            </a:r>
            <a:r>
              <a:rPr lang="en-US" sz="4400" dirty="0" err="1"/>
              <a:t>mọi</a:t>
            </a:r>
            <a:r>
              <a:rPr lang="en-US" sz="4400" dirty="0"/>
              <a:t> </a:t>
            </a:r>
            <a:r>
              <a:rPr lang="en-US" sz="4400" dirty="0" err="1"/>
              <a:t>người</a:t>
            </a:r>
            <a:r>
              <a:rPr lang="en-US" sz="4400" dirty="0"/>
              <a:t> </a:t>
            </a:r>
            <a:r>
              <a:rPr lang="en-US" sz="4400" dirty="0" err="1"/>
              <a:t>trong</a:t>
            </a:r>
            <a:r>
              <a:rPr lang="en-US" sz="4400" dirty="0"/>
              <a:t> </a:t>
            </a:r>
            <a:r>
              <a:rPr lang="en-US" sz="4400" dirty="0" err="1"/>
              <a:t>gia</a:t>
            </a:r>
            <a:r>
              <a:rPr lang="en-US" sz="4400" dirty="0"/>
              <a:t> </a:t>
            </a:r>
            <a:r>
              <a:rPr lang="en-US" sz="4400" dirty="0" err="1"/>
              <a:t>đình</a:t>
            </a:r>
            <a:r>
              <a:rPr lang="en-US" sz="4400" dirty="0"/>
              <a:t> </a:t>
            </a:r>
            <a:r>
              <a:rPr lang="en-US" sz="4400" dirty="0" err="1"/>
              <a:t>cần</a:t>
            </a:r>
            <a:r>
              <a:rPr lang="en-US" sz="4400" dirty="0"/>
              <a:t> </a:t>
            </a:r>
            <a:r>
              <a:rPr lang="en-US" sz="4400" dirty="0" err="1"/>
              <a:t>thể</a:t>
            </a:r>
            <a:r>
              <a:rPr lang="en-US" sz="4400" dirty="0"/>
              <a:t> hiện </a:t>
            </a:r>
            <a:r>
              <a:rPr lang="en-US" sz="4400" dirty="0" err="1"/>
              <a:t>sự</a:t>
            </a:r>
            <a:r>
              <a:rPr lang="en-US" sz="4400" dirty="0"/>
              <a:t> chia </a:t>
            </a:r>
            <a:r>
              <a:rPr lang="en-US" sz="4400" dirty="0" err="1"/>
              <a:t>sẻ</a:t>
            </a:r>
            <a:r>
              <a:rPr lang="en-US" sz="4400" dirty="0"/>
              <a:t> , </a:t>
            </a:r>
            <a:r>
              <a:rPr lang="en-US" sz="4400" dirty="0" err="1"/>
              <a:t>quan</a:t>
            </a:r>
            <a:r>
              <a:rPr lang="en-US" sz="4400" dirty="0"/>
              <a:t> </a:t>
            </a:r>
            <a:r>
              <a:rPr lang="en-US" sz="4400" dirty="0" err="1"/>
              <a:t>tâm</a:t>
            </a:r>
            <a:r>
              <a:rPr lang="en-US" sz="4400" dirty="0"/>
              <a:t> , </a:t>
            </a:r>
            <a:r>
              <a:rPr lang="en-US" sz="4400" dirty="0" err="1"/>
              <a:t>chăm</a:t>
            </a:r>
            <a:r>
              <a:rPr lang="en-US" sz="4400" dirty="0"/>
              <a:t> </a:t>
            </a:r>
            <a:r>
              <a:rPr lang="en-US" sz="4400" dirty="0" err="1"/>
              <a:t>sóc</a:t>
            </a:r>
            <a:r>
              <a:rPr lang="en-US" sz="4400" dirty="0"/>
              <a:t> , </a:t>
            </a:r>
            <a:r>
              <a:rPr lang="en-US" sz="4400" dirty="0" err="1"/>
              <a:t>yêu</a:t>
            </a:r>
            <a:r>
              <a:rPr lang="en-US" sz="4400" dirty="0"/>
              <a:t> </a:t>
            </a:r>
            <a:r>
              <a:rPr lang="en-US" sz="4400" dirty="0" err="1"/>
              <a:t>thương</a:t>
            </a:r>
            <a:r>
              <a:rPr lang="en-US" sz="4400" dirty="0"/>
              <a:t> </a:t>
            </a:r>
            <a:r>
              <a:rPr lang="en-US" sz="4400" dirty="0" err="1"/>
              <a:t>nhau</a:t>
            </a:r>
            <a:r>
              <a:rPr lang="en-US" sz="4400" dirty="0"/>
              <a:t> ?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F2CC3A0-6F3C-490D-A508-A9C47E2604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29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6960" y="1595120"/>
            <a:ext cx="99872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KẾT LUẬN 2 : </a:t>
            </a:r>
            <a:r>
              <a:rPr kumimoji="0" lang="en-US" altLang="zh-CN" sz="40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Những</a:t>
            </a:r>
            <a:r>
              <a:rPr kumimoji="0" lang="en-US" altLang="zh-CN" sz="40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0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người</a:t>
            </a:r>
            <a:r>
              <a:rPr kumimoji="0" lang="en-US" altLang="zh-CN" sz="40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0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trong</a:t>
            </a:r>
            <a:r>
              <a:rPr kumimoji="0" lang="en-US" altLang="zh-CN" sz="40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0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gia</a:t>
            </a:r>
            <a:r>
              <a:rPr kumimoji="0" lang="en-US" altLang="zh-CN" sz="40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0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đình</a:t>
            </a:r>
            <a:r>
              <a:rPr kumimoji="0" lang="en-US" altLang="zh-CN" sz="40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0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cần</a:t>
            </a:r>
            <a:r>
              <a:rPr kumimoji="0" lang="en-US" altLang="zh-CN" sz="40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chia </a:t>
            </a:r>
            <a:r>
              <a:rPr kumimoji="0" lang="en-US" altLang="zh-CN" sz="40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sẻ</a:t>
            </a:r>
            <a:r>
              <a:rPr kumimoji="0" lang="en-US" altLang="zh-CN" sz="40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, </a:t>
            </a:r>
            <a:r>
              <a:rPr kumimoji="0" lang="en-US" altLang="zh-CN" sz="40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quan</a:t>
            </a:r>
            <a:r>
              <a:rPr kumimoji="0" lang="en-US" altLang="zh-CN" sz="40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0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tâm</a:t>
            </a:r>
            <a:r>
              <a:rPr kumimoji="0" lang="en-US" altLang="zh-CN" sz="40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, </a:t>
            </a:r>
            <a:r>
              <a:rPr kumimoji="0" lang="en-US" altLang="zh-CN" sz="40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chăm</a:t>
            </a:r>
            <a:r>
              <a:rPr kumimoji="0" lang="en-US" altLang="zh-CN" sz="40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0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sóc</a:t>
            </a:r>
            <a:r>
              <a:rPr kumimoji="0" lang="en-US" altLang="zh-CN" sz="40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, </a:t>
            </a:r>
            <a:r>
              <a:rPr kumimoji="0" lang="en-US" altLang="zh-CN" sz="40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yêu</a:t>
            </a:r>
            <a:r>
              <a:rPr kumimoji="0" lang="en-US" altLang="zh-CN" sz="40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0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thương</a:t>
            </a:r>
            <a:r>
              <a:rPr kumimoji="0" lang="en-US" altLang="zh-CN" sz="40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0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nhau</a:t>
            </a:r>
            <a:r>
              <a:rPr kumimoji="0" lang="en-US" altLang="zh-CN" sz="40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.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charset="0"/>
              <a:ea typeface="+mn-ea"/>
              <a:cs typeface="Verdana" panose="020B060403050404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353286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"/>
            <a:ext cx="12090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0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hiện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1323440"/>
            <a:ext cx="12090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THẢO LUẬN NHÓM 6</a:t>
            </a:r>
          </a:p>
          <a:p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: 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hiện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  <a:p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: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: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hiện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2825293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1654"/>
            <a:ext cx="10515600" cy="74814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921327" y="1163781"/>
            <a:ext cx="10515600" cy="13300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endParaRPr lang="en-US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921327" y="2941780"/>
            <a:ext cx="10515600" cy="13300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endParaRPr lang="en-US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032164" y="1290320"/>
            <a:ext cx="10515600" cy="50365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pPr marL="0" indent="0">
              <a:buNone/>
            </a:pPr>
            <a:endParaRPr lang="en-US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en-US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en-US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en-US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78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70560" y="1906270"/>
            <a:ext cx="10414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KẾT LUẬN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: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Mỗi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gia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đình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có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một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hoặc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nhiều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thế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hệ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cùng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chung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sống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.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Những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người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trong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gia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đình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cần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chia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sẻ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,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quan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tâm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,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chăm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sóc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,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yêu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thương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48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nhau</a:t>
            </a:r>
            <a:r>
              <a:rPr kumimoji="0" lang="en-US" altLang="zh-CN" sz="48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. </a:t>
            </a:r>
            <a:endParaRPr kumimoji="0" lang="en-US" sz="4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charset="0"/>
              <a:ea typeface="+mn-ea"/>
              <a:cs typeface="Verdana" panose="020B060403050404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025842"/>
      </p:ext>
    </p:ext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4D4CCB9-E115-4267-A992-F7B74E3557E6}"/>
              </a:ext>
            </a:extLst>
          </p:cNvPr>
          <p:cNvSpPr txBox="1"/>
          <p:nvPr/>
        </p:nvSpPr>
        <p:spPr>
          <a:xfrm>
            <a:off x="2327564" y="190005"/>
            <a:ext cx="71014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DẶN DÒ </a:t>
            </a:r>
            <a:endParaRPr lang="en-US" sz="48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8CD28A40-A708-49BC-8F76-186A051005ED}"/>
              </a:ext>
            </a:extLst>
          </p:cNvPr>
          <p:cNvSpPr/>
          <p:nvPr/>
        </p:nvSpPr>
        <p:spPr>
          <a:xfrm>
            <a:off x="1209040" y="1888177"/>
            <a:ext cx="10982960" cy="33013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4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Chuẩn</a:t>
            </a:r>
            <a:r>
              <a:rPr lang="en-US" sz="4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bị</a:t>
            </a:r>
            <a:r>
              <a:rPr lang="en-US" sz="4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  <a:r>
              <a:rPr lang="en-US" sz="4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sau</a:t>
            </a:r>
            <a:r>
              <a:rPr lang="en-US" sz="4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: </a:t>
            </a:r>
            <a:r>
              <a:rPr lang="en-US" sz="4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  <a:r>
              <a:rPr lang="en-US" sz="4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2 : </a:t>
            </a:r>
            <a:r>
              <a:rPr lang="en-US" sz="4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Nghề</a:t>
            </a:r>
            <a:r>
              <a:rPr lang="en-US" sz="4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nghiệp</a:t>
            </a:r>
            <a:r>
              <a:rPr lang="en-US" sz="4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endParaRPr lang="en-US" sz="4800" dirty="0">
              <a:solidFill>
                <a:schemeClr val="bg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865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 descr="E:\QUYNH\anh tai ve poiwer oint\5e43c1f10bb5d163599e9eba_tải hình ảnh hoa đồng tiền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0000" l="0" r="8990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6625" b="36233"/>
          <a:stretch/>
        </p:blipFill>
        <p:spPr bwMode="auto">
          <a:xfrm rot="5400000" flipH="1">
            <a:off x="8288836" y="2704384"/>
            <a:ext cx="4175461" cy="417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0" y="2279375"/>
            <a:ext cx="11834546" cy="3369584"/>
          </a:xfrm>
          <a:prstGeom prst="roundRect">
            <a:avLst/>
          </a:prstGeom>
          <a:solidFill>
            <a:srgbClr val="FC910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/>
          <a:lstStyle/>
          <a:p>
            <a:pPr algn="ctr"/>
            <a:r>
              <a:rPr lang="en-US" sz="7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Khởi</a:t>
            </a:r>
            <a:r>
              <a:rPr lang="en-US" sz="7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động</a:t>
            </a:r>
            <a:endParaRPr lang="en-US" sz="7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6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Hát</a:t>
            </a:r>
            <a:r>
              <a:rPr lang="en-US" sz="6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6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: </a:t>
            </a:r>
            <a:r>
              <a:rPr lang="en-US" sz="6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Cả</a:t>
            </a:r>
            <a:r>
              <a:rPr lang="en-US" sz="6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6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thương</a:t>
            </a:r>
            <a:r>
              <a:rPr lang="en-US" sz="6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nhau</a:t>
            </a:r>
            <a:endParaRPr lang="en-US" sz="6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1956813" y="516424"/>
            <a:ext cx="1616765" cy="1524000"/>
          </a:xfrm>
          <a:prstGeom prst="ellipse">
            <a:avLst/>
          </a:prstGeom>
          <a:solidFill>
            <a:srgbClr val="FC9102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/>
          <a:lstStyle/>
          <a:p>
            <a:pPr algn="ctr"/>
            <a:endParaRPr lang="en-US" sz="6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5" descr="E:\QUYNH\anh tai ve poiwer oint\5e43c1f10bb5d163599e9eba_tải hình ảnh hoa đồng tiền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0000" l="0" r="8990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6625" b="36233"/>
          <a:stretch/>
        </p:blipFill>
        <p:spPr bwMode="auto">
          <a:xfrm>
            <a:off x="2" y="1"/>
            <a:ext cx="2752137" cy="275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QUYNH\anh tai ve poiwer oint\chim 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17077" y1="75270" x2="17077" y2="75270"/>
                        <a14:foregroundMark x1="28769" y1="77297" x2="28769" y2="77297"/>
                        <a14:foregroundMark x1="19385" y1="83514" x2="19385" y2="83514"/>
                        <a14:foregroundMark x1="10000" y1="86081" x2="10000" y2="86081"/>
                        <a14:foregroundMark x1="7692" y1="92838" x2="7692" y2="92838"/>
                        <a14:foregroundMark x1="20615" y1="92838" x2="20615" y2="92838"/>
                        <a14:foregroundMark x1="30000" y1="21081" x2="30000" y2="21081"/>
                        <a14:foregroundMark x1="34154" y1="15405" x2="34154" y2="15405"/>
                        <a14:foregroundMark x1="20000" y1="12297" x2="20000" y2="12297"/>
                        <a14:foregroundMark x1="20000" y1="15811" x2="20000" y2="158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522" y="-47206"/>
            <a:ext cx="2328809" cy="2651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6606518" y="219183"/>
            <a:ext cx="5201916" cy="0"/>
          </a:xfrm>
          <a:prstGeom prst="line">
            <a:avLst/>
          </a:prstGeom>
          <a:ln w="38100">
            <a:solidFill>
              <a:srgbClr val="00B05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1808432" y="219183"/>
            <a:ext cx="0" cy="2534292"/>
          </a:xfrm>
          <a:prstGeom prst="line">
            <a:avLst/>
          </a:prstGeom>
          <a:ln w="38100">
            <a:solidFill>
              <a:srgbClr val="00B05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31245" y="6548064"/>
            <a:ext cx="8436039" cy="0"/>
          </a:xfrm>
          <a:prstGeom prst="line">
            <a:avLst/>
          </a:prstGeom>
          <a:ln w="28575">
            <a:solidFill>
              <a:srgbClr val="00B05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57453" y="2279375"/>
            <a:ext cx="0" cy="4191188"/>
          </a:xfrm>
          <a:prstGeom prst="line">
            <a:avLst/>
          </a:prstGeom>
          <a:ln w="38100">
            <a:solidFill>
              <a:srgbClr val="00B05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y2mate.com - Cả Nhà Thương Nhau Bài Hát Mầm Non Hay Nhất_1080p (online-video-cutter.com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124653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73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"/>
            <a:ext cx="12192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0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1323440"/>
            <a:ext cx="120294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THẢO LUẬN NHÓM 4</a:t>
            </a:r>
          </a:p>
          <a:p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HS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 2 , 3 , 4 (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 – SGK )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 .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hiện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398813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818CAF1-F8B1-4C54-927D-F072DF6F6F2B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" y="0"/>
            <a:ext cx="5852160" cy="685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381D2D7-C75C-4433-AC08-16C2237D0AA2}"/>
              </a:ext>
            </a:extLst>
          </p:cNvPr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6045200" cy="685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5642491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121920"/>
            <a:ext cx="12192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 .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hiện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endParaRPr lang="en-US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97527" y="2810272"/>
            <a:ext cx="10363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440" y="3565982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2880" y="4944626"/>
            <a:ext cx="12100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2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2E155D5-BCCD-4523-861B-3CFFCB311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1944" y="1676400"/>
            <a:ext cx="3662853" cy="1216153"/>
          </a:xfrm>
        </p:spPr>
        <p:txBody>
          <a:bodyPr anchor="t">
            <a:normAutofit/>
          </a:bodyPr>
          <a:lstStyle/>
          <a:p>
            <a:endParaRPr lang="en-US" sz="400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399D6714-4E6D-42CF-A43F-475FEC5BFC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6119" y="4381499"/>
            <a:ext cx="4338328" cy="2438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4800" b="1" dirty="0">
                <a:solidFill>
                  <a:srgbClr val="FF0000">
                    <a:alpha val="55000"/>
                  </a:srgbClr>
                </a:solidFill>
              </a:rPr>
              <a:t>Gia </a:t>
            </a:r>
            <a:r>
              <a:rPr lang="en-US" sz="4800" b="1" dirty="0" err="1">
                <a:solidFill>
                  <a:srgbClr val="FF0000">
                    <a:alpha val="55000"/>
                  </a:srgbClr>
                </a:solidFill>
              </a:rPr>
              <a:t>đình</a:t>
            </a:r>
            <a:r>
              <a:rPr lang="en-US" sz="4800" b="1" dirty="0">
                <a:solidFill>
                  <a:srgbClr val="FF0000">
                    <a:alpha val="55000"/>
                  </a:srgbClr>
                </a:solidFill>
              </a:rPr>
              <a:t> </a:t>
            </a:r>
            <a:r>
              <a:rPr lang="en-US" sz="4800" b="1" dirty="0" err="1">
                <a:solidFill>
                  <a:srgbClr val="FF0000">
                    <a:alpha val="55000"/>
                  </a:srgbClr>
                </a:solidFill>
              </a:rPr>
              <a:t>bạn</a:t>
            </a:r>
            <a:r>
              <a:rPr lang="en-US" sz="4800" b="1" dirty="0">
                <a:solidFill>
                  <a:srgbClr val="FF0000">
                    <a:alpha val="55000"/>
                  </a:srgbClr>
                </a:solidFill>
              </a:rPr>
              <a:t> </a:t>
            </a:r>
            <a:r>
              <a:rPr lang="en-US" sz="4800" b="1" dirty="0" err="1">
                <a:solidFill>
                  <a:srgbClr val="FF0000">
                    <a:alpha val="55000"/>
                  </a:srgbClr>
                </a:solidFill>
              </a:rPr>
              <a:t>Hà</a:t>
            </a:r>
            <a:r>
              <a:rPr lang="en-US" sz="4800" b="1" dirty="0">
                <a:solidFill>
                  <a:srgbClr val="FF0000">
                    <a:alpha val="55000"/>
                  </a:srgbClr>
                </a:solidFill>
              </a:rPr>
              <a:t> </a:t>
            </a:r>
            <a:r>
              <a:rPr lang="en-US" sz="4800" b="1" dirty="0" err="1">
                <a:solidFill>
                  <a:srgbClr val="FF0000">
                    <a:alpha val="55000"/>
                  </a:srgbClr>
                </a:solidFill>
              </a:rPr>
              <a:t>đang</a:t>
            </a:r>
            <a:r>
              <a:rPr lang="en-US" sz="4800" b="1" dirty="0">
                <a:solidFill>
                  <a:srgbClr val="FF0000">
                    <a:alpha val="55000"/>
                  </a:srgbClr>
                </a:solidFill>
              </a:rPr>
              <a:t> </a:t>
            </a:r>
            <a:r>
              <a:rPr lang="en-US" sz="4800" b="1" dirty="0" err="1">
                <a:solidFill>
                  <a:srgbClr val="FF0000">
                    <a:alpha val="55000"/>
                  </a:srgbClr>
                </a:solidFill>
              </a:rPr>
              <a:t>chơi</a:t>
            </a:r>
            <a:r>
              <a:rPr lang="en-US" sz="4800" b="1" dirty="0">
                <a:solidFill>
                  <a:srgbClr val="FF0000">
                    <a:alpha val="55000"/>
                  </a:srgbClr>
                </a:solidFill>
              </a:rPr>
              <a:t> </a:t>
            </a:r>
            <a:r>
              <a:rPr lang="en-US" sz="4800" b="1" dirty="0" err="1">
                <a:solidFill>
                  <a:srgbClr val="FF0000">
                    <a:alpha val="55000"/>
                  </a:srgbClr>
                </a:solidFill>
              </a:rPr>
              <a:t>cờ</a:t>
            </a:r>
            <a:r>
              <a:rPr lang="en-US" sz="4800" b="1" dirty="0">
                <a:solidFill>
                  <a:srgbClr val="FF0000">
                    <a:alpha val="55000"/>
                  </a:srgbClr>
                </a:solidFill>
              </a:rPr>
              <a:t> </a:t>
            </a:r>
            <a:r>
              <a:rPr lang="en-US" sz="4800" b="1" dirty="0" err="1">
                <a:solidFill>
                  <a:srgbClr val="FF0000">
                    <a:alpha val="55000"/>
                  </a:srgbClr>
                </a:solidFill>
              </a:rPr>
              <a:t>vua</a:t>
            </a:r>
            <a:r>
              <a:rPr lang="en-US" sz="4800" b="1" dirty="0">
                <a:solidFill>
                  <a:srgbClr val="FF0000">
                    <a:alpha val="55000"/>
                  </a:srgbClr>
                </a:solidFill>
              </a:rPr>
              <a:t> .</a:t>
            </a:r>
          </a:p>
        </p:txBody>
      </p:sp>
      <p:pic>
        <p:nvPicPr>
          <p:cNvPr id="5" name="Content Placeholder 4" descr="A picture containing text, box, picture frame&#10;&#10;Description automatically generated">
            <a:extLst>
              <a:ext uri="{FF2B5EF4-FFF2-40B4-BE49-F238E27FC236}">
                <a16:creationId xmlns:a16="http://schemas.microsoft.com/office/drawing/2014/main" xmlns="" id="{88062678-88CB-4E4A-A7EA-07B525F6F2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5"/>
          <a:stretch/>
        </p:blipFill>
        <p:spPr>
          <a:xfrm>
            <a:off x="0" y="0"/>
            <a:ext cx="7178566" cy="701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264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C5259ED4-CA6C-4B62-ADCB-1986E84D97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76200"/>
            <a:ext cx="7863841" cy="69342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51435BC-8F3C-4789-BBEB-5F9612B3EA29}"/>
              </a:ext>
            </a:extLst>
          </p:cNvPr>
          <p:cNvSpPr txBox="1"/>
          <p:nvPr/>
        </p:nvSpPr>
        <p:spPr>
          <a:xfrm>
            <a:off x="8036560" y="4439920"/>
            <a:ext cx="4043680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</a:rPr>
              <a:t>Mẹ</a:t>
            </a:r>
            <a:r>
              <a:rPr lang="en-US" sz="4800" b="1" dirty="0">
                <a:solidFill>
                  <a:srgbClr val="FF0000"/>
                </a:solidFill>
              </a:rPr>
              <a:t> </a:t>
            </a:r>
            <a:r>
              <a:rPr lang="en-US" sz="4800" b="1" dirty="0" err="1">
                <a:solidFill>
                  <a:srgbClr val="FF0000"/>
                </a:solidFill>
              </a:rPr>
              <a:t>bạn</a:t>
            </a:r>
            <a:r>
              <a:rPr lang="en-US" sz="4800" b="1" dirty="0">
                <a:solidFill>
                  <a:srgbClr val="FF0000"/>
                </a:solidFill>
              </a:rPr>
              <a:t> </a:t>
            </a:r>
            <a:r>
              <a:rPr lang="en-US" sz="4800" b="1" dirty="0" err="1">
                <a:solidFill>
                  <a:srgbClr val="FF0000"/>
                </a:solidFill>
              </a:rPr>
              <a:t>Hà</a:t>
            </a:r>
            <a:r>
              <a:rPr lang="en-US" sz="4800" b="1" dirty="0">
                <a:solidFill>
                  <a:srgbClr val="FF0000"/>
                </a:solidFill>
              </a:rPr>
              <a:t> </a:t>
            </a:r>
            <a:r>
              <a:rPr lang="en-US" sz="4800" b="1" dirty="0" err="1">
                <a:solidFill>
                  <a:srgbClr val="FF0000"/>
                </a:solidFill>
              </a:rPr>
              <a:t>cho</a:t>
            </a:r>
            <a:r>
              <a:rPr lang="en-US" sz="4800" b="1" dirty="0">
                <a:solidFill>
                  <a:srgbClr val="FF0000"/>
                </a:solidFill>
              </a:rPr>
              <a:t> </a:t>
            </a:r>
            <a:r>
              <a:rPr lang="en-US" sz="4800" b="1" dirty="0" err="1">
                <a:solidFill>
                  <a:srgbClr val="FF0000"/>
                </a:solidFill>
              </a:rPr>
              <a:t>bạn</a:t>
            </a:r>
            <a:r>
              <a:rPr lang="en-US" sz="4800" b="1" dirty="0">
                <a:solidFill>
                  <a:srgbClr val="FF0000"/>
                </a:solidFill>
              </a:rPr>
              <a:t> </a:t>
            </a:r>
            <a:r>
              <a:rPr lang="en-US" sz="4800" b="1" dirty="0" err="1">
                <a:solidFill>
                  <a:srgbClr val="FF0000"/>
                </a:solidFill>
              </a:rPr>
              <a:t>đi</a:t>
            </a:r>
            <a:r>
              <a:rPr lang="en-US" sz="4800" b="1" dirty="0">
                <a:solidFill>
                  <a:srgbClr val="FF0000"/>
                </a:solidFill>
              </a:rPr>
              <a:t> </a:t>
            </a:r>
            <a:r>
              <a:rPr lang="en-US" sz="4800" b="1" dirty="0" err="1">
                <a:solidFill>
                  <a:srgbClr val="FF0000"/>
                </a:solidFill>
              </a:rPr>
              <a:t>khám</a:t>
            </a:r>
            <a:r>
              <a:rPr lang="en-US" sz="4800" b="1" dirty="0">
                <a:solidFill>
                  <a:srgbClr val="FF0000"/>
                </a:solidFill>
              </a:rPr>
              <a:t> </a:t>
            </a:r>
            <a:r>
              <a:rPr lang="en-US" sz="4800" b="1" dirty="0" err="1">
                <a:solidFill>
                  <a:srgbClr val="FF0000"/>
                </a:solidFill>
              </a:rPr>
              <a:t>bệnh</a:t>
            </a:r>
            <a:r>
              <a:rPr lang="en-US" sz="4800" b="1" dirty="0">
                <a:solidFill>
                  <a:srgbClr val="FF0000"/>
                </a:solidFill>
              </a:rPr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168324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A1F612-8941-49C5-910F-E4171A1A6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7592" y="1676400"/>
            <a:ext cx="4267206" cy="1216153"/>
          </a:xfrm>
        </p:spPr>
        <p:txBody>
          <a:bodyPr anchor="t">
            <a:normAutofit/>
          </a:bodyPr>
          <a:lstStyle/>
          <a:p>
            <a:endParaRPr lang="en-US" sz="4000" dirty="0"/>
          </a:p>
        </p:txBody>
      </p:sp>
      <p:sp>
        <p:nvSpPr>
          <p:cNvPr id="34" name="Content Placeholder 8">
            <a:extLst>
              <a:ext uri="{FF2B5EF4-FFF2-40B4-BE49-F238E27FC236}">
                <a16:creationId xmlns:a16="http://schemas.microsoft.com/office/drawing/2014/main" xmlns="" id="{567D885D-710C-4876-BDE7-9DDEE2F7D8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1797" y="5146040"/>
            <a:ext cx="5410202" cy="165888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800" dirty="0">
                <a:solidFill>
                  <a:srgbClr val="FF0000">
                    <a:alpha val="55000"/>
                  </a:srgbClr>
                </a:solidFill>
              </a:rPr>
              <a:t>Gia </a:t>
            </a:r>
            <a:r>
              <a:rPr lang="en-US" sz="4800" dirty="0" err="1">
                <a:solidFill>
                  <a:srgbClr val="FF0000">
                    <a:alpha val="55000"/>
                  </a:srgbClr>
                </a:solidFill>
              </a:rPr>
              <a:t>đình</a:t>
            </a:r>
            <a:r>
              <a:rPr lang="en-US" sz="4800" dirty="0">
                <a:solidFill>
                  <a:srgbClr val="FF0000">
                    <a:alpha val="55000"/>
                  </a:srgbClr>
                </a:solidFill>
              </a:rPr>
              <a:t> </a:t>
            </a:r>
            <a:r>
              <a:rPr lang="en-US" sz="4800" dirty="0" err="1">
                <a:solidFill>
                  <a:srgbClr val="FF0000">
                    <a:alpha val="55000"/>
                  </a:srgbClr>
                </a:solidFill>
              </a:rPr>
              <a:t>bạn</a:t>
            </a:r>
            <a:r>
              <a:rPr lang="en-US" sz="4800" dirty="0">
                <a:solidFill>
                  <a:srgbClr val="FF0000">
                    <a:alpha val="55000"/>
                  </a:srgbClr>
                </a:solidFill>
              </a:rPr>
              <a:t> </a:t>
            </a:r>
            <a:r>
              <a:rPr lang="en-US" sz="4800" dirty="0" err="1">
                <a:solidFill>
                  <a:srgbClr val="FF0000">
                    <a:alpha val="55000"/>
                  </a:srgbClr>
                </a:solidFill>
              </a:rPr>
              <a:t>Hà</a:t>
            </a:r>
            <a:r>
              <a:rPr lang="en-US" sz="4800" dirty="0">
                <a:solidFill>
                  <a:srgbClr val="FF0000">
                    <a:alpha val="55000"/>
                  </a:srgbClr>
                </a:solidFill>
              </a:rPr>
              <a:t> </a:t>
            </a:r>
            <a:r>
              <a:rPr lang="en-US" sz="4800" dirty="0" err="1">
                <a:solidFill>
                  <a:srgbClr val="FF0000">
                    <a:alpha val="55000"/>
                  </a:srgbClr>
                </a:solidFill>
              </a:rPr>
              <a:t>mừng</a:t>
            </a:r>
            <a:r>
              <a:rPr lang="en-US" sz="4800" dirty="0">
                <a:solidFill>
                  <a:srgbClr val="FF0000">
                    <a:alpha val="55000"/>
                  </a:srgbClr>
                </a:solidFill>
              </a:rPr>
              <a:t> </a:t>
            </a:r>
            <a:r>
              <a:rPr lang="en-US" sz="4800" dirty="0" err="1">
                <a:solidFill>
                  <a:srgbClr val="FF0000">
                    <a:alpha val="55000"/>
                  </a:srgbClr>
                </a:solidFill>
              </a:rPr>
              <a:t>thọ</a:t>
            </a:r>
            <a:r>
              <a:rPr lang="en-US" sz="4800" dirty="0">
                <a:solidFill>
                  <a:srgbClr val="FF0000">
                    <a:alpha val="55000"/>
                  </a:srgbClr>
                </a:solidFill>
              </a:rPr>
              <a:t> </a:t>
            </a:r>
            <a:r>
              <a:rPr lang="en-US" sz="4800" dirty="0" err="1">
                <a:solidFill>
                  <a:srgbClr val="FF0000">
                    <a:alpha val="55000"/>
                  </a:srgbClr>
                </a:solidFill>
              </a:rPr>
              <a:t>ông</a:t>
            </a:r>
            <a:r>
              <a:rPr lang="en-US" sz="4800" dirty="0">
                <a:solidFill>
                  <a:srgbClr val="FF0000">
                    <a:alpha val="55000"/>
                  </a:srgbClr>
                </a:solidFill>
              </a:rPr>
              <a:t> </a:t>
            </a:r>
            <a:r>
              <a:rPr lang="en-US" sz="4800" dirty="0" err="1">
                <a:solidFill>
                  <a:srgbClr val="FF0000">
                    <a:alpha val="55000"/>
                  </a:srgbClr>
                </a:solidFill>
              </a:rPr>
              <a:t>bà</a:t>
            </a:r>
            <a:r>
              <a:rPr lang="en-US" sz="4800" dirty="0">
                <a:solidFill>
                  <a:srgbClr val="FF0000">
                    <a:alpha val="55000"/>
                  </a:srgbClr>
                </a:solidFill>
              </a:rPr>
              <a:t> .</a:t>
            </a:r>
          </a:p>
        </p:txBody>
      </p:sp>
      <p:pic>
        <p:nvPicPr>
          <p:cNvPr id="5" name="Content Placeholder 4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xmlns="" id="{AA07653D-B408-4315-98DD-E462157CAC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5"/>
          <a:stretch/>
        </p:blipFill>
        <p:spPr>
          <a:xfrm>
            <a:off x="-6" y="-3"/>
            <a:ext cx="6781803" cy="7094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01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3728246-CE64-4A50-9C76-BE86358B1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45120" y="4165600"/>
            <a:ext cx="4246880" cy="267747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4800" dirty="0">
                <a:solidFill>
                  <a:srgbClr val="FF0000"/>
                </a:solidFill>
              </a:rPr>
              <a:t>Gia </a:t>
            </a:r>
            <a:r>
              <a:rPr lang="en-US" sz="4800" dirty="0" err="1">
                <a:solidFill>
                  <a:srgbClr val="FF0000"/>
                </a:solidFill>
              </a:rPr>
              <a:t>đình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bạn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Hà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quây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quần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bên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mâm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cơm</a:t>
            </a:r>
            <a:r>
              <a:rPr lang="en-US" sz="4800" dirty="0">
                <a:solidFill>
                  <a:srgbClr val="FF0000"/>
                </a:solidFill>
              </a:rPr>
              <a:t> .</a:t>
            </a:r>
          </a:p>
        </p:txBody>
      </p:sp>
      <p:pic>
        <p:nvPicPr>
          <p:cNvPr id="5" name="Content Placeholder 4" descr="A group of people sitting around a table&#10;&#10;Description automatically generated with medium confidence">
            <a:extLst>
              <a:ext uri="{FF2B5EF4-FFF2-40B4-BE49-F238E27FC236}">
                <a16:creationId xmlns:a16="http://schemas.microsoft.com/office/drawing/2014/main" xmlns="" id="{2CC1A332-B284-4CDC-B7F1-2F670268A5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945120" cy="6843078"/>
          </a:xfrm>
        </p:spPr>
      </p:pic>
    </p:spTree>
    <p:extLst>
      <p:ext uri="{BB962C8B-B14F-4D97-AF65-F5344CB8AC3E}">
        <p14:creationId xmlns:p14="http://schemas.microsoft.com/office/powerpoint/2010/main" val="100759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555</Words>
  <Application>Microsoft Office PowerPoint</Application>
  <PresentationFormat>Custom</PresentationFormat>
  <Paragraphs>43</Paragraphs>
  <Slides>19</Slides>
  <Notes>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Gia đình bạn Hà quây quần bên mâm cơm .</vt:lpstr>
      <vt:lpstr>PowerPoint Presentation</vt:lpstr>
      <vt:lpstr>PowerPoint Presentation</vt:lpstr>
      <vt:lpstr>Anh em bạn An giúp bố gấp quần áo .</vt:lpstr>
      <vt:lpstr>Mẹ bạn An giúp em bạn An làm thủ công 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TH_BaDinh-01</dc:creator>
  <cp:lastModifiedBy>Windows User</cp:lastModifiedBy>
  <cp:revision>3</cp:revision>
  <dcterms:created xsi:type="dcterms:W3CDTF">2021-07-19T13:56:24Z</dcterms:created>
  <dcterms:modified xsi:type="dcterms:W3CDTF">2022-09-23T15:14:27Z</dcterms:modified>
</cp:coreProperties>
</file>