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428" r:id="rId3"/>
    <p:sldId id="328" r:id="rId4"/>
    <p:sldId id="256" r:id="rId5"/>
    <p:sldId id="427" r:id="rId6"/>
    <p:sldId id="430" r:id="rId7"/>
    <p:sldId id="431" r:id="rId8"/>
    <p:sldId id="439" r:id="rId9"/>
    <p:sldId id="429" r:id="rId10"/>
    <p:sldId id="432" r:id="rId11"/>
    <p:sldId id="433" r:id="rId12"/>
    <p:sldId id="434" r:id="rId13"/>
    <p:sldId id="435" r:id="rId14"/>
    <p:sldId id="438" r:id="rId15"/>
    <p:sldId id="257" r:id="rId16"/>
    <p:sldId id="258" r:id="rId17"/>
    <p:sldId id="259" r:id="rId18"/>
    <p:sldId id="32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7DF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778-02A8-4F1D-B48B-00F0A4AEB4F1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48995-3F17-48D4-8636-5C543B2B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4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AD20-A8D2-4B58-B20B-0E1A4F21BA16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media" Target="../media/media2.wav"/><Relationship Id="rId7" Type="http://schemas.openxmlformats.org/officeDocument/2006/relationships/image" Target="../media/image22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gif"/><Relationship Id="rId12" Type="http://schemas.openxmlformats.org/officeDocument/2006/relationships/image" Target="../media/image22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0" Type="http://schemas.openxmlformats.org/officeDocument/2006/relationships/image" Target="../media/image23.gif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gif"/><Relationship Id="rId12" Type="http://schemas.openxmlformats.org/officeDocument/2006/relationships/image" Target="../media/image22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0" Type="http://schemas.openxmlformats.org/officeDocument/2006/relationships/image" Target="../media/image23.gif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2.gif"/><Relationship Id="rId3" Type="http://schemas.microsoft.com/office/2007/relationships/media" Target="../media/media3.mp3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5" Type="http://schemas.openxmlformats.org/officeDocument/2006/relationships/audio" Target="../media/audio1.wav"/><Relationship Id="rId10" Type="http://schemas.openxmlformats.org/officeDocument/2006/relationships/image" Target="../media/image28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4" y="0"/>
            <a:ext cx="12192000" cy="6950242"/>
          </a:xfrm>
          <a:prstGeom prst="rect">
            <a:avLst/>
          </a:prstGeom>
          <a:solidFill>
            <a:srgbClr val="7DF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组合 91"/>
          <p:cNvGrpSpPr/>
          <p:nvPr/>
        </p:nvGrpSpPr>
        <p:grpSpPr>
          <a:xfrm>
            <a:off x="0" y="4746066"/>
            <a:ext cx="12191999" cy="2170994"/>
            <a:chOff x="1" y="4546271"/>
            <a:chExt cx="12191999" cy="2326243"/>
          </a:xfrm>
        </p:grpSpPr>
        <p:sp>
          <p:nvSpPr>
            <p:cNvPr id="67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961896" y="1248209"/>
            <a:ext cx="9001154" cy="41280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9691" y="2636140"/>
            <a:ext cx="8541099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HÀO MỪNG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CON THAM GIA TIẾT HỌC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991" y="3490180"/>
            <a:ext cx="6431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1329" y="6334780"/>
            <a:ext cx="413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</a:p>
        </p:txBody>
      </p:sp>
      <p:sp>
        <p:nvSpPr>
          <p:cNvPr id="17" name="文本框 11"/>
          <p:cNvSpPr txBox="1">
            <a:spLocks noChangeArrowheads="1"/>
          </p:cNvSpPr>
          <p:nvPr/>
        </p:nvSpPr>
        <p:spPr bwMode="auto">
          <a:xfrm>
            <a:off x="5230808" y="4810424"/>
            <a:ext cx="479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b="1" i="1" dirty="0">
              <a:solidFill>
                <a:srgbClr val="E94B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9248" y="105456"/>
            <a:ext cx="811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grpSp>
        <p:nvGrpSpPr>
          <p:cNvPr id="21" name="组合 75"/>
          <p:cNvGrpSpPr/>
          <p:nvPr/>
        </p:nvGrpSpPr>
        <p:grpSpPr>
          <a:xfrm rot="691748">
            <a:off x="10811702" y="3647464"/>
            <a:ext cx="382943" cy="426552"/>
            <a:chOff x="10646778" y="4753862"/>
            <a:chExt cx="751521" cy="737702"/>
          </a:xfrm>
        </p:grpSpPr>
        <p:sp>
          <p:nvSpPr>
            <p:cNvPr id="2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95"/>
          <p:cNvGrpSpPr/>
          <p:nvPr/>
        </p:nvGrpSpPr>
        <p:grpSpPr>
          <a:xfrm rot="1562261">
            <a:off x="11362206" y="1341443"/>
            <a:ext cx="394195" cy="411683"/>
            <a:chOff x="10646778" y="4753862"/>
            <a:chExt cx="751521" cy="737702"/>
          </a:xfrm>
        </p:grpSpPr>
        <p:sp>
          <p:nvSpPr>
            <p:cNvPr id="2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" name="组合 140"/>
          <p:cNvGrpSpPr/>
          <p:nvPr/>
        </p:nvGrpSpPr>
        <p:grpSpPr>
          <a:xfrm rot="920444">
            <a:off x="1569651" y="136157"/>
            <a:ext cx="479728" cy="438341"/>
            <a:chOff x="10646773" y="4753862"/>
            <a:chExt cx="751526" cy="737702"/>
          </a:xfrm>
        </p:grpSpPr>
        <p:sp>
          <p:nvSpPr>
            <p:cNvPr id="3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142"/>
            <p:cNvGrpSpPr/>
            <p:nvPr/>
          </p:nvGrpSpPr>
          <p:grpSpPr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/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" name="组合 47"/>
          <p:cNvGrpSpPr/>
          <p:nvPr/>
        </p:nvGrpSpPr>
        <p:grpSpPr>
          <a:xfrm rot="21335217">
            <a:off x="456527" y="3636349"/>
            <a:ext cx="446031" cy="443883"/>
            <a:chOff x="7973454" y="5027358"/>
            <a:chExt cx="1573288" cy="1594782"/>
          </a:xfrm>
        </p:grpSpPr>
        <p:sp>
          <p:nvSpPr>
            <p:cNvPr id="43" name="五角星 2"/>
            <p:cNvSpPr/>
            <p:nvPr/>
          </p:nvSpPr>
          <p:spPr>
            <a:xfrm rot="20480842">
              <a:off x="7975659" y="5027358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五角星 2"/>
            <p:cNvSpPr/>
            <p:nvPr/>
          </p:nvSpPr>
          <p:spPr>
            <a:xfrm rot="20480842">
              <a:off x="7973454" y="5041849"/>
              <a:ext cx="1571084" cy="158029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47739" r="25874" b="33613"/>
          <a:stretch/>
        </p:blipFill>
        <p:spPr>
          <a:xfrm rot="1121511">
            <a:off x="2748830" y="6326006"/>
            <a:ext cx="950405" cy="385300"/>
          </a:xfrm>
          <a:prstGeom prst="rect">
            <a:avLst/>
          </a:prstGeom>
        </p:spPr>
      </p:pic>
      <p:pic>
        <p:nvPicPr>
          <p:cNvPr id="4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1" t="37048" r="27692" b="32121"/>
          <a:stretch/>
        </p:blipFill>
        <p:spPr>
          <a:xfrm>
            <a:off x="8318715" y="6119381"/>
            <a:ext cx="609172" cy="778736"/>
          </a:xfrm>
          <a:prstGeom prst="rect">
            <a:avLst/>
          </a:prstGeom>
        </p:spPr>
      </p:pic>
      <p:grpSp>
        <p:nvGrpSpPr>
          <p:cNvPr id="50" name="Group 23"/>
          <p:cNvGrpSpPr>
            <a:grpSpLocks/>
          </p:cNvGrpSpPr>
          <p:nvPr/>
        </p:nvGrpSpPr>
        <p:grpSpPr bwMode="auto">
          <a:xfrm rot="165186">
            <a:off x="11361049" y="5787834"/>
            <a:ext cx="749606" cy="468619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3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6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7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8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65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0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1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</p:grpSp>
      <p:pic>
        <p:nvPicPr>
          <p:cNvPr id="73" name="图片 10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5" t="37503" r="39510" b="33696"/>
          <a:stretch/>
        </p:blipFill>
        <p:spPr>
          <a:xfrm>
            <a:off x="9977290" y="6251252"/>
            <a:ext cx="782984" cy="663627"/>
          </a:xfrm>
          <a:prstGeom prst="rect">
            <a:avLst/>
          </a:prstGeom>
        </p:spPr>
      </p:pic>
      <p:pic>
        <p:nvPicPr>
          <p:cNvPr id="75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16047" y="4464505"/>
            <a:ext cx="2546498" cy="247049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E77B10AD-8648-4065-B118-DCC65DF7E8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0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9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31ED-402F-4689-BB3B-7133FE65D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0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xmlns="" id="{7CA2BA32-CDEE-4EDE-B516-3F80CD8D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3190386"/>
            <a:ext cx="925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i="1">
                <a:solidFill>
                  <a:srgbClr val="FF0000"/>
                </a:solidFill>
              </a:rPr>
              <a:t>? Đếm bớt 1 triệu từ 10 triệu đến 1 triệu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2939DA0F-27EA-4A58-92C8-483EFBCB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343" y="4084026"/>
            <a:ext cx="999308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10 triệu; 9 triệu; 8 triệu; 7 triệu; 6 triệu;  5 triệu; 4 triệu; 3 triệu; 2 triệu; 1triệu.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E97A7C-D3AC-4706-9D27-DF97426A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986" y="503922"/>
            <a:ext cx="962841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0" u="sng" dirty="0" err="1">
                <a:solidFill>
                  <a:srgbClr val="FF0000"/>
                </a:solidFill>
              </a:rPr>
              <a:t>Bài</a:t>
            </a:r>
            <a:r>
              <a:rPr lang="en-US" altLang="en-US" sz="3600" b="0" u="sng" dirty="0">
                <a:solidFill>
                  <a:srgbClr val="FF0000"/>
                </a:solidFill>
              </a:rPr>
              <a:t> 1:</a:t>
            </a:r>
            <a:r>
              <a:rPr lang="en-US" altLang="en-US" sz="3600" b="0" dirty="0">
                <a:solidFill>
                  <a:srgbClr val="FF0000"/>
                </a:solidFill>
              </a:rPr>
              <a:t> </a:t>
            </a:r>
            <a:r>
              <a:rPr lang="en-US" altLang="en-US" sz="3600" b="0" dirty="0" err="1">
                <a:solidFill>
                  <a:srgbClr val="FF0000"/>
                </a:solidFill>
              </a:rPr>
              <a:t>Đếm</a:t>
            </a:r>
            <a:r>
              <a:rPr lang="en-US" altLang="en-US" sz="3600" b="0" dirty="0">
                <a:solidFill>
                  <a:srgbClr val="FF0000"/>
                </a:solidFill>
              </a:rPr>
              <a:t> </a:t>
            </a:r>
            <a:r>
              <a:rPr lang="en-US" altLang="en-US" sz="3600" b="0" dirty="0" err="1">
                <a:solidFill>
                  <a:srgbClr val="FF0000"/>
                </a:solidFill>
              </a:rPr>
              <a:t>thêm</a:t>
            </a:r>
            <a:r>
              <a:rPr lang="en-US" altLang="en-US" sz="3600" b="0" dirty="0">
                <a:solidFill>
                  <a:srgbClr val="FF0000"/>
                </a:solidFill>
              </a:rPr>
              <a:t> 1 </a:t>
            </a:r>
            <a:r>
              <a:rPr lang="en-US" altLang="en-US" sz="3600" b="0" dirty="0" err="1">
                <a:solidFill>
                  <a:srgbClr val="FF0000"/>
                </a:solidFill>
              </a:rPr>
              <a:t>triệu</a:t>
            </a:r>
            <a:r>
              <a:rPr lang="en-US" altLang="en-US" sz="3600" b="0" dirty="0">
                <a:solidFill>
                  <a:srgbClr val="FF0000"/>
                </a:solidFill>
              </a:rPr>
              <a:t> </a:t>
            </a:r>
            <a:r>
              <a:rPr lang="en-US" altLang="en-US" sz="3600" b="0" dirty="0" err="1">
                <a:solidFill>
                  <a:srgbClr val="FF0000"/>
                </a:solidFill>
              </a:rPr>
              <a:t>từ</a:t>
            </a:r>
            <a:r>
              <a:rPr lang="en-US" altLang="en-US" sz="3600" b="0" dirty="0">
                <a:solidFill>
                  <a:srgbClr val="FF0000"/>
                </a:solidFill>
              </a:rPr>
              <a:t> 1 </a:t>
            </a:r>
            <a:r>
              <a:rPr lang="en-US" altLang="en-US" sz="3600" b="0" dirty="0" err="1">
                <a:solidFill>
                  <a:srgbClr val="FF0000"/>
                </a:solidFill>
              </a:rPr>
              <a:t>triệu</a:t>
            </a:r>
            <a:r>
              <a:rPr lang="en-US" altLang="en-US" sz="3600" b="0" dirty="0">
                <a:solidFill>
                  <a:srgbClr val="FF0000"/>
                </a:solidFill>
              </a:rPr>
              <a:t> </a:t>
            </a:r>
            <a:r>
              <a:rPr lang="en-US" altLang="en-US" sz="3600" b="0" dirty="0" err="1">
                <a:solidFill>
                  <a:srgbClr val="FF0000"/>
                </a:solidFill>
              </a:rPr>
              <a:t>đến</a:t>
            </a:r>
            <a:r>
              <a:rPr lang="en-US" altLang="en-US" sz="3600" b="0" dirty="0">
                <a:solidFill>
                  <a:srgbClr val="FF0000"/>
                </a:solidFill>
              </a:rPr>
              <a:t> 10 </a:t>
            </a:r>
            <a:r>
              <a:rPr lang="en-US" altLang="en-US" sz="3600" b="0" dirty="0" err="1">
                <a:solidFill>
                  <a:srgbClr val="FF0000"/>
                </a:solidFill>
              </a:rPr>
              <a:t>triệu</a:t>
            </a:r>
            <a:endParaRPr lang="en-US" altLang="en-US" sz="3600" b="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48CE75-0412-4C16-8693-F140A012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343" y="1696061"/>
            <a:ext cx="9716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1 triệu; 2 triệu; 3 triệu; 4 triệu; 5 triệu; 6 triệu; 7 triệu; 8 triệu; 9 triệu; 10 triệu</a:t>
            </a:r>
            <a:endParaRPr lang="en-US" alt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87044CA-6B5A-46FB-A834-EDD417E12BF7}"/>
              </a:ext>
            </a:extLst>
          </p:cNvPr>
          <p:cNvCxnSpPr/>
          <p:nvPr/>
        </p:nvCxnSpPr>
        <p:spPr>
          <a:xfrm>
            <a:off x="2982686" y="1109341"/>
            <a:ext cx="9470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31ED-402F-4689-BB3B-7133FE65D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0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C49A6FD9-01D0-4FA7-B559-D5683264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114" y="381000"/>
            <a:ext cx="9699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u="sng">
                <a:solidFill>
                  <a:srgbClr val="FF0000"/>
                </a:solidFill>
              </a:rPr>
              <a:t>Bài 2: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b="0">
                <a:solidFill>
                  <a:srgbClr val="FF0000"/>
                </a:solidFill>
              </a:rPr>
              <a:t>Viết số thích hợp vào chỗ chấm (theo mẫu)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B13F2213-F37C-434C-95C2-A2CEF7607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38" y="181652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 chục triệu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57B90E47-3448-4980-88C2-7B589188C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5" y="181732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2 chục triệu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B761C9D9-29C9-4737-8081-A85C025B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58" y="1810657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3 chục triệu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C81F6D06-76FC-422D-9F19-05EFB31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166" y="1816099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4 chục triệu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xmlns="" id="{19AC767F-06CE-4739-BE6C-F82149B8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38" y="3175479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 chục triệu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DE687CAD-630A-46E5-8F78-03E3E4AF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5" y="315527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6 chục triệu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D43BBAC7-5E6E-4910-896B-2FDFE839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663" y="3169557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 chục triệu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E9C27435-38D5-47EE-A6D5-626CE162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531" y="316797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8 chục triệu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xmlns="" id="{D77D267B-07C2-447F-8FE4-76850CF1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38" y="451560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 chục triệu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xmlns="" id="{07E83A37-6B2C-477A-B206-080CDE62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5" y="4503852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 tr</a:t>
            </a:r>
            <a:r>
              <a:rPr lang="en-US" altLang="en-US" sz="2400"/>
              <a:t>ă</a:t>
            </a:r>
            <a:r>
              <a:rPr lang="en-US" altLang="en-US" sz="2800"/>
              <a:t>m triệu</a:t>
            </a: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xmlns="" id="{E3673A1B-5541-48DD-9FAF-6852A0E3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274" y="450224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2 tr</a:t>
            </a:r>
            <a:r>
              <a:rPr lang="en-US" altLang="en-US" sz="2400"/>
              <a:t>ă</a:t>
            </a:r>
            <a:r>
              <a:rPr lang="en-US" altLang="en-US" sz="2800"/>
              <a:t>m triệu</a:t>
            </a:r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xmlns="" id="{8BE818C9-00F2-4CAD-939F-46E1AEC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960" y="4497794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3 tr</a:t>
            </a:r>
            <a:r>
              <a:rPr lang="en-US" altLang="en-US" sz="2400"/>
              <a:t>ă</a:t>
            </a:r>
            <a:r>
              <a:rPr lang="en-US" altLang="en-US" sz="2800"/>
              <a:t>m triệu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63FCC4-5C99-4AAA-83BB-4CEAAB67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38" y="2418585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10 000 000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71A42C21-ACEA-4A76-8614-6DC4E9D2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668" y="2407246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20 000 000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6A322D76-5E7B-4144-B1A7-82AB8225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240" y="2386267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30 000 000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045C4C6-407C-4A84-A15F-AE41AD12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852" y="2377722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/>
              <a:t>40 000 000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xmlns="" id="{FE37626D-EA68-4B68-AC98-068F2F8B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38" y="3740604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50 000 000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xmlns="" id="{CA822F2D-1EE9-42B6-98CD-EDF45D6D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5" y="3735501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60 000 000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3915597B-40F1-44CB-B510-CFF5C529A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663" y="3709308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70 000 000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xmlns="" id="{1B40AADD-1AB9-4904-9D5B-60C56A212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531" y="3679145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80 000 000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xmlns="" id="{5B65BBA0-A4E5-4290-9E7D-08A052918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38" y="5064125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90 000 000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xmlns="" id="{4A2465F3-C1ED-42EA-9591-E6B85942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519" y="5052332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100 000 000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97E036F4-6049-44AA-8274-981645E40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324" y="5062537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200 000 000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xmlns="" id="{220EA199-85FF-4A0A-A834-2AF5ABD5E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960" y="503948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300 000 000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BD2654B-F4C5-475B-AF4B-ADB14461C829}"/>
              </a:ext>
            </a:extLst>
          </p:cNvPr>
          <p:cNvCxnSpPr/>
          <p:nvPr/>
        </p:nvCxnSpPr>
        <p:spPr>
          <a:xfrm>
            <a:off x="3222165" y="908292"/>
            <a:ext cx="128508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BD80B3D-4FB4-48AB-A19A-0A16BD878C47}"/>
              </a:ext>
            </a:extLst>
          </p:cNvPr>
          <p:cNvCxnSpPr>
            <a:cxnSpLocks/>
          </p:cNvCxnSpPr>
          <p:nvPr/>
        </p:nvCxnSpPr>
        <p:spPr>
          <a:xfrm>
            <a:off x="9322645" y="886520"/>
            <a:ext cx="16357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C82A794E-905F-41A0-9435-572FCE9D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89" y="215900"/>
            <a:ext cx="1172527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 u="sng">
                <a:solidFill>
                  <a:srgbClr val="FF0000"/>
                </a:solidFill>
              </a:rPr>
              <a:t>Bài 3:</a:t>
            </a:r>
            <a:r>
              <a:rPr lang="en-US" altLang="en-US" sz="2800">
                <a:solidFill>
                  <a:srgbClr val="FF0000"/>
                </a:solidFill>
              </a:rPr>
              <a:t> Viết các số sau và cho biết mỗi số có bao nhiêu chữ số, mỗi số có bao nhiêu chữ số 0: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xmlns="" id="{51D4F9DD-8029-4B64-AE80-0E3DE655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25" y="601662"/>
            <a:ext cx="445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350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xmlns="" id="{5A1EF97E-7CA5-4D51-A08C-474296F19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0" y="1335087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600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B58586DC-5C27-42F2-BB71-7CEF3C8A6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7" y="198755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1 300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09AF5A39-2D47-44E0-A662-DFDD29CB3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5662" y="2617787"/>
            <a:ext cx="412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50 000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xmlns="" id="{A172A78A-6E69-4B99-9454-D10CDA31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0100" y="3167062"/>
            <a:ext cx="479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7 000 000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xmlns="" id="{0E9D9C4C-9C14-4FD7-901C-1240CE4B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75" y="3743325"/>
            <a:ext cx="496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36 000 000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xmlns="" id="{DB3C24CD-817C-4991-9CFB-25F81118C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1075" y="4364037"/>
            <a:ext cx="5214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900 000 000</a:t>
            </a:r>
          </a:p>
        </p:txBody>
      </p:sp>
      <p:graphicFrame>
        <p:nvGraphicFramePr>
          <p:cNvPr id="2" name="Table 24">
            <a:extLst>
              <a:ext uri="{FF2B5EF4-FFF2-40B4-BE49-F238E27FC236}">
                <a16:creationId xmlns:a16="http://schemas.microsoft.com/office/drawing/2014/main" xmlns="" id="{BC512DBD-0DAA-4688-A7CC-6924439A4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29431"/>
              </p:ext>
            </p:extLst>
          </p:nvPr>
        </p:nvGraphicFramePr>
        <p:xfrm>
          <a:off x="297390" y="1335087"/>
          <a:ext cx="11597220" cy="520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305">
                  <a:extLst>
                    <a:ext uri="{9D8B030D-6E8A-4147-A177-3AD203B41FA5}">
                      <a16:colId xmlns:a16="http://schemas.microsoft.com/office/drawing/2014/main" xmlns="" val="1920172673"/>
                    </a:ext>
                  </a:extLst>
                </a:gridCol>
                <a:gridCol w="2899305">
                  <a:extLst>
                    <a:ext uri="{9D8B030D-6E8A-4147-A177-3AD203B41FA5}">
                      <a16:colId xmlns:a16="http://schemas.microsoft.com/office/drawing/2014/main" xmlns="" val="2277105260"/>
                    </a:ext>
                  </a:extLst>
                </a:gridCol>
                <a:gridCol w="2899305">
                  <a:extLst>
                    <a:ext uri="{9D8B030D-6E8A-4147-A177-3AD203B41FA5}">
                      <a16:colId xmlns:a16="http://schemas.microsoft.com/office/drawing/2014/main" xmlns="" val="3620582059"/>
                    </a:ext>
                  </a:extLst>
                </a:gridCol>
                <a:gridCol w="2899305">
                  <a:extLst>
                    <a:ext uri="{9D8B030D-6E8A-4147-A177-3AD203B41FA5}">
                      <a16:colId xmlns:a16="http://schemas.microsoft.com/office/drawing/2014/main" xmlns="" val="52063557"/>
                    </a:ext>
                  </a:extLst>
                </a:gridCol>
              </a:tblGrid>
              <a:tr h="57808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chữ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chữ số 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169216"/>
                  </a:ext>
                </a:extLst>
              </a:tr>
              <a:tr h="57808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 lăm nghìn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3268629"/>
                  </a:ext>
                </a:extLst>
              </a:tr>
              <a:tr h="57808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 trăm năm mươi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741897"/>
                  </a:ext>
                </a:extLst>
              </a:tr>
              <a:tr h="57808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 trăm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5752190"/>
                  </a:ext>
                </a:extLst>
              </a:tr>
              <a:tr h="57808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 nghìn ba trăm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7131420"/>
                  </a:ext>
                </a:extLst>
              </a:tr>
              <a:tr h="57808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 mươi nghìn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9433862"/>
                  </a:ext>
                </a:extLst>
              </a:tr>
              <a:tr h="57808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 triệu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3922814"/>
                  </a:ext>
                </a:extLst>
              </a:tr>
              <a:tr h="57808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 mươi sáu triệu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925801"/>
                  </a:ext>
                </a:extLst>
              </a:tr>
              <a:tr h="57808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 trăm triệu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236710"/>
                  </a:ext>
                </a:extLst>
              </a:tr>
            </a:tbl>
          </a:graphicData>
        </a:graphic>
      </p:graphicFrame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B86902F7-BB28-44C7-8A68-D47DDD604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1987550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15 000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xmlns="" id="{79EC7E28-4558-4B60-8176-6B36E6B2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84" y="1987550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5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xmlns="" id="{FCACD449-B1A4-46F3-BAC4-AD0A2772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51" y="1987550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3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xmlns="" id="{3409523A-79C7-4CF6-B7C7-1E338690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615" y="2512482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350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xmlns="" id="{C91C96BE-2582-4B4C-A11C-D84B19B5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84" y="2512482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3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xmlns="" id="{C0BC2B5D-D399-48FC-8C82-4669434A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51" y="2512482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1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xmlns="" id="{00BC7508-EF93-489B-9985-F5CC8A4B0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616" y="3155947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600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xmlns="" id="{08BA5375-DD24-48B8-88F7-EEB1F63B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85" y="3155947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3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xmlns="" id="{0B6D1B6B-F451-4F97-8C9C-6F42DAB8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52" y="3155947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2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xmlns="" id="{DEF1E3E2-2C29-426A-81F5-B772FC13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2" y="3680879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1 300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xmlns="" id="{F1032624-07EE-475E-BBED-537228CD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86" y="3680879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4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xmlns="" id="{3DD97199-053E-4711-ABBC-23457B07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53" y="3680879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2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xmlns="" id="{7337654B-1130-4C90-9E5C-819B0F48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882" y="4270074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50 000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xmlns="" id="{388BF546-638D-4870-A165-C05F9C08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216" y="4270074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5</a:t>
            </a: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xmlns="" id="{938A9587-AF7D-4F1D-A51E-42F4E2036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4883" y="4270074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4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xmlns="" id="{73DE0BD2-5CA7-4A2E-B416-B29BCE43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4879372"/>
            <a:ext cx="1924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7 000 000</a:t>
            </a:r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xmlns="" id="{2B56D498-E5C1-48BC-A0B5-1CF2F148D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82" y="4862738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7</a:t>
            </a:r>
          </a:p>
        </p:txBody>
      </p:sp>
      <p:sp>
        <p:nvSpPr>
          <p:cNvPr id="46" name="Text Box 11">
            <a:extLst>
              <a:ext uri="{FF2B5EF4-FFF2-40B4-BE49-F238E27FC236}">
                <a16:creationId xmlns:a16="http://schemas.microsoft.com/office/drawing/2014/main" xmlns="" id="{520822A0-9816-4CF5-8F7E-BE7814990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49" y="4862738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6</a:t>
            </a: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xmlns="" id="{7C776E50-6EEC-4527-B9B5-3DDD0F2F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48" y="5472039"/>
            <a:ext cx="1924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36 000 000</a:t>
            </a:r>
          </a:p>
        </p:txBody>
      </p:sp>
      <p:sp>
        <p:nvSpPr>
          <p:cNvPr id="48" name="Text Box 11">
            <a:extLst>
              <a:ext uri="{FF2B5EF4-FFF2-40B4-BE49-F238E27FC236}">
                <a16:creationId xmlns:a16="http://schemas.microsoft.com/office/drawing/2014/main" xmlns="" id="{5F339A94-DC0E-4833-816B-064369ACD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80" y="5472338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8</a:t>
            </a:r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xmlns="" id="{7C183E74-13BC-4F0B-8F69-FB578041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47" y="5472338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6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xmlns="" id="{E7B79B43-709E-48EF-9B6E-01489274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3" y="6030837"/>
            <a:ext cx="1924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900 000 000</a:t>
            </a:r>
          </a:p>
        </p:txBody>
      </p:sp>
      <p:sp>
        <p:nvSpPr>
          <p:cNvPr id="51" name="Text Box 11">
            <a:extLst>
              <a:ext uri="{FF2B5EF4-FFF2-40B4-BE49-F238E27FC236}">
                <a16:creationId xmlns:a16="http://schemas.microsoft.com/office/drawing/2014/main" xmlns="" id="{FF675CAC-4CF9-4E49-B750-EDC9CFFBE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82" y="6014203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9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xmlns="" id="{1A9F22EB-71C3-4286-A39B-A60B5FE6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49" y="6014203"/>
            <a:ext cx="1399117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1463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roup 332">
            <a:extLst>
              <a:ext uri="{FF2B5EF4-FFF2-40B4-BE49-F238E27FC236}">
                <a16:creationId xmlns:a16="http://schemas.microsoft.com/office/drawing/2014/main" xmlns="" id="{BF4581C9-88B4-4C5B-898A-582F19309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88871"/>
              </p:ext>
            </p:extLst>
          </p:nvPr>
        </p:nvGraphicFramePr>
        <p:xfrm>
          <a:off x="28574" y="981338"/>
          <a:ext cx="12046402" cy="5637666"/>
        </p:xfrm>
        <a:graphic>
          <a:graphicData uri="http://schemas.openxmlformats.org/drawingml/2006/table">
            <a:tbl>
              <a:tblPr/>
              <a:tblGrid>
                <a:gridCol w="2676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2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6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156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4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4" name="Text Box 118">
            <a:extLst>
              <a:ext uri="{FF2B5EF4-FFF2-40B4-BE49-F238E27FC236}">
                <a16:creationId xmlns:a16="http://schemas.microsoft.com/office/drawing/2014/main" xmlns="" id="{5D1729EB-E40C-439D-9FB4-D44709693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357" y="1766298"/>
            <a:ext cx="10940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triệu</a:t>
            </a:r>
          </a:p>
        </p:txBody>
      </p:sp>
      <p:sp>
        <p:nvSpPr>
          <p:cNvPr id="75" name="Text Box 119">
            <a:extLst>
              <a:ext uri="{FF2B5EF4-FFF2-40B4-BE49-F238E27FC236}">
                <a16:creationId xmlns:a16="http://schemas.microsoft.com/office/drawing/2014/main" xmlns="" id="{D4FF5226-6904-4F57-8B1F-3B02792D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465" y="1618612"/>
            <a:ext cx="994601" cy="89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chục</a:t>
            </a:r>
            <a:r>
              <a:rPr lang="en-US" altLang="en-US" sz="1800">
                <a:latin typeface="Times New Roman" panose="02020603050405020304" pitchFamily="18" charset="0"/>
              </a:rPr>
              <a:t> triệu             </a:t>
            </a:r>
          </a:p>
        </p:txBody>
      </p:sp>
      <p:sp>
        <p:nvSpPr>
          <p:cNvPr id="76" name="Text Box 120">
            <a:extLst>
              <a:ext uri="{FF2B5EF4-FFF2-40B4-BE49-F238E27FC236}">
                <a16:creationId xmlns:a16="http://schemas.microsoft.com/office/drawing/2014/main" xmlns="" id="{4B332782-7E4C-40DF-8000-F634E4FF2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563" y="1562841"/>
            <a:ext cx="11935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trăm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triệu</a:t>
            </a:r>
          </a:p>
        </p:txBody>
      </p:sp>
      <p:sp>
        <p:nvSpPr>
          <p:cNvPr id="77" name="Text Box 121">
            <a:extLst>
              <a:ext uri="{FF2B5EF4-FFF2-40B4-BE49-F238E27FC236}">
                <a16:creationId xmlns:a16="http://schemas.microsoft.com/office/drawing/2014/main" xmlns="" id="{24ABEEBC-0706-4722-BA68-5D364702D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1025460"/>
            <a:ext cx="1734952" cy="46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Lớp triệu</a:t>
            </a:r>
          </a:p>
        </p:txBody>
      </p:sp>
      <p:sp>
        <p:nvSpPr>
          <p:cNvPr id="78" name="Text Box 128">
            <a:extLst>
              <a:ext uri="{FF2B5EF4-FFF2-40B4-BE49-F238E27FC236}">
                <a16:creationId xmlns:a16="http://schemas.microsoft.com/office/drawing/2014/main" xmlns="" id="{400A5A21-AAB9-406A-A9CA-EDCF06EB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1449" y="1001735"/>
            <a:ext cx="278488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Lớp đơn vị</a:t>
            </a:r>
          </a:p>
        </p:txBody>
      </p:sp>
      <p:sp>
        <p:nvSpPr>
          <p:cNvPr id="79" name="Text Box 129">
            <a:extLst>
              <a:ext uri="{FF2B5EF4-FFF2-40B4-BE49-F238E27FC236}">
                <a16:creationId xmlns:a16="http://schemas.microsoft.com/office/drawing/2014/main" xmlns="" id="{4DE5F713-1D38-4B29-989B-BA755FDB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418" y="1007817"/>
            <a:ext cx="278488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Lớp nghìn</a:t>
            </a:r>
          </a:p>
        </p:txBody>
      </p:sp>
      <p:sp>
        <p:nvSpPr>
          <p:cNvPr id="80" name="Text Box 327">
            <a:extLst>
              <a:ext uri="{FF2B5EF4-FFF2-40B4-BE49-F238E27FC236}">
                <a16:creationId xmlns:a16="http://schemas.microsoft.com/office/drawing/2014/main" xmlns="" id="{D0F3F80D-B3A7-46C0-9075-5940D93E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61912"/>
            <a:ext cx="6019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FF0000"/>
                </a:solidFill>
              </a:rPr>
              <a:t>Bài 4:</a:t>
            </a:r>
            <a:r>
              <a:rPr lang="en-US" altLang="en-US">
                <a:solidFill>
                  <a:srgbClr val="FF0000"/>
                </a:solidFill>
              </a:rPr>
              <a:t> Viết theo mẫu: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878C278-250D-4BA1-B544-9C6CF470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9" y="2554197"/>
            <a:ext cx="25610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hai triệu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26E7424-563F-4A56-A325-FAAA3425B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859" y="2780869"/>
            <a:ext cx="2349744" cy="74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312 000 000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BA411F8-8F5D-4FF6-9130-98783976A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999" y="3544189"/>
            <a:ext cx="3033532" cy="74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236 000 000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23A13D0-4BA2-4415-8EB9-88E95951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8" y="4138011"/>
            <a:ext cx="27848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Chín trăm chín mươi triệu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DBC6B20-0707-4743-8811-2FCC0D54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4907452"/>
            <a:ext cx="283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Bảy trăm linh tám triệu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3875F99-31D3-4C37-B92B-6FD2E21D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9" y="3330756"/>
            <a:ext cx="27848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trăm ba mươi sáu triệu</a:t>
            </a:r>
          </a:p>
        </p:txBody>
      </p:sp>
      <p:sp>
        <p:nvSpPr>
          <p:cNvPr id="114" name="Text Box 118">
            <a:extLst>
              <a:ext uri="{FF2B5EF4-FFF2-40B4-BE49-F238E27FC236}">
                <a16:creationId xmlns:a16="http://schemas.microsoft.com/office/drawing/2014/main" xmlns="" id="{662819E0-A641-4C84-BB88-BDC6BD12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350" y="1554807"/>
            <a:ext cx="10940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trăm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 nghìn</a:t>
            </a:r>
          </a:p>
        </p:txBody>
      </p:sp>
      <p:sp>
        <p:nvSpPr>
          <p:cNvPr id="115" name="Text Box 118">
            <a:extLst>
              <a:ext uri="{FF2B5EF4-FFF2-40B4-BE49-F238E27FC236}">
                <a16:creationId xmlns:a16="http://schemas.microsoft.com/office/drawing/2014/main" xmlns="" id="{D517AA56-761A-4F7D-ACAA-889B8299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139" y="1527234"/>
            <a:ext cx="10940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chục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116" name="Text Box 118">
            <a:extLst>
              <a:ext uri="{FF2B5EF4-FFF2-40B4-BE49-F238E27FC236}">
                <a16:creationId xmlns:a16="http://schemas.microsoft.com/office/drawing/2014/main" xmlns="" id="{BB914313-3158-4B9A-A893-5FEF173D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6437" y="1773456"/>
            <a:ext cx="1094061" cy="5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nghìn</a:t>
            </a:r>
          </a:p>
        </p:txBody>
      </p:sp>
      <p:sp>
        <p:nvSpPr>
          <p:cNvPr id="117" name="Text Box 118">
            <a:extLst>
              <a:ext uri="{FF2B5EF4-FFF2-40B4-BE49-F238E27FC236}">
                <a16:creationId xmlns:a16="http://schemas.microsoft.com/office/drawing/2014/main" xmlns="" id="{2C13ED3C-4075-43C2-9807-5747B9DE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921" y="1773456"/>
            <a:ext cx="10940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18" name="Text Box 118">
            <a:extLst>
              <a:ext uri="{FF2B5EF4-FFF2-40B4-BE49-F238E27FC236}">
                <a16:creationId xmlns:a16="http://schemas.microsoft.com/office/drawing/2014/main" xmlns="" id="{E87A730E-9BB4-4D78-ADDF-13F2F3C34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9225" y="1773456"/>
            <a:ext cx="10940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19" name="Text Box 118">
            <a:extLst>
              <a:ext uri="{FF2B5EF4-FFF2-40B4-BE49-F238E27FC236}">
                <a16:creationId xmlns:a16="http://schemas.microsoft.com/office/drawing/2014/main" xmlns="" id="{0F6D449F-6D6A-4893-A6D0-ACF63FBED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0740" y="1773456"/>
            <a:ext cx="9075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đơn vị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B687142C-DC46-4782-85AB-254745AE2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032" y="4306468"/>
            <a:ext cx="2598395" cy="4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990 000 000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4E21A1DC-1146-400D-AF5F-0537154F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032" y="5084245"/>
            <a:ext cx="2598395" cy="4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708 000 000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FBE3330D-1961-4E85-A4FA-84D67335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22" y="5963585"/>
            <a:ext cx="283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Năm trăm triệu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82D72555-1D22-4F5F-9695-F7EC14F6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032" y="5997201"/>
            <a:ext cx="283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500 000 000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E6305D8-1BA6-4555-8DE9-DCDD9AA3B293}"/>
              </a:ext>
            </a:extLst>
          </p:cNvPr>
          <p:cNvCxnSpPr/>
          <p:nvPr/>
        </p:nvCxnSpPr>
        <p:spPr>
          <a:xfrm>
            <a:off x="3657600" y="645026"/>
            <a:ext cx="2598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8B7D0F8-AC44-474B-B904-CC927509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63" y="2994103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3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7FC5B5DB-AB21-4602-AC99-4FDFBAE9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196" y="2984298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1680211F-6DAC-41FE-A328-E48D81B4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27" y="299357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5A81C6F2-D519-4EEB-BA5A-DBFDADDB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2" y="297905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AE5206F1-21F0-4821-BF43-59D22BAE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670" y="29832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41A748DE-AA0A-498C-AA9E-79D1B5786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999" y="2983280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2894223D-7BFD-4AA0-B225-772611C0D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686" y="2995185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F8604426-CBD9-4D10-9343-962248335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031" y="297905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AAAE6941-3FA0-4940-B11B-C901C270D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2721" y="296617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4C6BD3A1-38D7-464B-B3D9-37E9EC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486" y="3842657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C73A3D93-5101-43CB-8E86-99C2FC92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5" y="3842657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3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5B717FC2-29D6-4DBD-800F-117CC9CF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59" y="3842657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D82A0E6D-C0EF-4FB2-920C-7C5F00F8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458" y="3842657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5C19BD25-2CB3-421D-B86A-22FB32EB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772" y="3842657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9C9EF605-4F89-4E98-86E2-AF804D07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045" y="3855357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8CE89BC7-F84E-4FE0-8F94-F418F6E6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835" y="3845832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2D857F29-D762-4578-8964-36358F7C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1" y="3842657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F7359247-FB9C-4B0F-911D-0E04A1CA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2225" y="3874407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740E4AC0-C75B-427E-83B2-D95B91A6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260" y="4549920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9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6C5456A1-A27A-4641-9434-B997AA7CA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599" y="454765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9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99C64EDF-DD0C-4626-8F3A-C33530DC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115" y="455831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04F9117D-A6B5-491F-8382-A1C61B63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675" y="4557403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0C4400A4-3436-4F62-8CA7-E8F226E40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686" y="455831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855DEAE1-6B01-4C12-804F-9FDAEDBFF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7336" y="456080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03661483-82B6-4158-98C1-7027C0BE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242" y="4543570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92DFB16F-A91C-419D-9C39-F06C1D5FB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6345" y="4560580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D6C494C3-48D9-4C44-A771-C10AF361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7113" y="4560580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750B8B23-5A38-4D02-9878-F8A7102A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50" y="5397276"/>
            <a:ext cx="521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214DC0A5-DCFF-46C4-8ECB-B602A409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5" y="5393875"/>
            <a:ext cx="521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301E6261-AC8D-4B3B-AE13-A789B053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715" y="5392967"/>
            <a:ext cx="521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813C0E82-FAC1-4417-9187-B00529D6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848" y="5387000"/>
            <a:ext cx="781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6339203F-D660-44D9-9683-5E18EC4D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6345" y="5386843"/>
            <a:ext cx="521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686112D3-3E57-41E2-A09B-40B325E5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8529" y="5390245"/>
            <a:ext cx="521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2C9E35B2-D93D-4F87-8B22-6DC938FF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918" y="5387296"/>
            <a:ext cx="521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FAE35B83-5DD1-452D-85CD-3EDC9CE83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6675" y="5377545"/>
            <a:ext cx="521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7FDA474C-FFEA-40C1-9BF9-4C77EC49E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5398182"/>
            <a:ext cx="521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64F4DF6-5841-47FD-9FB4-5AD8478D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56" y="6278692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A9A55B8B-9BF1-4C95-837D-A9FD4D93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914" y="6282320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2AD1B34B-FF64-4489-9D48-A012A31F6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684" y="6291845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DCF8A3C2-98E5-4A37-9379-37B17990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112" y="628095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5B6A8487-31C4-422B-945F-9479B323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271" y="6291845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8A2DCAF0-C4C8-4642-9D3D-EE8EDBC7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968" y="6280959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D9985B8E-1C77-4BBB-8667-EDB06DBF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853" y="6285948"/>
            <a:ext cx="56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08E544A5-43FD-41E8-80AB-31F35D69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1591" y="6291845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E4034E5A-F168-48F1-A4AA-F5A83C435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3987" y="6280959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742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95" grpId="0"/>
      <p:bldP spid="129" grpId="0"/>
      <p:bldP spid="130" grpId="0"/>
      <p:bldP spid="140" grpId="0"/>
      <p:bldP spid="141" grpId="0"/>
      <p:bldP spid="72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sp>
        <p:nvSpPr>
          <p:cNvPr id="49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7" name="Rectangle 9"/>
          <p:cNvSpPr/>
          <p:nvPr/>
        </p:nvSpPr>
        <p:spPr>
          <a:xfrm>
            <a:off x="5761926" y="2432853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67186" y="2375049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90" y="2690366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play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7956" y="503892"/>
            <a:ext cx="73100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Tảng băng trôi</a:t>
            </a:r>
            <a:endParaRPr lang="en-US" sz="8000" b="1" cap="none" spc="0"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3133" y="3289449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GAME</a:t>
            </a:r>
          </a:p>
        </p:txBody>
      </p:sp>
      <p:pic>
        <p:nvPicPr>
          <p:cNvPr id="34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56281.6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53662" y="2222649"/>
            <a:ext cx="609600" cy="609600"/>
          </a:xfrm>
          <a:prstGeom prst="rect">
            <a:avLst/>
          </a:prstGeom>
        </p:spPr>
      </p:pic>
      <p:pic>
        <p:nvPicPr>
          <p:cNvPr id="52" name="crac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50.4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0319" y="298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5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47161 0.3747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7161 0.3747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375 0.3291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65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6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65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37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9" grpId="0" animBg="1"/>
      <p:bldP spid="47" grpId="0" animBg="1"/>
      <p:bldP spid="47" grpId="1" animBg="1"/>
      <p:bldP spid="46" grpId="0" animBg="1"/>
      <p:bldP spid="45" grpId="0" animBg="1"/>
      <p:bldP spid="10" grpId="0" animBg="1"/>
      <p:bldP spid="10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7" grpId="0"/>
      <p:bldP spid="27" grpId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8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2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Lớp triệu gồm những hàng nào?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1337632" y="2276442"/>
            <a:ext cx="8597591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Hàng triệu, hàng chục triệu, hàng trăm triệu</a:t>
            </a:r>
          </a:p>
        </p:txBody>
      </p:sp>
      <p:sp>
        <p:nvSpPr>
          <p:cNvPr id="29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19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6" y="4949886"/>
            <a:ext cx="914400" cy="9144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1354 -0.0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5977 0.5067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5977 0.50671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789 -0.220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110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71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971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6" grpId="0" animBg="1"/>
      <p:bldP spid="36" grpId="1" animBg="1"/>
      <p:bldP spid="22" grpId="0" animBg="1"/>
      <p:bldP spid="22" grpId="1" animBg="1"/>
      <p:bldP spid="23" grpId="0" animBg="1"/>
      <p:bldP spid="2" grpId="0" animBg="1"/>
      <p:bldP spid="2" grpId="1" animBg="1"/>
      <p:bldP spid="25" grpId="0" animBg="1"/>
      <p:bldP spid="25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1" y="1498545"/>
            <a:ext cx="1925258" cy="1517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0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9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7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Số: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Chín trăm linh chín triệu được viết là: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3029824" y="2283901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909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000 000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26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9" y="3439260"/>
            <a:ext cx="914400" cy="914400"/>
          </a:xfrm>
          <a:prstGeom prst="rect">
            <a:avLst/>
          </a:prstGeom>
        </p:spPr>
      </p:pic>
      <p:pic>
        <p:nvPicPr>
          <p:cNvPr id="30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38 -0.174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638 -0.1743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224 -0.04028 " pathEditMode="relative" rAng="0" ptsTypes="AA">
                                      <p:cBhvr>
                                        <p:cTn id="32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187 0.01319 -0.01433 0.11088 0.00833 0.1243 C 0.02187 0.13333 0.07643 0.17546 0.10429 0.17199 C 0.1319 0.16828 0.15976 0.11203 0.17409 0.103 C 0.19661 0.08981 0.20573 0.16412 0.22851 0.15092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8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71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71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0" grpId="0" animBg="1"/>
      <p:bldP spid="39" grpId="0" animBg="1"/>
      <p:bldP spid="28" grpId="0" animBg="1"/>
      <p:bldP spid="23" grpId="0" animBg="1"/>
      <p:bldP spid="2" grpId="0" animBg="1"/>
      <p:bldP spid="2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1" y="1231845"/>
            <a:ext cx="1925258" cy="1517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1" name="bang 4"/>
          <p:cNvSpPr/>
          <p:nvPr/>
        </p:nvSpPr>
        <p:spPr>
          <a:xfrm>
            <a:off x="2754823" y="3711120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sp>
        <p:nvSpPr>
          <p:cNvPr id="16" name="bang 4"/>
          <p:cNvSpPr/>
          <p:nvPr/>
        </p:nvSpPr>
        <p:spPr>
          <a:xfrm>
            <a:off x="2760083" y="3653316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940373" y="107009"/>
            <a:ext cx="6212114" cy="1582058"/>
          </a:xfrm>
          <a:prstGeom prst="snip2Diag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123 000 000 được đọc là: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6417418" y="1802065"/>
            <a:ext cx="5258024" cy="1094323"/>
          </a:xfrm>
          <a:prstGeom prst="snip2Diag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trăm hai mươi ba triệu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2" y="1730794"/>
            <a:ext cx="2200275" cy="752475"/>
          </a:xfrm>
          <a:prstGeom prst="rect">
            <a:avLst/>
          </a:prstGeom>
        </p:spPr>
      </p:pic>
      <p:pic>
        <p:nvPicPr>
          <p:cNvPr id="17" name="chimcanhcu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9" y="4485064"/>
            <a:ext cx="914400" cy="914400"/>
          </a:xfrm>
          <a:prstGeom prst="rect">
            <a:avLst/>
          </a:prstGeom>
        </p:spPr>
      </p:pic>
      <p:pic>
        <p:nvPicPr>
          <p:cNvPr id="5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32712" y="4276870"/>
            <a:ext cx="609600" cy="609600"/>
          </a:xfrm>
          <a:prstGeom prst="rect">
            <a:avLst/>
          </a:prstGeom>
        </p:spPr>
      </p:pic>
      <p:pic>
        <p:nvPicPr>
          <p:cNvPr id="22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0208 0.4953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0208 0.495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92 C 0.02214 0.0125 0.01563 -0.1169 0.03802 -0.1037 C 0.05209 -0.09421 0.07227 -0.10926 0.09649 -0.11666 C 0.12045 -0.12407 0.16875 -0.14028 0.18242 -0.1493 C 0.20495 -0.16273 0.27774 -0.1993 0.30039 -0.21157 " pathEditMode="relative" rAng="0" ptsTypes="AAAAA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 animBg="1"/>
      <p:bldP spid="2" grpId="0" animBg="1"/>
      <p:bldP spid="2" grpId="1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xmlns="" id="{78D60B94-D817-4636-9C15-FD304040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949" y="599966"/>
            <a:ext cx="2193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9C35D50-7CB3-480F-A9F3-B2DC2617E58E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653141"/>
            <a:ext cx="1162050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xmlns="" id="{FF9B33AE-F11B-4C5B-AEC2-5C5370FEA3CC}"/>
                </a:ext>
              </a:extLst>
            </p:cNvPr>
            <p:cNvSpPr/>
            <p:nvPr/>
          </p:nvSpPr>
          <p:spPr>
            <a:xfrm rot="5400000">
              <a:off x="1103903" y="5857383"/>
              <a:ext cx="814561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07FF88-DEBD-470A-BF25-E45A9C704561}"/>
                </a:ext>
              </a:extLst>
            </p:cNvPr>
            <p:cNvSpPr/>
            <p:nvPr/>
          </p:nvSpPr>
          <p:spPr>
            <a:xfrm>
              <a:off x="1374772" y="2007211"/>
              <a:ext cx="273572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8498737C-2709-49B3-BE26-23B0884167BD}"/>
                </a:ext>
              </a:extLst>
            </p:cNvPr>
            <p:cNvSpPr/>
            <p:nvPr/>
          </p:nvSpPr>
          <p:spPr>
            <a:xfrm>
              <a:off x="1374772" y="1416970"/>
              <a:ext cx="272823" cy="590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1AB98439-C615-41C4-857B-B063861F9EE9}"/>
                </a:ext>
              </a:extLst>
            </p:cNvPr>
            <p:cNvSpPr/>
            <p:nvPr/>
          </p:nvSpPr>
          <p:spPr>
            <a:xfrm>
              <a:off x="1405127" y="1213680"/>
              <a:ext cx="212112" cy="203290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xmlns="" id="{C9C97F69-9416-42A3-930C-9D25E6AD782A}"/>
                </a:ext>
              </a:extLst>
            </p:cNvPr>
            <p:cNvSpPr/>
            <p:nvPr/>
          </p:nvSpPr>
          <p:spPr>
            <a:xfrm rot="5400000">
              <a:off x="1396733" y="6250647"/>
              <a:ext cx="228525" cy="72328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F12FBFB-9CE0-4A48-9A01-CFC08FED89E4}"/>
                </a:ext>
              </a:extLst>
            </p:cNvPr>
            <p:cNvCxnSpPr/>
            <p:nvPr/>
          </p:nvCxnSpPr>
          <p:spPr>
            <a:xfrm>
              <a:off x="1374772" y="148707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EB322011-F68E-468C-A4D2-73968204DA70}"/>
                </a:ext>
              </a:extLst>
            </p:cNvPr>
            <p:cNvCxnSpPr/>
            <p:nvPr/>
          </p:nvCxnSpPr>
          <p:spPr>
            <a:xfrm>
              <a:off x="1374772" y="156277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F685DE77-EE32-4917-B7CF-C73E63E9D27B}"/>
                </a:ext>
              </a:extLst>
            </p:cNvPr>
            <p:cNvCxnSpPr/>
            <p:nvPr/>
          </p:nvCxnSpPr>
          <p:spPr>
            <a:xfrm>
              <a:off x="1374772" y="1638486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7DA4A4DF-F6F1-4FE2-9F56-2E7A11E94FCB}"/>
                </a:ext>
              </a:extLst>
            </p:cNvPr>
            <p:cNvCxnSpPr/>
            <p:nvPr/>
          </p:nvCxnSpPr>
          <p:spPr>
            <a:xfrm>
              <a:off x="1374772" y="171419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228BE22D-A6D6-4B80-9319-FB248D987672}"/>
                </a:ext>
              </a:extLst>
            </p:cNvPr>
            <p:cNvCxnSpPr/>
            <p:nvPr/>
          </p:nvCxnSpPr>
          <p:spPr>
            <a:xfrm>
              <a:off x="1374772" y="17899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03A6E716-6C69-4B6C-97CC-ABBBEF6905B5}"/>
                </a:ext>
              </a:extLst>
            </p:cNvPr>
            <p:cNvCxnSpPr/>
            <p:nvPr/>
          </p:nvCxnSpPr>
          <p:spPr>
            <a:xfrm>
              <a:off x="1374772" y="186561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A1CEBA9A-1CFD-4D32-ACDA-DFB08965EDF6}"/>
                </a:ext>
              </a:extLst>
            </p:cNvPr>
            <p:cNvCxnSpPr/>
            <p:nvPr/>
          </p:nvCxnSpPr>
          <p:spPr>
            <a:xfrm>
              <a:off x="1374772" y="194131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22D640-FC2E-439A-9F15-7745D0FE778A}"/>
              </a:ext>
            </a:extLst>
          </p:cNvPr>
          <p:cNvGrpSpPr>
            <a:grpSpLocks/>
          </p:cNvGrpSpPr>
          <p:nvPr/>
        </p:nvGrpSpPr>
        <p:grpSpPr bwMode="auto">
          <a:xfrm>
            <a:off x="2217738" y="2070100"/>
            <a:ext cx="6194425" cy="969963"/>
            <a:chOff x="740867" y="1755042"/>
            <a:chExt cx="6194385" cy="787215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5BD8CBA8-92BF-4110-9922-0C966BE4AE49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xmlns="" id="{0F3D0E5D-DF7B-4A07-95E1-6AA9F5C674F6}"/>
                </a:ext>
              </a:extLst>
            </p:cNvPr>
            <p:cNvSpPr/>
            <p:nvPr/>
          </p:nvSpPr>
          <p:spPr>
            <a:xfrm>
              <a:off x="809129" y="1836212"/>
              <a:ext cx="6126123" cy="644202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430145E-B534-412A-874E-FA748359EA48}"/>
                </a:ext>
              </a:extLst>
            </p:cNvPr>
            <p:cNvSpPr txBox="1"/>
            <p:nvPr/>
          </p:nvSpPr>
          <p:spPr>
            <a:xfrm>
              <a:off x="751027" y="1844209"/>
              <a:ext cx="1496289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601" name="TextBox 39">
              <a:extLst>
                <a:ext uri="{FF2B5EF4-FFF2-40B4-BE49-F238E27FC236}">
                  <a16:creationId xmlns:a16="http://schemas.microsoft.com/office/drawing/2014/main" xmlns="" id="{E212B6AA-19D1-418F-BFC9-F36AE5AF0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950" y="1870998"/>
              <a:ext cx="2595545" cy="52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bài tập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E639FC-F784-4681-AB89-3936B0318C75}"/>
              </a:ext>
            </a:extLst>
          </p:cNvPr>
          <p:cNvGrpSpPr>
            <a:grpSpLocks/>
          </p:cNvGrpSpPr>
          <p:nvPr/>
        </p:nvGrpSpPr>
        <p:grpSpPr bwMode="auto">
          <a:xfrm>
            <a:off x="2197101" y="3328988"/>
            <a:ext cx="6262764" cy="923925"/>
            <a:chOff x="816491" y="2978983"/>
            <a:chExt cx="8132489" cy="709572"/>
          </a:xfrm>
        </p:grpSpPr>
        <p:sp>
          <p:nvSpPr>
            <p:cNvPr id="178" name="Pentagon 177">
              <a:extLst>
                <a:ext uri="{FF2B5EF4-FFF2-40B4-BE49-F238E27FC236}">
                  <a16:creationId xmlns:a16="http://schemas.microsoft.com/office/drawing/2014/main" xmlns="" id="{973C34FE-AF49-40DD-B393-0721507447B1}"/>
                </a:ext>
              </a:extLst>
            </p:cNvPr>
            <p:cNvSpPr/>
            <p:nvPr/>
          </p:nvSpPr>
          <p:spPr>
            <a:xfrm>
              <a:off x="1704823" y="3041162"/>
              <a:ext cx="7244157" cy="647393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1D26993E-EF78-42E6-9BA7-3AB814AED5A1}"/>
                </a:ext>
              </a:extLst>
            </p:cNvPr>
            <p:cNvSpPr txBox="1"/>
            <p:nvPr/>
          </p:nvSpPr>
          <p:spPr>
            <a:xfrm>
              <a:off x="816491" y="3025901"/>
              <a:ext cx="1546538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595" name="TextBox 194">
              <a:extLst>
                <a:ext uri="{FF2B5EF4-FFF2-40B4-BE49-F238E27FC236}">
                  <a16:creationId xmlns:a16="http://schemas.microsoft.com/office/drawing/2014/main" xmlns="" id="{EFB74334-4A2B-4F8F-B1FE-E49816D9D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933" y="2978983"/>
              <a:ext cx="5395124" cy="6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lại bài đã học </a:t>
              </a:r>
              <a:endParaRPr lang="en-US" altLang="en-US" sz="3600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46FD5B-C75C-4A0A-B324-FC618EC9AA17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752975"/>
            <a:ext cx="6191326" cy="901700"/>
            <a:chOff x="751023" y="4390962"/>
            <a:chExt cx="10836280" cy="787215"/>
          </a:xfrm>
        </p:grpSpPr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xmlns="" id="{93F26936-31DE-4C28-8222-60056A4B6C9B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:a16="http://schemas.microsoft.com/office/drawing/2014/main" xmlns="" id="{DEF4C14F-FE94-4009-A286-24A21A5C0226}"/>
                </a:ext>
              </a:extLst>
            </p:cNvPr>
            <p:cNvSpPr/>
            <p:nvPr/>
          </p:nvSpPr>
          <p:spPr>
            <a:xfrm>
              <a:off x="751023" y="4451943"/>
              <a:ext cx="10836280" cy="625060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36CA5B7F-C901-41A5-9D38-1C44200729E2}"/>
                </a:ext>
              </a:extLst>
            </p:cNvPr>
            <p:cNvSpPr txBox="1"/>
            <p:nvPr/>
          </p:nvSpPr>
          <p:spPr>
            <a:xfrm>
              <a:off x="751023" y="4470247"/>
              <a:ext cx="1990796" cy="646331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90" name="TextBox 195">
              <a:extLst>
                <a:ext uri="{FF2B5EF4-FFF2-40B4-BE49-F238E27FC236}">
                  <a16:creationId xmlns:a16="http://schemas.microsoft.com/office/drawing/2014/main" xmlns="" id="{1821E8C8-E2C1-45B2-AEC9-F42ED7113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864" y="4428383"/>
              <a:ext cx="4866224" cy="64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bài mới</a:t>
              </a:r>
              <a:endParaRPr lang="en-US" altLang="en-US" sz="3600" i="1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583" name="Picture 3" descr="G:\BACK GROUND\245367938509487affe8be1cb078d9af.jpg">
            <a:extLst>
              <a:ext uri="{FF2B5EF4-FFF2-40B4-BE49-F238E27FC236}">
                <a16:creationId xmlns:a16="http://schemas.microsoft.com/office/drawing/2014/main" xmlns="" id="{041C7315-DEE7-4A86-B6D7-C8C2D0A1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-31750"/>
            <a:ext cx="28273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DD457C-DC6A-4ADA-BAD0-6F4C96BEBADC}"/>
              </a:ext>
            </a:extLst>
          </p:cNvPr>
          <p:cNvSpPr/>
          <p:nvPr/>
        </p:nvSpPr>
        <p:spPr>
          <a:xfrm>
            <a:off x="9690100" y="3557588"/>
            <a:ext cx="966788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399336"/>
            <a:ext cx="483298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các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con!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F3F3EFEE-D5E4-4A2E-9857-574C8329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0" y="0"/>
            <a:ext cx="13041313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093422-CBFE-4574-B7E6-3AE835D63270}"/>
              </a:ext>
            </a:extLst>
          </p:cNvPr>
          <p:cNvSpPr/>
          <p:nvPr/>
        </p:nvSpPr>
        <p:spPr>
          <a:xfrm>
            <a:off x="3736455" y="3094182"/>
            <a:ext cx="56512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Ravie" panose="04040805050809020602" pitchFamily="82" charset="0"/>
              </a:rPr>
              <a:t>KHỞI ĐỘNG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31ED-402F-4689-BB3B-7133FE65D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0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E22F60-AA0E-417A-B7CA-C21E1B71D6C0}"/>
              </a:ext>
            </a:extLst>
          </p:cNvPr>
          <p:cNvSpPr txBox="1"/>
          <p:nvPr/>
        </p:nvSpPr>
        <p:spPr>
          <a:xfrm>
            <a:off x="1730830" y="410957"/>
            <a:ext cx="9720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338">
            <a:extLst>
              <a:ext uri="{FF2B5EF4-FFF2-40B4-BE49-F238E27FC236}">
                <a16:creationId xmlns="" xmlns:a16="http://schemas.microsoft.com/office/drawing/2014/main" id="{3435293A-F28F-474D-A80E-D26321911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88339"/>
              </p:ext>
            </p:extLst>
          </p:nvPr>
        </p:nvGraphicFramePr>
        <p:xfrm>
          <a:off x="253999" y="1833568"/>
          <a:ext cx="11684004" cy="2462326"/>
        </p:xfrm>
        <a:graphic>
          <a:graphicData uri="http://schemas.openxmlformats.org/drawingml/2006/table">
            <a:tbl>
              <a:tblPr/>
              <a:tblGrid>
                <a:gridCol w="1164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6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7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7766"/>
                <a:gridCol w="1267766"/>
                <a:gridCol w="1267766"/>
                <a:gridCol w="12506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62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48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2399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8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1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122405" y="2277534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05981" y="1527349"/>
            <a:ext cx="76919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4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Toán</a:t>
            </a:r>
            <a:endParaRPr lang="en-US" altLang="en-US" sz="4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Triệu và lớp triệu</a:t>
            </a:r>
            <a:endParaRPr lang="en-US" altLang="en-US" sz="4000" b="1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D025D5-96D7-45B1-B982-D53152C2A51E}"/>
              </a:ext>
            </a:extLst>
          </p:cNvPr>
          <p:cNvSpPr txBox="1"/>
          <p:nvPr/>
        </p:nvSpPr>
        <p:spPr>
          <a:xfrm>
            <a:off x="980961" y="1561782"/>
            <a:ext cx="908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sáu ngày 17 tháng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1">
            <a:extLst>
              <a:ext uri="{FF2B5EF4-FFF2-40B4-BE49-F238E27FC236}">
                <a16:creationId xmlns:a16="http://schemas.microsoft.com/office/drawing/2014/main" xmlns="" id="{0274DB72-CC08-4AB5-8590-D34D1E2BA2F8}"/>
              </a:ext>
            </a:extLst>
          </p:cNvPr>
          <p:cNvGrpSpPr>
            <a:grpSpLocks/>
          </p:cNvGrpSpPr>
          <p:nvPr/>
        </p:nvGrpSpPr>
        <p:grpSpPr bwMode="auto">
          <a:xfrm>
            <a:off x="1074738" y="1916113"/>
            <a:ext cx="10821553" cy="1311275"/>
            <a:chOff x="1440" y="1680"/>
            <a:chExt cx="3862" cy="432"/>
          </a:xfrm>
        </p:grpSpPr>
        <p:sp>
          <p:nvSpPr>
            <p:cNvPr id="7204" name="AutoShape 66">
              <a:extLst>
                <a:ext uri="{FF2B5EF4-FFF2-40B4-BE49-F238E27FC236}">
                  <a16:creationId xmlns:a16="http://schemas.microsoft.com/office/drawing/2014/main" xmlns="" id="{FE289EF7-4D0C-48E8-8291-8AAFCE6C3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5" name="Oval 67">
              <a:extLst>
                <a:ext uri="{FF2B5EF4-FFF2-40B4-BE49-F238E27FC236}">
                  <a16:creationId xmlns:a16="http://schemas.microsoft.com/office/drawing/2014/main" xmlns="" id="{086993AC-2104-4F2D-A21A-BAFA28178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6" name="Oval 68">
              <a:extLst>
                <a:ext uri="{FF2B5EF4-FFF2-40B4-BE49-F238E27FC236}">
                  <a16:creationId xmlns:a16="http://schemas.microsoft.com/office/drawing/2014/main" xmlns="" id="{D401F8B5-4486-4EB4-AE75-F7161ECACE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7" name="Oval 69">
              <a:extLst>
                <a:ext uri="{FF2B5EF4-FFF2-40B4-BE49-F238E27FC236}">
                  <a16:creationId xmlns:a16="http://schemas.microsoft.com/office/drawing/2014/main" xmlns="" id="{845EDE63-A36F-46BB-AA2E-F97B1314E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8" name="Text Box 70">
              <a:extLst>
                <a:ext uri="{FF2B5EF4-FFF2-40B4-BE49-F238E27FC236}">
                  <a16:creationId xmlns:a16="http://schemas.microsoft.com/office/drawing/2014/main" xmlns="" id="{1D4F2977-4B09-48DE-9A18-AA8132290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209" name="Text Box 71">
              <a:extLst>
                <a:ext uri="{FF2B5EF4-FFF2-40B4-BE49-F238E27FC236}">
                  <a16:creationId xmlns:a16="http://schemas.microsoft.com/office/drawing/2014/main" xmlns="" id="{A7E4A783-9E0C-475B-BFF7-7B761A6C5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AutoShape 103">
              <a:extLst>
                <a:ext uri="{FF2B5EF4-FFF2-40B4-BE49-F238E27FC236}">
                  <a16:creationId xmlns:a16="http://schemas.microsoft.com/office/drawing/2014/main" xmlns="" id="{2EB0E5BA-2762-4C00-A450-73343D37CB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4" y="1709"/>
              <a:ext cx="343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</a:ln>
          </p:spPr>
          <p:txBody>
            <a:bodyPr vert="eaVert"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211" name="Oval 104">
              <a:extLst>
                <a:ext uri="{FF2B5EF4-FFF2-40B4-BE49-F238E27FC236}">
                  <a16:creationId xmlns:a16="http://schemas.microsoft.com/office/drawing/2014/main" xmlns="" id="{FF283965-606B-4526-8A87-813803D210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2" name="Oval 105">
              <a:extLst>
                <a:ext uri="{FF2B5EF4-FFF2-40B4-BE49-F238E27FC236}">
                  <a16:creationId xmlns:a16="http://schemas.microsoft.com/office/drawing/2014/main" xmlns="" id="{0FB7C9E9-72D1-4D50-8552-C40BDB2B67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3" name="Text Box 107">
              <a:extLst>
                <a:ext uri="{FF2B5EF4-FFF2-40B4-BE49-F238E27FC236}">
                  <a16:creationId xmlns:a16="http://schemas.microsoft.com/office/drawing/2014/main" xmlns="" id="{EBD63097-9004-4654-918B-405E82212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6" y="1793"/>
              <a:ext cx="315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sz="3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 đọc và viết các số đến lớp triệu.</a:t>
              </a:r>
              <a:endParaRPr lang="vi-VN" altLang="vi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214" name="Picture 216" descr="Picture1">
              <a:extLst>
                <a:ext uri="{FF2B5EF4-FFF2-40B4-BE49-F238E27FC236}">
                  <a16:creationId xmlns:a16="http://schemas.microsoft.com/office/drawing/2014/main" xmlns="" id="{BE0AE5D7-D245-44C0-94CB-77DFC7D19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Text Box 108">
              <a:extLst>
                <a:ext uri="{FF2B5EF4-FFF2-40B4-BE49-F238E27FC236}">
                  <a16:creationId xmlns:a16="http://schemas.microsoft.com/office/drawing/2014/main" xmlns="" id="{80D1309B-6155-4E81-BB02-B48F8FA9D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1745"/>
              <a:ext cx="21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4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171" name="Group 221">
            <a:extLst>
              <a:ext uri="{FF2B5EF4-FFF2-40B4-BE49-F238E27FC236}">
                <a16:creationId xmlns:a16="http://schemas.microsoft.com/office/drawing/2014/main" xmlns="" id="{1FCC3146-7265-40C2-B6ED-200EB2CC8F36}"/>
              </a:ext>
            </a:extLst>
          </p:cNvPr>
          <p:cNvGrpSpPr>
            <a:grpSpLocks/>
          </p:cNvGrpSpPr>
          <p:nvPr/>
        </p:nvGrpSpPr>
        <p:grpSpPr bwMode="auto">
          <a:xfrm>
            <a:off x="1311275" y="3579813"/>
            <a:ext cx="10788194" cy="1363662"/>
            <a:chOff x="1440" y="1680"/>
            <a:chExt cx="3852" cy="432"/>
          </a:xfrm>
        </p:grpSpPr>
        <p:sp>
          <p:nvSpPr>
            <p:cNvPr id="7192" name="AutoShape 66">
              <a:extLst>
                <a:ext uri="{FF2B5EF4-FFF2-40B4-BE49-F238E27FC236}">
                  <a16:creationId xmlns:a16="http://schemas.microsoft.com/office/drawing/2014/main" xmlns="" id="{606DFB85-2C5E-4278-818E-9A1A4886E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3" name="Oval 67">
              <a:extLst>
                <a:ext uri="{FF2B5EF4-FFF2-40B4-BE49-F238E27FC236}">
                  <a16:creationId xmlns:a16="http://schemas.microsoft.com/office/drawing/2014/main" xmlns="" id="{C7DD7217-522E-4BE0-BAFB-4622F87E69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4" name="Oval 68">
              <a:extLst>
                <a:ext uri="{FF2B5EF4-FFF2-40B4-BE49-F238E27FC236}">
                  <a16:creationId xmlns:a16="http://schemas.microsoft.com/office/drawing/2014/main" xmlns="" id="{FCCE92C7-6F17-45E7-A5DD-08FCFA75D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5" name="Oval 69">
              <a:extLst>
                <a:ext uri="{FF2B5EF4-FFF2-40B4-BE49-F238E27FC236}">
                  <a16:creationId xmlns:a16="http://schemas.microsoft.com/office/drawing/2014/main" xmlns="" id="{17F17C47-D68E-4C6A-8ABC-66E359F6E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6" name="Text Box 70">
              <a:extLst>
                <a:ext uri="{FF2B5EF4-FFF2-40B4-BE49-F238E27FC236}">
                  <a16:creationId xmlns:a16="http://schemas.microsoft.com/office/drawing/2014/main" xmlns="" id="{0AF33A34-BBFF-475F-9D90-8D97D033B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197" name="Text Box 71">
              <a:extLst>
                <a:ext uri="{FF2B5EF4-FFF2-40B4-BE49-F238E27FC236}">
                  <a16:creationId xmlns:a16="http://schemas.microsoft.com/office/drawing/2014/main" xmlns="" id="{5B0B9DF6-7165-46D1-8E5A-A3F4A067C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98" name="AutoShape 103">
              <a:extLst>
                <a:ext uri="{FF2B5EF4-FFF2-40B4-BE49-F238E27FC236}">
                  <a16:creationId xmlns:a16="http://schemas.microsoft.com/office/drawing/2014/main" xmlns="" id="{BE59F557-5F0C-437F-B9E2-6FC5D1F9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34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9" name="Oval 104">
              <a:extLst>
                <a:ext uri="{FF2B5EF4-FFF2-40B4-BE49-F238E27FC236}">
                  <a16:creationId xmlns:a16="http://schemas.microsoft.com/office/drawing/2014/main" xmlns="" id="{F12D583D-5466-4133-BC92-62853F197B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105">
              <a:extLst>
                <a:ext uri="{FF2B5EF4-FFF2-40B4-BE49-F238E27FC236}">
                  <a16:creationId xmlns:a16="http://schemas.microsoft.com/office/drawing/2014/main" xmlns="" id="{01706F19-072C-4699-B670-7402D03D62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201" name="Text Box 107">
              <a:extLst>
                <a:ext uri="{FF2B5EF4-FFF2-40B4-BE49-F238E27FC236}">
                  <a16:creationId xmlns:a16="http://schemas.microsoft.com/office/drawing/2014/main" xmlns="" id="{CB476872-F992-4EE0-8B85-45232DD72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" y="1803"/>
              <a:ext cx="324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Củng cố thêm về hàng và lớp.</a:t>
              </a:r>
              <a:endParaRPr lang="en-US" sz="3000" b="1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202" name="Picture 216" descr="Picture1">
              <a:extLst>
                <a:ext uri="{FF2B5EF4-FFF2-40B4-BE49-F238E27FC236}">
                  <a16:creationId xmlns:a16="http://schemas.microsoft.com/office/drawing/2014/main" xmlns="" id="{C533E630-6960-44D0-B817-B154927F4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Text Box 108">
              <a:extLst>
                <a:ext uri="{FF2B5EF4-FFF2-40B4-BE49-F238E27FC236}">
                  <a16:creationId xmlns:a16="http://schemas.microsoft.com/office/drawing/2014/main" xmlns="" id="{5F0FE456-6E4A-428C-92F0-387CCFC53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" y="1753"/>
              <a:ext cx="16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4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9" name="Google Shape;1351;p29">
            <a:extLst>
              <a:ext uri="{FF2B5EF4-FFF2-40B4-BE49-F238E27FC236}">
                <a16:creationId xmlns:a16="http://schemas.microsoft.com/office/drawing/2014/main" xmlns="" id="{F3815F99-BE72-4AA0-A211-38D8F2EB2A6B}"/>
              </a:ext>
            </a:extLst>
          </p:cNvPr>
          <p:cNvGrpSpPr/>
          <p:nvPr/>
        </p:nvGrpSpPr>
        <p:grpSpPr>
          <a:xfrm>
            <a:off x="2271742" y="-178903"/>
            <a:ext cx="7583456" cy="2137952"/>
            <a:chOff x="1966944" y="49159"/>
            <a:chExt cx="5930106" cy="125149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00" name="Google Shape;1352;p29">
              <a:extLst>
                <a:ext uri="{FF2B5EF4-FFF2-40B4-BE49-F238E27FC236}">
                  <a16:creationId xmlns:a16="http://schemas.microsoft.com/office/drawing/2014/main" xmlns="" id="{A9051AC9-E566-4565-95B8-FE787227CD61}"/>
                </a:ext>
              </a:extLst>
            </p:cNvPr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53;p29">
              <a:extLst>
                <a:ext uri="{FF2B5EF4-FFF2-40B4-BE49-F238E27FC236}">
                  <a16:creationId xmlns:a16="http://schemas.microsoft.com/office/drawing/2014/main" xmlns="" id="{DBB0D7DE-7B6C-4C35-8839-70EE21C42A98}"/>
                </a:ext>
              </a:extLst>
            </p:cNvPr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54;p29">
              <a:extLst>
                <a:ext uri="{FF2B5EF4-FFF2-40B4-BE49-F238E27FC236}">
                  <a16:creationId xmlns:a16="http://schemas.microsoft.com/office/drawing/2014/main" xmlns="" id="{7912FC2F-FA0C-4A05-A191-BA40E09FB2C4}"/>
                </a:ext>
              </a:extLst>
            </p:cNvPr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73" name="Google Shape;595;p35">
            <a:extLst>
              <a:ext uri="{FF2B5EF4-FFF2-40B4-BE49-F238E27FC236}">
                <a16:creationId xmlns:a16="http://schemas.microsoft.com/office/drawing/2014/main" xmlns="" id="{F6E1840D-DFB5-4385-ABE6-0E91FA0E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479425"/>
            <a:ext cx="4865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600"/>
              <a:buFont typeface="Fira Sans Condensed Medium"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YÊU CẦU CẦN ĐẠT</a:t>
            </a:r>
          </a:p>
        </p:txBody>
      </p:sp>
      <p:pic>
        <p:nvPicPr>
          <p:cNvPr id="178" name="Picture 4" descr="Drawing Draw Sticker for iOS &amp;amp; Android | GIPHY">
            <a:extLst>
              <a:ext uri="{FF2B5EF4-FFF2-40B4-BE49-F238E27FC236}">
                <a16:creationId xmlns:a16="http://schemas.microsoft.com/office/drawing/2014/main" xmlns="" id="{9AA522DE-A92D-42BE-9E31-6FB13C25C3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-93663" y="1506538"/>
            <a:ext cx="1454151" cy="1382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9" name="Picture 4" descr="Drawing Draw Sticker for iOS &amp;amp; Android | GIPHY">
            <a:extLst>
              <a:ext uri="{FF2B5EF4-FFF2-40B4-BE49-F238E27FC236}">
                <a16:creationId xmlns:a16="http://schemas.microsoft.com/office/drawing/2014/main" xmlns="" id="{B42DD56A-A34F-42CA-A703-08A18044D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95250" y="3201988"/>
            <a:ext cx="1452563" cy="1384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1" name="Google Shape;151;p19">
            <a:extLst>
              <a:ext uri="{FF2B5EF4-FFF2-40B4-BE49-F238E27FC236}">
                <a16:creationId xmlns:a16="http://schemas.microsoft.com/office/drawing/2014/main" xmlns="" id="{9F57627B-A61E-4173-A050-7945ADDBEE69}"/>
              </a:ext>
            </a:extLst>
          </p:cNvPr>
          <p:cNvSpPr/>
          <p:nvPr/>
        </p:nvSpPr>
        <p:spPr>
          <a:xfrm>
            <a:off x="255588" y="265113"/>
            <a:ext cx="11663362" cy="6327775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82283" tIns="41130" rIns="82283" bIns="41130" anchor="ctr"/>
          <a:lstStyle/>
          <a:p>
            <a:pPr algn="ctr">
              <a:defRPr/>
            </a:pPr>
            <a:endParaRPr sz="162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5C040141-E4F0-4FFF-9DD4-237F59AA1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1" y="224359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78" name="Group 221">
            <a:extLst>
              <a:ext uri="{FF2B5EF4-FFF2-40B4-BE49-F238E27FC236}">
                <a16:creationId xmlns:a16="http://schemas.microsoft.com/office/drawing/2014/main" xmlns="" id="{90793EE8-55FD-4145-8602-C04DFCB7B47B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5137150"/>
            <a:ext cx="9904767" cy="1233488"/>
            <a:chOff x="1440" y="1680"/>
            <a:chExt cx="3617" cy="432"/>
          </a:xfrm>
        </p:grpSpPr>
        <p:sp>
          <p:nvSpPr>
            <p:cNvPr id="7180" name="AutoShape 66">
              <a:extLst>
                <a:ext uri="{FF2B5EF4-FFF2-40B4-BE49-F238E27FC236}">
                  <a16:creationId xmlns:a16="http://schemas.microsoft.com/office/drawing/2014/main" xmlns="" id="{A7AE1BD7-E8E0-4A12-B290-4FC8F34E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" name="Oval 67">
              <a:extLst>
                <a:ext uri="{FF2B5EF4-FFF2-40B4-BE49-F238E27FC236}">
                  <a16:creationId xmlns:a16="http://schemas.microsoft.com/office/drawing/2014/main" xmlns="" id="{6E98449C-9F68-4852-B776-E2E713000E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2" name="Oval 68">
              <a:extLst>
                <a:ext uri="{FF2B5EF4-FFF2-40B4-BE49-F238E27FC236}">
                  <a16:creationId xmlns:a16="http://schemas.microsoft.com/office/drawing/2014/main" xmlns="" id="{F0C9D9BB-25E6-40A5-8A9E-750B6CF80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3" name="Oval 69">
              <a:extLst>
                <a:ext uri="{FF2B5EF4-FFF2-40B4-BE49-F238E27FC236}">
                  <a16:creationId xmlns:a16="http://schemas.microsoft.com/office/drawing/2014/main" xmlns="" id="{73561E49-A898-4EC6-97DC-F0163ADF0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4" name="Text Box 70">
              <a:extLst>
                <a:ext uri="{FF2B5EF4-FFF2-40B4-BE49-F238E27FC236}">
                  <a16:creationId xmlns:a16="http://schemas.microsoft.com/office/drawing/2014/main" xmlns="" id="{A882FABF-CCB0-42F0-9B0B-30384775A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185" name="Text Box 71">
              <a:extLst>
                <a:ext uri="{FF2B5EF4-FFF2-40B4-BE49-F238E27FC236}">
                  <a16:creationId xmlns:a16="http://schemas.microsoft.com/office/drawing/2014/main" xmlns="" id="{D294DA2C-60AE-4EE8-B7E0-8B554E966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86" name="AutoShape 103">
              <a:extLst>
                <a:ext uri="{FF2B5EF4-FFF2-40B4-BE49-F238E27FC236}">
                  <a16:creationId xmlns:a16="http://schemas.microsoft.com/office/drawing/2014/main" xmlns="" id="{70C24415-7AE7-4BBE-A243-AAB0B6386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34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" name="Oval 104">
              <a:extLst>
                <a:ext uri="{FF2B5EF4-FFF2-40B4-BE49-F238E27FC236}">
                  <a16:creationId xmlns:a16="http://schemas.microsoft.com/office/drawing/2014/main" xmlns="" id="{B80A1F71-5260-43CF-AEF9-8DF70B68AB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87E356BB-45F0-4C2B-9892-860A284FC54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189" name="Text Box 107">
              <a:extLst>
                <a:ext uri="{FF2B5EF4-FFF2-40B4-BE49-F238E27FC236}">
                  <a16:creationId xmlns:a16="http://schemas.microsoft.com/office/drawing/2014/main" xmlns="" id="{7F38D584-D4C0-4EC0-82D9-E8B7B04AA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1791"/>
              <a:ext cx="30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6400800" algn="l"/>
                </a:tabLst>
              </a:pPr>
              <a:r>
                <a:rPr lang="en-US" sz="3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Củng cố cách dùng bảng thống kê số liệu.</a:t>
              </a:r>
              <a:endParaRPr lang="en-US" sz="3000" b="1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190" name="Picture 216" descr="Picture1">
              <a:extLst>
                <a:ext uri="{FF2B5EF4-FFF2-40B4-BE49-F238E27FC236}">
                  <a16:creationId xmlns:a16="http://schemas.microsoft.com/office/drawing/2014/main" xmlns="" id="{DE8C1E6C-2FC4-4CCA-B6C3-B7BDB75F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Text Box 108">
              <a:extLst>
                <a:ext uri="{FF2B5EF4-FFF2-40B4-BE49-F238E27FC236}">
                  <a16:creationId xmlns:a16="http://schemas.microsoft.com/office/drawing/2014/main" xmlns="" id="{C30E0EA2-9474-4DEB-8D74-B2EB655B8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747"/>
              <a:ext cx="17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vi-VN" sz="4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altLang="vi-VN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7" name="Picture 4" descr="Drawing Draw Sticker for iOS &amp;amp; Android | GIPHY">
            <a:extLst>
              <a:ext uri="{FF2B5EF4-FFF2-40B4-BE49-F238E27FC236}">
                <a16:creationId xmlns:a16="http://schemas.microsoft.com/office/drawing/2014/main" xmlns="" id="{D3F9F360-DBDF-4AC1-B498-87FD09AF0F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247650" y="4725988"/>
            <a:ext cx="1452563" cy="1384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D8563000-9B02-4337-A81B-FE05D6E8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67A7E1-15BD-42F8-BF2E-342CD33856A2}"/>
              </a:ext>
            </a:extLst>
          </p:cNvPr>
          <p:cNvSpPr/>
          <p:nvPr/>
        </p:nvSpPr>
        <p:spPr>
          <a:xfrm>
            <a:off x="4326342" y="3177888"/>
            <a:ext cx="4238468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5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Ravie" panose="04040805050809020602" pitchFamily="82" charset="0"/>
              </a:rPr>
              <a:t>KHÁM PHÁ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31ED-402F-4689-BB3B-7133FE65D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0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75689BF8-0D50-4F2F-8E12-834330317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685" y="4155358"/>
            <a:ext cx="1394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Lớp triệu gồm các hàng : </a:t>
            </a:r>
            <a:r>
              <a:rPr lang="en-US" altLang="en-US" b="1" i="1">
                <a:solidFill>
                  <a:srgbClr val="FF0000"/>
                </a:solidFill>
              </a:rPr>
              <a:t>triệu, chục triệu, trăm triệu</a:t>
            </a:r>
            <a:r>
              <a:rPr lang="en-US" altLang="en-US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DEEB96-FECC-4D8C-A5AA-1E8A8DB99971}"/>
              </a:ext>
            </a:extLst>
          </p:cNvPr>
          <p:cNvSpPr txBox="1"/>
          <p:nvPr/>
        </p:nvSpPr>
        <p:spPr>
          <a:xfrm>
            <a:off x="1382485" y="1431425"/>
            <a:ext cx="8925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trăm nghìn gọi là </a:t>
            </a:r>
            <a:r>
              <a:rPr lang="en-US" altLang="en-US" sz="32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triệu</a:t>
            </a:r>
            <a:r>
              <a:rPr lang="en-US" altLang="en-US" sz="32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viết là :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1 000 000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146BF4-038A-4530-A449-6D0DE7B99147}"/>
              </a:ext>
            </a:extLst>
          </p:cNvPr>
          <p:cNvSpPr txBox="1"/>
          <p:nvPr/>
        </p:nvSpPr>
        <p:spPr>
          <a:xfrm>
            <a:off x="1382485" y="2353157"/>
            <a:ext cx="8925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triệu gọi là </a:t>
            </a:r>
            <a:r>
              <a:rPr lang="en-US" altLang="en-US" sz="32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triệu</a:t>
            </a:r>
            <a:r>
              <a:rPr lang="en-US" altLang="en-US" sz="32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viết là: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10 000 000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33A0A3-4CC6-4015-9910-D2FF31C40AA7}"/>
              </a:ext>
            </a:extLst>
          </p:cNvPr>
          <p:cNvSpPr txBox="1"/>
          <p:nvPr/>
        </p:nvSpPr>
        <p:spPr>
          <a:xfrm>
            <a:off x="1382485" y="3207904"/>
            <a:ext cx="9655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chục triệu gọi là </a:t>
            </a:r>
            <a:r>
              <a:rPr lang="en-US" altLang="en-US" sz="32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trăm triệu, </a:t>
            </a:r>
            <a:r>
              <a:rPr lang="en-US" altLang="en-US" sz="32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là: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100 000 000</a:t>
            </a:r>
          </a:p>
        </p:txBody>
      </p:sp>
    </p:spTree>
    <p:extLst>
      <p:ext uri="{BB962C8B-B14F-4D97-AF65-F5344CB8AC3E}">
        <p14:creationId xmlns:p14="http://schemas.microsoft.com/office/powerpoint/2010/main" val="304302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31ED-402F-4689-BB3B-7133FE65D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0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Group 338">
            <a:extLst>
              <a:ext uri="{FF2B5EF4-FFF2-40B4-BE49-F238E27FC236}">
                <a16:creationId xmlns="" xmlns:a16="http://schemas.microsoft.com/office/drawing/2014/main" id="{3435293A-F28F-474D-A80E-D26321911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87830"/>
              </p:ext>
            </p:extLst>
          </p:nvPr>
        </p:nvGraphicFramePr>
        <p:xfrm>
          <a:off x="253999" y="1833568"/>
          <a:ext cx="11684004" cy="2462326"/>
        </p:xfrm>
        <a:graphic>
          <a:graphicData uri="http://schemas.openxmlformats.org/drawingml/2006/table">
            <a:tbl>
              <a:tblPr/>
              <a:tblGrid>
                <a:gridCol w="1164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6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7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7766"/>
                <a:gridCol w="1267766"/>
                <a:gridCol w="1267766"/>
                <a:gridCol w="12506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62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48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2399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8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5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F3F3EFEE-D5E4-4A2E-9857-574C8329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0" y="0"/>
            <a:ext cx="13041313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093422-CBFE-4574-B7E6-3AE835D63270}"/>
              </a:ext>
            </a:extLst>
          </p:cNvPr>
          <p:cNvSpPr/>
          <p:nvPr/>
        </p:nvSpPr>
        <p:spPr>
          <a:xfrm>
            <a:off x="3736455" y="3094182"/>
            <a:ext cx="56512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Ravie" panose="04040805050809020602" pitchFamily="82" charset="0"/>
              </a:rPr>
              <a:t>THỰC HÀNH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738</Words>
  <Application>Microsoft Office PowerPoint</Application>
  <PresentationFormat>Custom</PresentationFormat>
  <Paragraphs>240</Paragraphs>
  <Slides>19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29</cp:revision>
  <dcterms:created xsi:type="dcterms:W3CDTF">2018-01-20T12:50:04Z</dcterms:created>
  <dcterms:modified xsi:type="dcterms:W3CDTF">2021-09-16T09:40:48Z</dcterms:modified>
</cp:coreProperties>
</file>