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4"/>
  </p:notesMasterIdLst>
  <p:sldIdLst>
    <p:sldId id="256" r:id="rId2"/>
    <p:sldId id="258" r:id="rId3"/>
    <p:sldId id="259" r:id="rId4"/>
    <p:sldId id="282" r:id="rId5"/>
    <p:sldId id="261" r:id="rId6"/>
    <p:sldId id="274" r:id="rId7"/>
    <p:sldId id="262" r:id="rId8"/>
    <p:sldId id="275" r:id="rId9"/>
    <p:sldId id="281" r:id="rId10"/>
    <p:sldId id="280" r:id="rId11"/>
    <p:sldId id="278" r:id="rId12"/>
    <p:sldId id="27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>
        <p:scale>
          <a:sx n="43" d="100"/>
          <a:sy n="43" d="100"/>
        </p:scale>
        <p:origin x="1584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57C5E-BDDC-473A-A45B-04CE03EBB9B0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7AAE56-6C72-42C2-A8E8-A40354DD1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1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782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7B884C-8C00-4394-9DB6-15A5CAE11C79}" type="slidenum">
              <a:rPr lang="zh-CN" altLang="en-US" smtClean="0">
                <a:solidFill>
                  <a:prstClr val="black"/>
                </a:solidFill>
                <a:latin typeface="等线" panose="020F0502020204030204"/>
                <a:ea typeface="等线" panose="02010600030101010101" pitchFamily="2" charset="-122"/>
              </a:rPr>
              <a:pPr>
                <a:defRPr/>
              </a:pPr>
              <a:t>12</a:t>
            </a:fld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9271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155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306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0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43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72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037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76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929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12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43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38E7F-C2E7-44EC-B389-16EE51A1CE67}" type="datetimeFigureOut">
              <a:rPr lang="en-US" smtClean="0"/>
              <a:t>9/20/2022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8E3C8-123A-4ED9-AE40-E1ED3032C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1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21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4062" y="2317457"/>
            <a:ext cx="8303875" cy="1192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264">
              <a:lnSpc>
                <a:spcPct val="150000"/>
              </a:lnSpc>
              <a:defRPr/>
            </a:pPr>
            <a:r>
              <a:rPr lang="en-US" sz="5199" b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Tập</a:t>
            </a:r>
            <a:r>
              <a:rPr lang="en-US" sz="5199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5199" b="1" dirty="0" err="1">
                <a:solidFill>
                  <a:srgbClr val="FF0000"/>
                </a:solidFill>
                <a:cs typeface="Arial" panose="020B0604020202020204" pitchFamily="34" charset="0"/>
              </a:rPr>
              <a:t>viết</a:t>
            </a:r>
            <a:r>
              <a:rPr lang="en-US" sz="5199" b="1" dirty="0">
                <a:solidFill>
                  <a:srgbClr val="FF0000"/>
                </a:solidFill>
                <a:cs typeface="Arial" panose="020B0604020202020204" pitchFamily="34" charset="0"/>
              </a:rPr>
              <a:t>: </a:t>
            </a:r>
            <a:r>
              <a:rPr lang="en-US" sz="5199" b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Ôn</a:t>
            </a:r>
            <a:r>
              <a:rPr lang="en-US" sz="5199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5199" b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chữ</a:t>
            </a:r>
            <a:r>
              <a:rPr lang="en-US" sz="5199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5199" b="1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viết</a:t>
            </a:r>
            <a:r>
              <a:rPr lang="en-US" sz="5199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5199" b="1" dirty="0" err="1">
                <a:solidFill>
                  <a:srgbClr val="FF0000"/>
                </a:solidFill>
                <a:cs typeface="Arial" panose="020B0604020202020204" pitchFamily="34" charset="0"/>
              </a:rPr>
              <a:t>hoa</a:t>
            </a:r>
            <a:r>
              <a:rPr lang="en-US" sz="5199" b="1" dirty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sz="5199" b="1" dirty="0" smtClean="0">
                <a:solidFill>
                  <a:srgbClr val="FF0000"/>
                </a:solidFill>
                <a:latin typeface="HP001 4 hàng" panose="020B0603050302020204" pitchFamily="34" charset="0"/>
                <a:cs typeface="Arial" panose="020B0604020202020204" pitchFamily="34" charset="0"/>
              </a:rPr>
              <a:t>B,C</a:t>
            </a:r>
            <a:endParaRPr lang="en-US" sz="5199" b="1" dirty="0">
              <a:solidFill>
                <a:srgbClr val="FF000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3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34496" t="29046" r="36280" b="59082"/>
          <a:stretch/>
        </p:blipFill>
        <p:spPr>
          <a:xfrm>
            <a:off x="134735" y="2284152"/>
            <a:ext cx="12021752" cy="29267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93825" y="2750457"/>
            <a:ext cx="88359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Trẻ</a:t>
            </a:r>
            <a:r>
              <a:rPr lang="en-US" sz="4800" b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em</a:t>
            </a:r>
            <a:r>
              <a:rPr lang="en-US" sz="4800" b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như</a:t>
            </a:r>
            <a:r>
              <a:rPr lang="en-US" sz="4800" b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búp</a:t>
            </a:r>
            <a:r>
              <a:rPr lang="en-US" sz="4800" b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trên</a:t>
            </a:r>
            <a:r>
              <a:rPr lang="en-US" sz="4800" b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cành</a:t>
            </a:r>
            <a:endParaRPr lang="en-US" sz="4800" b="1" dirty="0" smtClean="0">
              <a:solidFill>
                <a:schemeClr val="bg1"/>
              </a:solidFill>
              <a:latin typeface="HP001 4 hàng" panose="020B0603050302020204" pitchFamily="34" charset="0"/>
            </a:endParaRPr>
          </a:p>
          <a:p>
            <a:endParaRPr lang="en-US" sz="4800" dirty="0">
              <a:solidFill>
                <a:schemeClr val="bg1"/>
              </a:solidFill>
              <a:latin typeface="HP001 4 hàng" panose="020B0603050302020204" pitchFamily="34" charset="0"/>
            </a:endParaRPr>
          </a:p>
          <a:p>
            <a:endParaRPr lang="en-US" sz="4800" dirty="0" smtClean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0191" y="3717555"/>
            <a:ext cx="12232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Biết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ăn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, </a:t>
            </a:r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biết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ngủ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, </a:t>
            </a:r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biết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học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hành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là</a:t>
            </a:r>
            <a:r>
              <a:rPr lang="en-US" sz="4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vi-VN" sz="4800" b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ngoan.</a:t>
            </a:r>
            <a:endParaRPr lang="en-US" sz="4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91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22540BC-A24B-435C-91AE-1DD34C383B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966360" y="1261481"/>
            <a:ext cx="6247250" cy="50649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C673EB3-CF89-4670-AD42-188BEA0883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8" t="35025" r="59440" b="34782"/>
          <a:stretch/>
        </p:blipFill>
        <p:spPr>
          <a:xfrm>
            <a:off x="-591423" y="1707337"/>
            <a:ext cx="4429760" cy="54929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ECE201C-16F7-41CC-9D7C-4F43F62CC3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1" t="36973" r="10977" b="32834"/>
          <a:stretch/>
        </p:blipFill>
        <p:spPr>
          <a:xfrm>
            <a:off x="2621901" y="2001520"/>
            <a:ext cx="4466358" cy="54929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6E6BBD-55BC-4609-9234-E6F030B3A4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652">
            <a:off x="115079" y="968971"/>
            <a:ext cx="419196" cy="12321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F2093D5-1511-470A-84F7-CD3D5D60CC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2" y="1274025"/>
            <a:ext cx="571630" cy="7875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1A8B920-2603-41BF-97D2-B541638BC31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660128">
            <a:off x="9693355" y="-1175868"/>
            <a:ext cx="3020116" cy="31465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E36D2A1-7E6C-40E4-9CEC-803715B69F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9435">
            <a:off x="5902313" y="2289396"/>
            <a:ext cx="422498" cy="43612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E9236B6-8568-430A-A241-D955A7D927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107" y="1202801"/>
            <a:ext cx="644623" cy="68689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50AFAD-94D2-45D0-B9C7-6489920D48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267" y="670348"/>
            <a:ext cx="391538" cy="46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7F29A0C-09E7-494C-BC8E-428CB9B9DA4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701">
            <a:off x="2693190" y="707721"/>
            <a:ext cx="391538" cy="64531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4860D97-F7FE-4AC3-8745-689FB2A4E7D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630" y="1470919"/>
            <a:ext cx="1054340" cy="118136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712F110-C1FC-4263-B780-DD377C39C7F9}"/>
              </a:ext>
            </a:extLst>
          </p:cNvPr>
          <p:cNvSpPr/>
          <p:nvPr/>
        </p:nvSpPr>
        <p:spPr>
          <a:xfrm>
            <a:off x="7348002" y="1941338"/>
            <a:ext cx="3483967" cy="191590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Thực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hành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kumimoji="0" lang="en-US" sz="6000" b="1" i="0" u="none" strike="noStrike" kern="1200" cap="none" spc="0" normalizeH="0" baseline="0" noProof="0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vở</a:t>
            </a:r>
            <a:endParaRPr kumimoji="0" lang="en-US" sz="6000" b="1" i="0" u="none" strike="noStrike" kern="1200" cap="none" spc="0" normalizeH="0" baseline="0" noProof="0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6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6107722-8034-425A-958D-10B680E53E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735564" y="-2193202"/>
            <a:ext cx="6264680" cy="1149460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81FB204-22B9-4566-ABE6-3978718461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865" y="1557559"/>
            <a:ext cx="5215801" cy="530044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9439CEC-9F1D-42CF-B72C-064937CF18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876" y="6143219"/>
            <a:ext cx="656057" cy="67722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BB911CE9-928E-477A-B3AC-4B6FDB50A8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329" y="5756310"/>
            <a:ext cx="497071" cy="529665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1967DD1-C1FA-476C-B795-42FB3BF450D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7290495">
            <a:off x="10805766" y="5220749"/>
            <a:ext cx="2044871" cy="213045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A62BFEB-70F2-482D-9420-91C44AFA7E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791" y="753947"/>
            <a:ext cx="444494" cy="73259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5B47641D-9B33-4B4A-9389-9B763CA193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" y="4004224"/>
            <a:ext cx="532692" cy="594157"/>
          </a:xfrm>
          <a:prstGeom prst="rect">
            <a:avLst/>
          </a:prstGeom>
        </p:spPr>
      </p:pic>
      <p:sp>
        <p:nvSpPr>
          <p:cNvPr id="40" name="矩形 39">
            <a:extLst>
              <a:ext uri="{FF2B5EF4-FFF2-40B4-BE49-F238E27FC236}">
                <a16:creationId xmlns:a16="http://schemas.microsoft.com/office/drawing/2014/main" id="{5B2A9A4C-B5BC-4D92-87D2-F750148EC297}"/>
              </a:ext>
            </a:extLst>
          </p:cNvPr>
          <p:cNvSpPr/>
          <p:nvPr/>
        </p:nvSpPr>
        <p:spPr>
          <a:xfrm>
            <a:off x="11778645" y="1557559"/>
            <a:ext cx="99112" cy="858080"/>
          </a:xfrm>
          <a:prstGeom prst="rect">
            <a:avLst/>
          </a:prstGeom>
          <a:solidFill>
            <a:srgbClr val="49D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3AF095B3-79C9-45E2-BFF1-9B81F4C37F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74" y="4953111"/>
            <a:ext cx="716833" cy="8031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01CDA80-078A-4FCC-9CB8-7B44551BE441}"/>
              </a:ext>
            </a:extLst>
          </p:cNvPr>
          <p:cNvSpPr/>
          <p:nvPr/>
        </p:nvSpPr>
        <p:spPr>
          <a:xfrm>
            <a:off x="466618" y="3103978"/>
            <a:ext cx="5944848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defRPr/>
            </a:pP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Củng</a:t>
            </a:r>
            <a:r>
              <a:rPr lang="en-US" sz="54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cố</a:t>
            </a:r>
            <a:r>
              <a:rPr lang="en-US" sz="54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dặn</a:t>
            </a:r>
            <a:r>
              <a:rPr lang="en-US" sz="5400" b="1" dirty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dò</a:t>
            </a:r>
            <a:endParaRPr lang="en-US" sz="54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0000"/>
              </a:solidFill>
              <a:latin typeface="UTM Avo (Body)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1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5AC7629-9933-41FF-B4A2-4C1E629A581F}"/>
              </a:ext>
            </a:extLst>
          </p:cNvPr>
          <p:cNvSpPr txBox="1"/>
          <p:nvPr/>
        </p:nvSpPr>
        <p:spPr>
          <a:xfrm>
            <a:off x="876761" y="5932774"/>
            <a:ext cx="12114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Quan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chiều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độ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rộng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B ?</a:t>
            </a:r>
            <a:endParaRPr lang="en-US" sz="3200" b="1" dirty="0">
              <a:solidFill>
                <a:srgbClr val="FF0000"/>
              </a:solidFill>
              <a:latin typeface="UTM Avo (Body)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482" y="395131"/>
            <a:ext cx="5480311" cy="534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1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F2F0BC-D0B5-4F59-A347-EC4969A07A4C}"/>
              </a:ext>
            </a:extLst>
          </p:cNvPr>
          <p:cNvSpPr txBox="1"/>
          <p:nvPr/>
        </p:nvSpPr>
        <p:spPr>
          <a:xfrm>
            <a:off x="658091" y="2481664"/>
            <a:ext cx="457728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HP001 4 hàng" pitchFamily="34" charset="-93"/>
                <a:cs typeface="Times New Roman" panose="02020603050405020304" pitchFamily="18" charset="0"/>
              </a:rPr>
              <a:t>B</a:t>
            </a:r>
            <a:r>
              <a:rPr lang="en-US" sz="2800" dirty="0" smtClean="0">
                <a:latin typeface="HP001 4 hàng" pitchFamily="34" charset="-93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+mj-lt"/>
                <a:cs typeface="Times New Roman" panose="02020603050405020304" pitchFamily="18" charset="0"/>
              </a:rPr>
              <a:t>gồm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2</a:t>
            </a:r>
            <a:r>
              <a:rPr lang="en-US" sz="28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+mj-lt"/>
                <a:cs typeface="Times New Roman" panose="02020603050405020304" pitchFamily="18" charset="0"/>
              </a:rPr>
              <a:t>nét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8A532-1B0E-480A-8EE8-7B09BA6C6217}"/>
              </a:ext>
            </a:extLst>
          </p:cNvPr>
          <p:cNvSpPr txBox="1"/>
          <p:nvPr/>
        </p:nvSpPr>
        <p:spPr>
          <a:xfrm>
            <a:off x="658091" y="3998878"/>
            <a:ext cx="60827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latin typeface="+mj-lt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móc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en-US" altLang="en-US" sz="1000" dirty="0"/>
          </a:p>
          <a:p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800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85828243-D5B9-484E-B41A-23614E626FAE}"/>
              </a:ext>
            </a:extLst>
          </p:cNvPr>
          <p:cNvSpPr/>
          <p:nvPr/>
        </p:nvSpPr>
        <p:spPr>
          <a:xfrm>
            <a:off x="306411" y="1081692"/>
            <a:ext cx="5814481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latin typeface="+mj-lt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Chữ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hoa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 </a:t>
            </a:r>
            <a:r>
              <a:rPr lang="en-US" sz="3200" dirty="0">
                <a:latin typeface="HP001 4 hàng" pitchFamily="34" charset="-93"/>
                <a:cs typeface="Times New Roman" panose="02020603050405020304" pitchFamily="18" charset="0"/>
              </a:rPr>
              <a:t>B</a:t>
            </a:r>
            <a:r>
              <a:rPr lang="en-US" sz="32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+mj-lt"/>
                <a:cs typeface="Times New Roman" panose="02020603050405020304" pitchFamily="18" charset="0"/>
              </a:rPr>
              <a:t>gồm</a:t>
            </a:r>
            <a:r>
              <a:rPr lang="en-US" sz="32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mấy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nét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Rounded Rectangle 1">
            <a:extLst>
              <a:ext uri="{FF2B5EF4-FFF2-40B4-BE49-F238E27FC236}">
                <a16:creationId xmlns:a16="http://schemas.microsoft.com/office/drawing/2014/main" id="{67381EAD-92E0-4DF8-899B-FA3C389B37FA}"/>
              </a:ext>
            </a:extLst>
          </p:cNvPr>
          <p:cNvSpPr/>
          <p:nvPr/>
        </p:nvSpPr>
        <p:spPr>
          <a:xfrm>
            <a:off x="555818" y="3119402"/>
            <a:ext cx="4679563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latin typeface="+mj-lt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nét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BC82ED-84F5-4B37-9C28-03C95621FFF7}"/>
              </a:ext>
            </a:extLst>
          </p:cNvPr>
          <p:cNvSpPr txBox="1"/>
          <p:nvPr/>
        </p:nvSpPr>
        <p:spPr>
          <a:xfrm>
            <a:off x="4216934" y="169567"/>
            <a:ext cx="36045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Chữ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hoa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cs typeface="+mn-cs"/>
              </a:rPr>
              <a:t> </a:t>
            </a:r>
            <a:r>
              <a:rPr lang="en-US" sz="4800" b="1" dirty="0">
                <a:solidFill>
                  <a:srgbClr val="FF0000"/>
                </a:solidFill>
                <a:latin typeface="HP001 4 hàng" panose="020B0603050302020204" pitchFamily="34" charset="0"/>
              </a:rPr>
              <a:t>B</a:t>
            </a:r>
            <a:endParaRPr lang="en-US" sz="4800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689" y="819937"/>
            <a:ext cx="5480311" cy="534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8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ƯỚNG DẪN VIẾT CHỮ HOA B  - _KIẾN THỨC TIỂU HỌC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2591" y="348521"/>
            <a:ext cx="9780248" cy="550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69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495" y="456688"/>
            <a:ext cx="5428565" cy="53514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AC7629-9933-41FF-B4A2-4C1E629A581F}"/>
              </a:ext>
            </a:extLst>
          </p:cNvPr>
          <p:cNvSpPr txBox="1"/>
          <p:nvPr/>
        </p:nvSpPr>
        <p:spPr>
          <a:xfrm>
            <a:off x="621929" y="6112656"/>
            <a:ext cx="12114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Quan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chiều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cao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độ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rộng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hoa</a:t>
            </a:r>
            <a:r>
              <a:rPr lang="en-US" sz="3200" b="1" dirty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smtClean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C</a:t>
            </a:r>
            <a:r>
              <a:rPr lang="en-US" sz="3200" b="1" dirty="0" smtClean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UTM Avo (Body)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UTM Avo (Body)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0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F2F0BC-D0B5-4F59-A347-EC4969A07A4C}"/>
              </a:ext>
            </a:extLst>
          </p:cNvPr>
          <p:cNvSpPr txBox="1"/>
          <p:nvPr/>
        </p:nvSpPr>
        <p:spPr>
          <a:xfrm>
            <a:off x="658091" y="2481664"/>
            <a:ext cx="457728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hoa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HP001 4 hàng" pitchFamily="34" charset="-93"/>
                <a:cs typeface="Times New Roman" panose="02020603050405020304" pitchFamily="18" charset="0"/>
              </a:rPr>
              <a:t>C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itchFamily="34" charset="-93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gồm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1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nét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8A532-1B0E-480A-8EE8-7B09BA6C6217}"/>
              </a:ext>
            </a:extLst>
          </p:cNvPr>
          <p:cNvSpPr txBox="1"/>
          <p:nvPr/>
        </p:nvSpPr>
        <p:spPr>
          <a:xfrm>
            <a:off x="862149" y="4504690"/>
            <a:ext cx="5355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  <a:latin typeface="Calibri Light" panose="020F0302020204030204"/>
              </a:rPr>
              <a:t>Đó</a:t>
            </a:r>
            <a:r>
              <a:rPr lang="en-US" sz="2400" dirty="0" smtClean="0">
                <a:solidFill>
                  <a:prstClr val="black"/>
                </a:solidFill>
                <a:latin typeface="Calibri Light" panose="020F0302020204030204"/>
              </a:rPr>
              <a:t> </a:t>
            </a:r>
            <a:r>
              <a:rPr lang="vi-VN" sz="2400" dirty="0" smtClean="0"/>
              <a:t>là </a:t>
            </a:r>
            <a:r>
              <a:rPr lang="vi-VN" sz="2400" dirty="0"/>
              <a:t>kết hợp của 2 nét cơ bản cong dưới và cong trái nối liền nhau, tạo vòng xoắn to ở đầu chữ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85828243-D5B9-484E-B41A-23614E626FAE}"/>
              </a:ext>
            </a:extLst>
          </p:cNvPr>
          <p:cNvSpPr/>
          <p:nvPr/>
        </p:nvSpPr>
        <p:spPr>
          <a:xfrm>
            <a:off x="306411" y="1081692"/>
            <a:ext cx="5814481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hoa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 </a:t>
            </a:r>
            <a:r>
              <a:rPr lang="en-US" sz="3200" dirty="0">
                <a:solidFill>
                  <a:prstClr val="white"/>
                </a:solidFill>
                <a:latin typeface="HP001 4 hàng" pitchFamily="34" charset="-93"/>
                <a:cs typeface="Times New Roman" panose="02020603050405020304" pitchFamily="18" charset="0"/>
              </a:rPr>
              <a:t>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gồm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mấy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nét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Rounded Rectangle 1">
            <a:extLst>
              <a:ext uri="{FF2B5EF4-FFF2-40B4-BE49-F238E27FC236}">
                <a16:creationId xmlns:a16="http://schemas.microsoft.com/office/drawing/2014/main" id="{67381EAD-92E0-4DF8-899B-FA3C389B37FA}"/>
              </a:ext>
            </a:extLst>
          </p:cNvPr>
          <p:cNvSpPr/>
          <p:nvPr/>
        </p:nvSpPr>
        <p:spPr>
          <a:xfrm>
            <a:off x="555818" y="3119402"/>
            <a:ext cx="5936422" cy="747550"/>
          </a:xfrm>
          <a:prstGeom prst="roundRect">
            <a:avLst>
              <a:gd name="adj" fmla="val 34880"/>
            </a:avLst>
          </a:prstGeom>
          <a:solidFill>
            <a:srgbClr val="034E6D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- </a:t>
            </a:r>
            <a:r>
              <a:rPr lang="en-US" sz="3200" noProof="0" dirty="0" err="1" smtClean="0">
                <a:solidFill>
                  <a:prstClr val="white"/>
                </a:solidFill>
                <a:latin typeface="Calibri Light" panose="020F0302020204030204"/>
                <a:cs typeface="Times New Roman" panose="02020603050405020304" pitchFamily="18" charset="0"/>
              </a:rPr>
              <a:t>Đó</a:t>
            </a:r>
            <a:r>
              <a:rPr lang="en-US" sz="3200" noProof="0" dirty="0" smtClean="0">
                <a:solidFill>
                  <a:prstClr val="white"/>
                </a:solidFill>
                <a:latin typeface="Calibri Light" panose="020F0302020204030204"/>
                <a:cs typeface="Times New Roman" panose="02020603050405020304" pitchFamily="18" charset="0"/>
              </a:rPr>
              <a:t> </a:t>
            </a:r>
            <a:r>
              <a:rPr lang="en-US" sz="3200" noProof="0" dirty="0" err="1" smtClean="0">
                <a:solidFill>
                  <a:prstClr val="white"/>
                </a:solidFill>
                <a:latin typeface="Calibri Light" panose="020F0302020204030204"/>
                <a:cs typeface="Times New Roman" panose="02020603050405020304" pitchFamily="18" charset="0"/>
              </a:rPr>
              <a:t>là</a:t>
            </a:r>
            <a:r>
              <a:rPr lang="en-US" sz="3200" noProof="0" dirty="0" smtClean="0">
                <a:solidFill>
                  <a:prstClr val="white"/>
                </a:solidFill>
                <a:latin typeface="Calibri Light" panose="020F0302020204030204"/>
                <a:cs typeface="Times New Roman" panose="02020603050405020304" pitchFamily="18" charset="0"/>
              </a:rPr>
              <a:t> </a:t>
            </a:r>
            <a:r>
              <a:rPr lang="en-US" sz="3200" noProof="0" dirty="0" err="1" smtClean="0">
                <a:solidFill>
                  <a:prstClr val="white"/>
                </a:solidFill>
                <a:latin typeface="Calibri Light" panose="020F0302020204030204"/>
                <a:cs typeface="Times New Roman" panose="02020603050405020304" pitchFamily="18" charset="0"/>
              </a:rPr>
              <a:t>nét</a:t>
            </a:r>
            <a:r>
              <a:rPr lang="en-US" sz="3200" noProof="0" dirty="0" smtClean="0">
                <a:solidFill>
                  <a:prstClr val="white"/>
                </a:solidFill>
                <a:latin typeface="Calibri Light" panose="020F0302020204030204"/>
                <a:cs typeface="Times New Roman" panose="02020603050405020304" pitchFamily="18" charset="0"/>
              </a:rPr>
              <a:t> </a:t>
            </a:r>
            <a:r>
              <a:rPr lang="en-US" sz="3200" noProof="0" dirty="0" err="1" smtClean="0">
                <a:solidFill>
                  <a:prstClr val="white"/>
                </a:solidFill>
                <a:latin typeface="Calibri Light" panose="020F0302020204030204"/>
                <a:cs typeface="Times New Roman" panose="02020603050405020304" pitchFamily="18" charset="0"/>
              </a:rPr>
              <a:t>nào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BC82ED-84F5-4B37-9C28-03C95621FFF7}"/>
              </a:ext>
            </a:extLst>
          </p:cNvPr>
          <p:cNvSpPr txBox="1"/>
          <p:nvPr/>
        </p:nvSpPr>
        <p:spPr>
          <a:xfrm>
            <a:off x="4216934" y="169567"/>
            <a:ext cx="36045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Chữ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hoa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40" y="1191207"/>
            <a:ext cx="5428565" cy="535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692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ƯỚNG DẪN VIẾT CHỮ HOA C - CỠ 2,5 LY - _KIẾN THỨC TIỂU HỌC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2727" y="243590"/>
            <a:ext cx="9780249" cy="550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92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675" t="6386" r="12463"/>
          <a:stretch/>
        </p:blipFill>
        <p:spPr>
          <a:xfrm>
            <a:off x="2233535" y="509667"/>
            <a:ext cx="6850506" cy="516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9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5279" y="-79486"/>
            <a:ext cx="5514159" cy="1325563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Giới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thiệu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về</a:t>
            </a:r>
            <a:r>
              <a:rPr lang="en-US" sz="3200" b="1" dirty="0" smtClean="0">
                <a:solidFill>
                  <a:srgbClr val="FF0000"/>
                </a:solidFill>
              </a:rPr>
              <a:t> Cao </a:t>
            </a:r>
            <a:r>
              <a:rPr lang="en-US" sz="3200" b="1" dirty="0" err="1" smtClean="0">
                <a:solidFill>
                  <a:srgbClr val="FF0000"/>
                </a:solidFill>
              </a:rPr>
              <a:t>Bằng</a:t>
            </a:r>
            <a:endParaRPr lang="en-US" sz="3200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15581" y="949878"/>
            <a:ext cx="5714865" cy="30359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99" y="949878"/>
            <a:ext cx="5381858" cy="30359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99" y="3985791"/>
            <a:ext cx="5381858" cy="26386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5582" y="3985792"/>
            <a:ext cx="5714864" cy="278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83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Words>170</Words>
  <Application>Microsoft Office PowerPoint</Application>
  <PresentationFormat>Widescreen</PresentationFormat>
  <Paragraphs>22</Paragraphs>
  <Slides>12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等线</vt:lpstr>
      <vt:lpstr>Arial</vt:lpstr>
      <vt:lpstr>Arial-Rounded</vt:lpstr>
      <vt:lpstr>Calibri</vt:lpstr>
      <vt:lpstr>Calibri Light</vt:lpstr>
      <vt:lpstr>HP001 4 hàng</vt:lpstr>
      <vt:lpstr>Times New Roman</vt:lpstr>
      <vt:lpstr>UTM Avo (Body)</vt:lpstr>
      <vt:lpstr>Office Theme</vt:lpstr>
      <vt:lpstr>Tập viết: Ôn chữ viết hoa B,C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Giới thiệu về Cao Bằng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Tuần 3 Tập viết: Ôn chữ viết hoa B,C</dc:title>
  <dc:creator>HONG QUYEN</dc:creator>
  <cp:lastModifiedBy>Admin</cp:lastModifiedBy>
  <cp:revision>21</cp:revision>
  <dcterms:created xsi:type="dcterms:W3CDTF">2022-08-23T13:02:27Z</dcterms:created>
  <dcterms:modified xsi:type="dcterms:W3CDTF">2022-09-19T17:27:29Z</dcterms:modified>
</cp:coreProperties>
</file>