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660"/>
  </p:normalViewPr>
  <p:slideViewPr>
    <p:cSldViewPr snapToGrid="0">
      <p:cViewPr varScale="1">
        <p:scale>
          <a:sx n="71" d="100"/>
          <a:sy n="71" d="100"/>
        </p:scale>
        <p:origin x="4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0C618D-E668-40CF-815F-EDA7180D6A4D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E4437-53BA-473A-913A-4C85DE380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0335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F8DE6A9-2F43-43A8-9BB3-B3F6DD26608F}" type="slidenum">
              <a:rPr lang="en-US"/>
              <a:pPr eaLnBrk="1" hangingPunct="1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1195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BB04BDA-E1A5-43A3-BFBF-F1D3CAA4A212}" type="slidenum">
              <a:rPr lang="en-US"/>
              <a:pPr eaLnBrk="1" hangingPunct="1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993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36B1BE2-4CCC-4D05-B06E-72AE197E2B04}" type="slidenum">
              <a:rPr lang="en-US"/>
              <a:pPr eaLnBrk="1" hangingPunct="1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1270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F05A2EC-FCE2-45D7-A1BD-9C5193A71E7B}" type="slidenum">
              <a:rPr lang="en-US"/>
              <a:pPr eaLnBrk="1" hangingPunct="1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290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B11F-2717-470D-840B-49132034334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81733-1D23-48C4-9281-A2C963BF1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003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B11F-2717-470D-840B-49132034334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81733-1D23-48C4-9281-A2C963BF1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671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B11F-2717-470D-840B-49132034334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81733-1D23-48C4-9281-A2C963BF1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06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B11F-2717-470D-840B-49132034334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81733-1D23-48C4-9281-A2C963BF1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618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B11F-2717-470D-840B-49132034334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81733-1D23-48C4-9281-A2C963BF1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73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B11F-2717-470D-840B-49132034334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81733-1D23-48C4-9281-A2C963BF1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30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B11F-2717-470D-840B-49132034334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81733-1D23-48C4-9281-A2C963BF1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314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B11F-2717-470D-840B-49132034334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81733-1D23-48C4-9281-A2C963BF1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416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B11F-2717-470D-840B-49132034334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81733-1D23-48C4-9281-A2C963BF1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776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B11F-2717-470D-840B-49132034334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81733-1D23-48C4-9281-A2C963BF1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108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3B11F-2717-470D-840B-49132034334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81733-1D23-48C4-9281-A2C963BF1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749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3B11F-2717-470D-840B-491320343345}" type="datetimeFigureOut">
              <a:rPr lang="en-US" smtClean="0"/>
              <a:t>9/17/2019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81733-1D23-48C4-9281-A2C963BF1B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05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7" name="WordArt 11"/>
          <p:cNvSpPr>
            <a:spLocks noChangeArrowheads="1" noChangeShapeType="1" noTextEdit="1"/>
          </p:cNvSpPr>
          <p:nvPr/>
        </p:nvSpPr>
        <p:spPr bwMode="auto">
          <a:xfrm>
            <a:off x="3276600" y="1981200"/>
            <a:ext cx="5638800" cy="21336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spcFirstLastPara="1" wrap="none" fromWordArt="1"/>
          <a:lstStyle/>
          <a:p>
            <a:pPr algn="ctr"/>
            <a:r>
              <a:rPr lang="en-US" sz="3600" kern="10">
                <a:ln w="9525" cap="rnd">
                  <a:solidFill>
                    <a:srgbClr val="FF0000"/>
                  </a:solidFill>
                  <a:prstDash val="sysDot"/>
                  <a:round/>
                  <a:headEnd/>
                  <a:tailEnd/>
                </a:ln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Toán 5</a:t>
            </a:r>
          </a:p>
          <a:p>
            <a:pPr algn="ctr"/>
            <a:r>
              <a:rPr lang="en-US" sz="6600" kern="10">
                <a:ln w="9525" cap="rnd">
                  <a:solidFill>
                    <a:srgbClr val="FF0000"/>
                  </a:solidFill>
                  <a:prstDash val="sysDot"/>
                  <a:round/>
                  <a:headEnd/>
                  <a:tailEnd/>
                </a:ln>
                <a:latin typeface="Calibri" panose="020F0502020204030204" pitchFamily="34" charset="0"/>
                <a:cs typeface="Calibri" panose="020F0502020204030204" pitchFamily="34" charset="0"/>
              </a:rPr>
              <a:t>Tiết </a:t>
            </a:r>
            <a:r>
              <a:rPr lang="en-US" sz="6600" kern="10" smtClean="0">
                <a:ln w="9525" cap="rnd">
                  <a:solidFill>
                    <a:srgbClr val="FF0000"/>
                  </a:solidFill>
                  <a:prstDash val="sysDot"/>
                  <a:round/>
                  <a:headEnd/>
                  <a:tailEnd/>
                </a:ln>
                <a:latin typeface="Calibri" panose="020F0502020204030204" pitchFamily="34" charset="0"/>
                <a:cs typeface="Calibri" panose="020F0502020204030204" pitchFamily="34" charset="0"/>
              </a:rPr>
              <a:t>9. </a:t>
            </a:r>
            <a:r>
              <a:rPr lang="en-US" sz="6600" kern="10">
                <a:ln w="9525" cap="rnd">
                  <a:solidFill>
                    <a:srgbClr val="FF0000"/>
                  </a:solidFill>
                  <a:prstDash val="sysDot"/>
                  <a:round/>
                  <a:headEnd/>
                  <a:tailEnd/>
                </a:ln>
                <a:latin typeface="Calibri" panose="020F0502020204030204" pitchFamily="34" charset="0"/>
                <a:cs typeface="Calibri" panose="020F0502020204030204" pitchFamily="34" charset="0"/>
              </a:rPr>
              <a:t>Hỗn số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653029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438400" y="1323975"/>
            <a:ext cx="1993900" cy="2298700"/>
            <a:chOff x="1167095" y="1323833"/>
            <a:chExt cx="1994331" cy="2299491"/>
          </a:xfrm>
        </p:grpSpPr>
        <p:sp>
          <p:nvSpPr>
            <p:cNvPr id="5" name="Teardrop 4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Teardrop 6"/>
            <p:cNvSpPr/>
            <p:nvPr/>
          </p:nvSpPr>
          <p:spPr>
            <a:xfrm>
              <a:off x="2105511" y="1600153"/>
              <a:ext cx="533515" cy="381131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Teardrop 8"/>
            <p:cNvSpPr/>
            <p:nvPr/>
          </p:nvSpPr>
          <p:spPr>
            <a:xfrm rot="14527118">
              <a:off x="1598954" y="1582709"/>
              <a:ext cx="533584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864100" y="1295400"/>
            <a:ext cx="1993900" cy="2298700"/>
            <a:chOff x="1167095" y="1323833"/>
            <a:chExt cx="1994331" cy="2299491"/>
          </a:xfrm>
        </p:grpSpPr>
        <p:sp>
          <p:nvSpPr>
            <p:cNvPr id="12" name="Teardrop 11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Teardrop 12"/>
            <p:cNvSpPr/>
            <p:nvPr/>
          </p:nvSpPr>
          <p:spPr>
            <a:xfrm>
              <a:off x="2105511" y="1600153"/>
              <a:ext cx="533515" cy="381131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Teardrop 14"/>
            <p:cNvSpPr/>
            <p:nvPr/>
          </p:nvSpPr>
          <p:spPr>
            <a:xfrm rot="14527118">
              <a:off x="1598954" y="1582709"/>
              <a:ext cx="533584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7239000" y="1295400"/>
            <a:ext cx="1993900" cy="2470150"/>
            <a:chOff x="5715000" y="1295400"/>
            <a:chExt cx="1994331" cy="2470679"/>
          </a:xfrm>
        </p:grpSpPr>
        <p:grpSp>
          <p:nvGrpSpPr>
            <p:cNvPr id="20502" name="Group 15"/>
            <p:cNvGrpSpPr>
              <a:grpSpLocks/>
            </p:cNvGrpSpPr>
            <p:nvPr/>
          </p:nvGrpSpPr>
          <p:grpSpPr bwMode="auto">
            <a:xfrm>
              <a:off x="5715000" y="1295400"/>
              <a:ext cx="1994331" cy="2299491"/>
              <a:chOff x="1167095" y="1323833"/>
              <a:chExt cx="1994331" cy="2299491"/>
            </a:xfrm>
          </p:grpSpPr>
          <p:sp>
            <p:nvSpPr>
              <p:cNvPr id="17" name="Teardrop 16"/>
              <p:cNvSpPr/>
              <p:nvPr/>
            </p:nvSpPr>
            <p:spPr>
              <a:xfrm rot="18795285">
                <a:off x="1177734" y="1639631"/>
                <a:ext cx="1973054" cy="1994331"/>
              </a:xfrm>
              <a:prstGeom prst="teardrop">
                <a:avLst>
                  <a:gd name="adj" fmla="val 38580"/>
                </a:avLst>
              </a:prstGeom>
              <a:ln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8" name="Teardrop 17"/>
              <p:cNvSpPr/>
              <p:nvPr/>
            </p:nvSpPr>
            <p:spPr>
              <a:xfrm>
                <a:off x="2105511" y="1600117"/>
                <a:ext cx="533515" cy="381082"/>
              </a:xfrm>
              <a:prstGeom prst="teardrop">
                <a:avLst>
                  <a:gd name="adj" fmla="val 200000"/>
                </a:avLst>
              </a:prstGeom>
              <a:solidFill>
                <a:srgbClr val="00B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19" name="Freeform 18"/>
              <p:cNvSpPr/>
              <p:nvPr/>
            </p:nvSpPr>
            <p:spPr>
              <a:xfrm>
                <a:off x="2088723" y="1323833"/>
                <a:ext cx="108567" cy="764274"/>
              </a:xfrm>
              <a:custGeom>
                <a:avLst/>
                <a:gdLst>
                  <a:gd name="connsiteX0" fmla="*/ 26680 w 108567"/>
                  <a:gd name="connsiteY0" fmla="*/ 764274 h 764274"/>
                  <a:gd name="connsiteX1" fmla="*/ 26680 w 108567"/>
                  <a:gd name="connsiteY1" fmla="*/ 136477 h 764274"/>
                  <a:gd name="connsiteX2" fmla="*/ 53976 w 108567"/>
                  <a:gd name="connsiteY2" fmla="*/ 54591 h 764274"/>
                  <a:gd name="connsiteX3" fmla="*/ 67623 w 108567"/>
                  <a:gd name="connsiteY3" fmla="*/ 0 h 764274"/>
                  <a:gd name="connsiteX4" fmla="*/ 108567 w 108567"/>
                  <a:gd name="connsiteY4" fmla="*/ 13648 h 76427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8567" h="764274">
                    <a:moveTo>
                      <a:pt x="26680" y="764274"/>
                    </a:moveTo>
                    <a:cubicBezTo>
                      <a:pt x="8893" y="497481"/>
                      <a:pt x="0" y="465518"/>
                      <a:pt x="26680" y="136477"/>
                    </a:cubicBezTo>
                    <a:cubicBezTo>
                      <a:pt x="29005" y="107799"/>
                      <a:pt x="46998" y="82504"/>
                      <a:pt x="53976" y="54591"/>
                    </a:cubicBezTo>
                    <a:lnTo>
                      <a:pt x="67623" y="0"/>
                    </a:lnTo>
                    <a:lnTo>
                      <a:pt x="108567" y="13648"/>
                    </a:lnTo>
                  </a:path>
                </a:pathLst>
              </a:cu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" name="Teardrop 19"/>
              <p:cNvSpPr/>
              <p:nvPr/>
            </p:nvSpPr>
            <p:spPr>
              <a:xfrm rot="14527118">
                <a:off x="1598989" y="1582651"/>
                <a:ext cx="533514" cy="381082"/>
              </a:xfrm>
              <a:prstGeom prst="teardrop">
                <a:avLst>
                  <a:gd name="adj" fmla="val 200000"/>
                </a:avLst>
              </a:prstGeom>
              <a:solidFill>
                <a:srgbClr val="00B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sp>
          <p:nvSpPr>
            <p:cNvPr id="29" name="Teardrop 28"/>
            <p:cNvSpPr/>
            <p:nvPr/>
          </p:nvSpPr>
          <p:spPr>
            <a:xfrm rot="1334672">
              <a:off x="5852800" y="1681664"/>
              <a:ext cx="1849564" cy="2084415"/>
            </a:xfrm>
            <a:prstGeom prst="teardrop">
              <a:avLst>
                <a:gd name="adj" fmla="val 45997"/>
              </a:avLst>
            </a:prstGeom>
            <a:solidFill>
              <a:srgbClr val="FFFF00"/>
            </a:solidFill>
            <a:ln w="57150"/>
            <a:scene3d>
              <a:camera prst="orthographicFront">
                <a:rot lat="19157520" lon="8778510" rev="20976558"/>
              </a:camera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3" name="Straight Connector 32"/>
            <p:cNvCxnSpPr/>
            <p:nvPr/>
          </p:nvCxnSpPr>
          <p:spPr>
            <a:xfrm rot="16200000" flipH="1">
              <a:off x="5965208" y="2797792"/>
              <a:ext cx="1556984" cy="7620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38"/>
          <p:cNvGrpSpPr>
            <a:grpSpLocks/>
          </p:cNvGrpSpPr>
          <p:nvPr/>
        </p:nvGrpSpPr>
        <p:grpSpPr bwMode="auto">
          <a:xfrm>
            <a:off x="7239000" y="1289050"/>
            <a:ext cx="1993900" cy="2300288"/>
            <a:chOff x="1167095" y="1323833"/>
            <a:chExt cx="1994331" cy="2299491"/>
          </a:xfrm>
        </p:grpSpPr>
        <p:sp>
          <p:nvSpPr>
            <p:cNvPr id="40" name="Teardrop 39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" name="Teardrop 40"/>
            <p:cNvSpPr/>
            <p:nvPr/>
          </p:nvSpPr>
          <p:spPr>
            <a:xfrm>
              <a:off x="2105511" y="1599962"/>
              <a:ext cx="533515" cy="380868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" name="Teardrop 42"/>
            <p:cNvSpPr/>
            <p:nvPr/>
          </p:nvSpPr>
          <p:spPr>
            <a:xfrm rot="14527118">
              <a:off x="1599138" y="1582399"/>
              <a:ext cx="533215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3581401" y="3925889"/>
            <a:ext cx="3235325" cy="1317625"/>
            <a:chOff x="2057400" y="3925888"/>
            <a:chExt cx="3234816" cy="1317625"/>
          </a:xfrm>
        </p:grpSpPr>
        <p:grpSp>
          <p:nvGrpSpPr>
            <p:cNvPr id="20488" name="Group 33"/>
            <p:cNvGrpSpPr>
              <a:grpSpLocks/>
            </p:cNvGrpSpPr>
            <p:nvPr/>
          </p:nvGrpSpPr>
          <p:grpSpPr bwMode="auto">
            <a:xfrm>
              <a:off x="3276600" y="3925888"/>
              <a:ext cx="2015616" cy="1317625"/>
              <a:chOff x="3851784" y="3925888"/>
              <a:chExt cx="2015616" cy="1317625"/>
            </a:xfrm>
          </p:grpSpPr>
          <p:sp>
            <p:nvSpPr>
              <p:cNvPr id="46" name="TextBox 45"/>
              <p:cNvSpPr txBox="1"/>
              <p:nvPr/>
            </p:nvSpPr>
            <p:spPr bwMode="auto">
              <a:xfrm>
                <a:off x="4419600" y="3925888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47" name="TextBox 46"/>
              <p:cNvSpPr txBox="1"/>
              <p:nvPr/>
            </p:nvSpPr>
            <p:spPr bwMode="auto">
              <a:xfrm>
                <a:off x="4419600" y="4535552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48" name="Straight Connector 47"/>
              <p:cNvCxnSpPr/>
              <p:nvPr/>
            </p:nvCxnSpPr>
            <p:spPr bwMode="auto">
              <a:xfrm>
                <a:off x="4267200" y="4611760"/>
                <a:ext cx="838200" cy="158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9" name="TextBox 48"/>
              <p:cNvSpPr txBox="1"/>
              <p:nvPr/>
            </p:nvSpPr>
            <p:spPr>
              <a:xfrm>
                <a:off x="3851784" y="4198731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  </a:t>
                </a:r>
              </a:p>
            </p:txBody>
          </p:sp>
        </p:grpSp>
        <p:sp>
          <p:nvSpPr>
            <p:cNvPr id="20489" name="TextBox 17"/>
            <p:cNvSpPr txBox="1">
              <a:spLocks noChangeArrowheads="1"/>
            </p:cNvSpPr>
            <p:nvPr/>
          </p:nvSpPr>
          <p:spPr bwMode="auto">
            <a:xfrm>
              <a:off x="2057400" y="4270375"/>
              <a:ext cx="12954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Viết:</a:t>
              </a:r>
              <a:r>
                <a:rPr lang="en-US" sz="360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752600" y="282714"/>
            <a:ext cx="42672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defRPr/>
            </a:pPr>
            <a:r>
              <a:rPr lang="en-US" sz="40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061107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/>
          <p:cNvSpPr/>
          <p:nvPr/>
        </p:nvSpPr>
        <p:spPr>
          <a:xfrm>
            <a:off x="8305800" y="1663128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2860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+</a:t>
            </a:r>
          </a:p>
        </p:txBody>
      </p:sp>
      <p:sp>
        <p:nvSpPr>
          <p:cNvPr id="6" name="Oval 5"/>
          <p:cNvSpPr/>
          <p:nvPr/>
        </p:nvSpPr>
        <p:spPr>
          <a:xfrm>
            <a:off x="42672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246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Pie 11"/>
          <p:cNvSpPr/>
          <p:nvPr/>
        </p:nvSpPr>
        <p:spPr>
          <a:xfrm>
            <a:off x="8377081" y="1722120"/>
            <a:ext cx="2011679" cy="2011680"/>
          </a:xfrm>
          <a:prstGeom prst="pie">
            <a:avLst>
              <a:gd name="adj1" fmla="val 5392097"/>
              <a:gd name="adj2" fmla="val 16200000"/>
            </a:avLst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9463" name="TextBox 7"/>
          <p:cNvSpPr txBox="1">
            <a:spLocks noChangeArrowheads="1"/>
          </p:cNvSpPr>
          <p:nvPr/>
        </p:nvSpPr>
        <p:spPr bwMode="auto">
          <a:xfrm>
            <a:off x="2133600" y="381001"/>
            <a:ext cx="419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defRPr/>
            </a:pPr>
            <a:r>
              <a:rPr lang="en-US" sz="40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2971800" y="4267201"/>
            <a:ext cx="3581400" cy="1393825"/>
            <a:chOff x="1447800" y="4267200"/>
            <a:chExt cx="3581400" cy="1393686"/>
          </a:xfrm>
        </p:grpSpPr>
        <p:sp>
          <p:nvSpPr>
            <p:cNvPr id="9" name="TextBox 8"/>
            <p:cNvSpPr txBox="1"/>
            <p:nvPr/>
          </p:nvSpPr>
          <p:spPr>
            <a:xfrm>
              <a:off x="2895600" y="4549914"/>
              <a:ext cx="1600200" cy="707886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>
                <a:defRPr/>
              </a:pPr>
              <a:r>
                <a:rPr lang="en-US" sz="4000" b="1" dirty="0">
                  <a:ln w="11430"/>
                  <a:solidFill>
                    <a:srgbClr val="0000FF"/>
                  </a:soli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505200" y="4267200"/>
              <a:ext cx="1524000" cy="707886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>
                <a:defRPr/>
              </a:pPr>
              <a:r>
                <a:rPr lang="en-US" sz="4000" b="1" dirty="0">
                  <a:ln w="11430"/>
                  <a:solidFill>
                    <a:srgbClr val="0000FF"/>
                  </a:soli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3429000" y="4953000"/>
              <a:ext cx="685800" cy="1588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3505200" y="4953000"/>
              <a:ext cx="1143000" cy="707886"/>
            </a:xfrm>
            <a:prstGeom prst="rect">
              <a:avLst/>
            </a:prstGeom>
            <a:noFill/>
          </p:spPr>
          <p:txBody>
            <a:bodyPr>
              <a:spAutoFit/>
              <a:scene3d>
                <a:camera prst="orthographicFront"/>
                <a:lightRig rig="glow" dir="tl">
                  <a:rot lat="0" lon="0" rev="5400000"/>
                </a:lightRig>
              </a:scene3d>
              <a:sp3d contourW="12700">
                <a:bevelT w="25400" h="25400"/>
                <a:contourClr>
                  <a:schemeClr val="accent6">
                    <a:shade val="73000"/>
                  </a:schemeClr>
                </a:contourClr>
              </a:sp3d>
            </a:bodyPr>
            <a:lstStyle/>
            <a:p>
              <a:pPr>
                <a:defRPr/>
              </a:pPr>
              <a:r>
                <a:rPr lang="en-US" sz="4000" b="1" dirty="0">
                  <a:ln w="11430"/>
                  <a:solidFill>
                    <a:srgbClr val="0000FF"/>
                  </a:solidFill>
                  <a:effectLst>
                    <a:outerShdw blurRad="80000" dist="40000" dir="5040000" algn="tl">
                      <a:srgbClr val="000000">
                        <a:alpha val="3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21517" name="TextBox 16"/>
            <p:cNvSpPr txBox="1">
              <a:spLocks noChangeArrowheads="1"/>
            </p:cNvSpPr>
            <p:nvPr/>
          </p:nvSpPr>
          <p:spPr bwMode="auto">
            <a:xfrm>
              <a:off x="1447800" y="4549914"/>
              <a:ext cx="190500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40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7350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4"/>
          <p:cNvSpPr txBox="1">
            <a:spLocks noChangeArrowheads="1"/>
          </p:cNvSpPr>
          <p:nvPr/>
        </p:nvSpPr>
        <p:spPr bwMode="auto">
          <a:xfrm>
            <a:off x="1676400" y="76201"/>
            <a:ext cx="1905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</a:p>
        </p:txBody>
      </p:sp>
      <p:sp>
        <p:nvSpPr>
          <p:cNvPr id="22531" name="Title 1"/>
          <p:cNvSpPr txBox="1">
            <a:spLocks/>
          </p:cNvSpPr>
          <p:nvPr/>
        </p:nvSpPr>
        <p:spPr bwMode="auto">
          <a:xfrm>
            <a:off x="1752600" y="457200"/>
            <a:ext cx="9677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 vào hình vẽ để viết rồi đọc hỗn số thích hợp:</a:t>
            </a:r>
          </a:p>
        </p:txBody>
      </p:sp>
      <p:sp>
        <p:nvSpPr>
          <p:cNvPr id="8" name="Oval 7"/>
          <p:cNvSpPr/>
          <p:nvPr/>
        </p:nvSpPr>
        <p:spPr>
          <a:xfrm>
            <a:off x="3657600" y="1450848"/>
            <a:ext cx="1676400" cy="1673352"/>
          </a:xfrm>
          <a:prstGeom prst="ellipse">
            <a:avLst/>
          </a:prstGeom>
          <a:solidFill>
            <a:srgbClr val="9966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Pie 9"/>
          <p:cNvSpPr/>
          <p:nvPr/>
        </p:nvSpPr>
        <p:spPr>
          <a:xfrm>
            <a:off x="6263148" y="1447800"/>
            <a:ext cx="1673352" cy="1673352"/>
          </a:xfrm>
          <a:prstGeom prst="pie">
            <a:avLst>
              <a:gd name="adj1" fmla="val 5355190"/>
              <a:gd name="adj2" fmla="val 16200000"/>
            </a:avLst>
          </a:prstGeom>
          <a:solidFill>
            <a:srgbClr val="9966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Pie 10"/>
          <p:cNvSpPr/>
          <p:nvPr/>
        </p:nvSpPr>
        <p:spPr>
          <a:xfrm rot="10800000">
            <a:off x="6327648" y="1447800"/>
            <a:ext cx="1673352" cy="1673352"/>
          </a:xfrm>
          <a:prstGeom prst="pie">
            <a:avLst>
              <a:gd name="adj1" fmla="val 5355190"/>
              <a:gd name="adj2" fmla="val 16200000"/>
            </a:avLst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2971800" y="3429001"/>
            <a:ext cx="3886200" cy="1317625"/>
            <a:chOff x="1447800" y="3429000"/>
            <a:chExt cx="3886200" cy="1317625"/>
          </a:xfrm>
        </p:grpSpPr>
        <p:grpSp>
          <p:nvGrpSpPr>
            <p:cNvPr id="22545" name="Group 11"/>
            <p:cNvGrpSpPr>
              <a:grpSpLocks/>
            </p:cNvGrpSpPr>
            <p:nvPr/>
          </p:nvGrpSpPr>
          <p:grpSpPr bwMode="auto">
            <a:xfrm>
              <a:off x="3733800" y="3429000"/>
              <a:ext cx="1600200" cy="1317625"/>
              <a:chOff x="5638800" y="4267200"/>
              <a:chExt cx="1600200" cy="1317486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638800" y="4953000"/>
                <a:ext cx="838200" cy="158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7" name="TextBox 16"/>
            <p:cNvSpPr txBox="1"/>
            <p:nvPr/>
          </p:nvSpPr>
          <p:spPr>
            <a:xfrm>
              <a:off x="3242184" y="3701844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  </a:t>
              </a:r>
            </a:p>
          </p:txBody>
        </p:sp>
        <p:sp>
          <p:nvSpPr>
            <p:cNvPr id="22547" name="TextBox 17"/>
            <p:cNvSpPr txBox="1">
              <a:spLocks noChangeArrowheads="1"/>
            </p:cNvSpPr>
            <p:nvPr/>
          </p:nvSpPr>
          <p:spPr bwMode="auto">
            <a:xfrm>
              <a:off x="1447800" y="3773488"/>
              <a:ext cx="1295400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Viết: </a:t>
              </a:r>
            </a:p>
          </p:txBody>
        </p:sp>
      </p:grpSp>
      <p:sp>
        <p:nvSpPr>
          <p:cNvPr id="15374" name="TextBox 18"/>
          <p:cNvSpPr txBox="1">
            <a:spLocks noChangeArrowheads="1"/>
          </p:cNvSpPr>
          <p:nvPr/>
        </p:nvSpPr>
        <p:spPr bwMode="auto">
          <a:xfrm>
            <a:off x="2971800" y="4876801"/>
            <a:ext cx="6934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Đọc : 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và một phần hai</a:t>
            </a:r>
          </a:p>
        </p:txBody>
      </p:sp>
      <p:sp>
        <p:nvSpPr>
          <p:cNvPr id="19" name="Chord 18"/>
          <p:cNvSpPr/>
          <p:nvPr/>
        </p:nvSpPr>
        <p:spPr>
          <a:xfrm rot="11051936">
            <a:off x="6305550" y="1449389"/>
            <a:ext cx="1682750" cy="1635125"/>
          </a:xfrm>
          <a:prstGeom prst="chord">
            <a:avLst>
              <a:gd name="adj1" fmla="val 4788438"/>
              <a:gd name="adj2" fmla="val 16200000"/>
            </a:avLst>
          </a:prstGeom>
          <a:solidFill>
            <a:srgbClr val="9966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248400" y="1447800"/>
            <a:ext cx="1828800" cy="1673352"/>
          </a:xfrm>
          <a:prstGeom prst="ellipse">
            <a:avLst/>
          </a:prstGeom>
          <a:solidFill>
            <a:srgbClr val="996633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1524000" y="3124200"/>
            <a:ext cx="9144000" cy="7620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905000" y="1447800"/>
            <a:ext cx="13716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 err="1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40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09741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8" presetClass="exit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4" grpId="0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4"/>
          <p:cNvSpPr txBox="1">
            <a:spLocks noChangeArrowheads="1"/>
          </p:cNvSpPr>
          <p:nvPr/>
        </p:nvSpPr>
        <p:spPr bwMode="auto">
          <a:xfrm>
            <a:off x="1752600" y="1"/>
            <a:ext cx="2057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 err="1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</a:p>
        </p:txBody>
      </p:sp>
      <p:sp>
        <p:nvSpPr>
          <p:cNvPr id="23555" name="Title 1"/>
          <p:cNvSpPr txBox="1">
            <a:spLocks/>
          </p:cNvSpPr>
          <p:nvPr/>
        </p:nvSpPr>
        <p:spPr bwMode="auto">
          <a:xfrm>
            <a:off x="2133600" y="381000"/>
            <a:ext cx="9677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 vào hình vẽ để viết rồi đọc hỗn số thích hợp: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4191000" y="3429001"/>
            <a:ext cx="3810000" cy="1317625"/>
            <a:chOff x="2667000" y="3429000"/>
            <a:chExt cx="3810000" cy="1317625"/>
          </a:xfrm>
        </p:grpSpPr>
        <p:grpSp>
          <p:nvGrpSpPr>
            <p:cNvPr id="23577" name="Group 11"/>
            <p:cNvGrpSpPr>
              <a:grpSpLocks/>
            </p:cNvGrpSpPr>
            <p:nvPr/>
          </p:nvGrpSpPr>
          <p:grpSpPr bwMode="auto">
            <a:xfrm>
              <a:off x="4876800" y="3429000"/>
              <a:ext cx="1600200" cy="1317625"/>
              <a:chOff x="5638800" y="4267200"/>
              <a:chExt cx="1600200" cy="1317486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638800" y="4953000"/>
                <a:ext cx="838200" cy="158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7" name="TextBox 16"/>
            <p:cNvSpPr txBox="1"/>
            <p:nvPr/>
          </p:nvSpPr>
          <p:spPr>
            <a:xfrm>
              <a:off x="4461384" y="3701844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 </a:t>
              </a:r>
            </a:p>
          </p:txBody>
        </p:sp>
        <p:sp>
          <p:nvSpPr>
            <p:cNvPr id="23579" name="TextBox 17"/>
            <p:cNvSpPr txBox="1">
              <a:spLocks noChangeArrowheads="1"/>
            </p:cNvSpPr>
            <p:nvPr/>
          </p:nvSpPr>
          <p:spPr bwMode="auto">
            <a:xfrm>
              <a:off x="2667000" y="3773488"/>
              <a:ext cx="129540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4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Viết: </a:t>
              </a:r>
            </a:p>
          </p:txBody>
        </p:sp>
      </p:grpSp>
      <p:sp>
        <p:nvSpPr>
          <p:cNvPr id="16391" name="TextBox 18"/>
          <p:cNvSpPr txBox="1">
            <a:spLocks noChangeArrowheads="1"/>
          </p:cNvSpPr>
          <p:nvPr/>
        </p:nvSpPr>
        <p:spPr bwMode="auto">
          <a:xfrm>
            <a:off x="4191000" y="4876801"/>
            <a:ext cx="55626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Đọc :</a:t>
            </a: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một phần tư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5814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5626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467600" y="1447801"/>
            <a:ext cx="731520" cy="724265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199120" y="1447801"/>
            <a:ext cx="731520" cy="724265"/>
          </a:xfrm>
          <a:prstGeom prst="rect">
            <a:avLst/>
          </a:prstGeom>
          <a:solidFill>
            <a:srgbClr val="99663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8199120" y="2186084"/>
            <a:ext cx="731520" cy="724265"/>
          </a:xfrm>
          <a:prstGeom prst="rect">
            <a:avLst/>
          </a:prstGeom>
          <a:solidFill>
            <a:srgbClr val="99663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467600" y="2186084"/>
            <a:ext cx="731520" cy="724265"/>
          </a:xfrm>
          <a:prstGeom prst="rect">
            <a:avLst/>
          </a:prstGeom>
          <a:solidFill>
            <a:srgbClr val="996633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981200" y="1752600"/>
            <a:ext cx="1143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</p:spTree>
    <p:extLst>
      <p:ext uri="{BB962C8B-B14F-4D97-AF65-F5344CB8AC3E}">
        <p14:creationId xmlns:p14="http://schemas.microsoft.com/office/powerpoint/2010/main" val="1398866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7863348" y="1524000"/>
            <a:ext cx="2103120" cy="146304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4581" name="Group 22"/>
          <p:cNvGrpSpPr>
            <a:grpSpLocks/>
          </p:cNvGrpSpPr>
          <p:nvPr/>
        </p:nvGrpSpPr>
        <p:grpSpPr bwMode="auto">
          <a:xfrm>
            <a:off x="1752600" y="39688"/>
            <a:ext cx="10058400" cy="1179512"/>
            <a:chOff x="228600" y="39687"/>
            <a:chExt cx="10058400" cy="1179513"/>
          </a:xfrm>
        </p:grpSpPr>
        <p:sp>
          <p:nvSpPr>
            <p:cNvPr id="17413" name="TextBox 4"/>
            <p:cNvSpPr txBox="1">
              <a:spLocks noChangeArrowheads="1"/>
            </p:cNvSpPr>
            <p:nvPr/>
          </p:nvSpPr>
          <p:spPr bwMode="auto">
            <a:xfrm>
              <a:off x="228600" y="39687"/>
              <a:ext cx="1905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b="1" dirty="0" err="1">
                  <a:ln w="1905"/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3600" b="1" dirty="0">
                  <a:ln w="1905"/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1: </a:t>
              </a:r>
            </a:p>
          </p:txBody>
        </p:sp>
        <p:sp>
          <p:nvSpPr>
            <p:cNvPr id="24613" name="Title 1"/>
            <p:cNvSpPr txBox="1">
              <a:spLocks/>
            </p:cNvSpPr>
            <p:nvPr/>
          </p:nvSpPr>
          <p:spPr bwMode="auto">
            <a:xfrm>
              <a:off x="609600" y="381000"/>
              <a:ext cx="9677400" cy="838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Dựa vào hình vẽ để viết rồi đọc hỗn số thích hợp:</a:t>
              </a:r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4191000" y="3429001"/>
            <a:ext cx="3810000" cy="1317625"/>
            <a:chOff x="2667000" y="3429000"/>
            <a:chExt cx="3810000" cy="1317625"/>
          </a:xfrm>
        </p:grpSpPr>
        <p:grpSp>
          <p:nvGrpSpPr>
            <p:cNvPr id="24606" name="Group 11"/>
            <p:cNvGrpSpPr>
              <a:grpSpLocks/>
            </p:cNvGrpSpPr>
            <p:nvPr/>
          </p:nvGrpSpPr>
          <p:grpSpPr bwMode="auto">
            <a:xfrm>
              <a:off x="4876800" y="3429000"/>
              <a:ext cx="1600200" cy="1317625"/>
              <a:chOff x="5638800" y="4267200"/>
              <a:chExt cx="1600200" cy="1317486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>
                <a:off x="5638800" y="4953000"/>
                <a:ext cx="838200" cy="158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7" name="TextBox 16"/>
            <p:cNvSpPr txBox="1"/>
            <p:nvPr/>
          </p:nvSpPr>
          <p:spPr>
            <a:xfrm>
              <a:off x="4461384" y="3701844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 </a:t>
              </a:r>
            </a:p>
          </p:txBody>
        </p:sp>
        <p:sp>
          <p:nvSpPr>
            <p:cNvPr id="24608" name="TextBox 17"/>
            <p:cNvSpPr txBox="1">
              <a:spLocks noChangeArrowheads="1"/>
            </p:cNvSpPr>
            <p:nvPr/>
          </p:nvSpPr>
          <p:spPr bwMode="auto">
            <a:xfrm>
              <a:off x="2667000" y="3773488"/>
              <a:ext cx="129540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4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 </a:t>
              </a:r>
            </a:p>
          </p:txBody>
        </p:sp>
      </p:grpSp>
      <p:sp>
        <p:nvSpPr>
          <p:cNvPr id="17418" name="TextBox 18"/>
          <p:cNvSpPr txBox="1">
            <a:spLocks noChangeArrowheads="1"/>
          </p:cNvSpPr>
          <p:nvPr/>
        </p:nvSpPr>
        <p:spPr bwMode="auto">
          <a:xfrm>
            <a:off x="4191000" y="4876801"/>
            <a:ext cx="5562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Đọc: </a:t>
            </a:r>
            <a:r>
              <a: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bốn phần năm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078480" y="1524000"/>
            <a:ext cx="2133600" cy="144780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516880" y="1524000"/>
            <a:ext cx="2103120" cy="146304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299704" y="1524000"/>
            <a:ext cx="420624" cy="146304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879080" y="1524000"/>
            <a:ext cx="420624" cy="146304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9561576" y="1524000"/>
            <a:ext cx="420624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8720328" y="1524000"/>
            <a:ext cx="420624" cy="146304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9140952" y="1524000"/>
            <a:ext cx="420624" cy="146304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981200" y="1905001"/>
            <a:ext cx="838200" cy="76944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</p:spTree>
    <p:extLst>
      <p:ext uri="{BB962C8B-B14F-4D97-AF65-F5344CB8AC3E}">
        <p14:creationId xmlns:p14="http://schemas.microsoft.com/office/powerpoint/2010/main" val="1249371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158"/>
          <p:cNvGrpSpPr>
            <a:grpSpLocks/>
          </p:cNvGrpSpPr>
          <p:nvPr/>
        </p:nvGrpSpPr>
        <p:grpSpPr bwMode="auto">
          <a:xfrm>
            <a:off x="2514600" y="1295400"/>
            <a:ext cx="7467600" cy="3048000"/>
            <a:chOff x="1079088" y="1371600"/>
            <a:chExt cx="6923500" cy="3060288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143000" y="1661652"/>
              <a:ext cx="68580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845138" y="1637506"/>
              <a:ext cx="5334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1068030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1281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 flipV="1">
              <a:off x="15104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 flipH="1" flipV="1">
              <a:off x="17390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 flipH="1" flipV="1">
              <a:off x="19676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 flipV="1">
              <a:off x="2196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 flipV="1">
              <a:off x="2439630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 flipH="1" flipV="1">
              <a:off x="26534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 flipH="1" flipV="1">
              <a:off x="28820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 flipV="1">
              <a:off x="31106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 flipH="1" flipV="1">
              <a:off x="3339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35531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3781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4010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4238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 flipH="1" flipV="1">
              <a:off x="44675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4710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4924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 flipH="1" flipV="1">
              <a:off x="5153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 flipH="1" flipV="1">
              <a:off x="5381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 flipH="1" flipV="1">
              <a:off x="5625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 flipH="1" flipV="1">
              <a:off x="58391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 flipH="1" flipV="1">
              <a:off x="6067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 flipH="1" flipV="1">
              <a:off x="6296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 flipH="1" flipV="1">
              <a:off x="6524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 flipH="1" flipV="1">
              <a:off x="67535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 flipH="1" flipV="1">
              <a:off x="6996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 flipH="1" flipV="1">
              <a:off x="7210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 flipH="1" flipV="1">
              <a:off x="7439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 flipH="1" flipV="1">
              <a:off x="760894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7735094" y="1637506"/>
              <a:ext cx="5334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1143000" y="2499852"/>
              <a:ext cx="68580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845138" y="2475706"/>
              <a:ext cx="5334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 flipH="1" flipV="1">
              <a:off x="1068030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 flipH="1" flipV="1">
              <a:off x="1281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 flipH="1" flipV="1">
              <a:off x="15104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 flipH="1" flipV="1">
              <a:off x="17390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 flipH="1" flipV="1">
              <a:off x="19676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 flipH="1" flipV="1">
              <a:off x="2196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 flipH="1" flipV="1">
              <a:off x="2439630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 flipH="1" flipV="1">
              <a:off x="26534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 flipH="1" flipV="1">
              <a:off x="28820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 flipH="1" flipV="1">
              <a:off x="31106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 flipH="1" flipV="1">
              <a:off x="3339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 flipH="1" flipV="1">
              <a:off x="35531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5400000" flipH="1" flipV="1">
              <a:off x="3781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 flipH="1" flipV="1">
              <a:off x="4010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 flipH="1" flipV="1">
              <a:off x="4238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5400000" flipH="1" flipV="1">
              <a:off x="44675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5400000" flipH="1" flipV="1">
              <a:off x="4710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 flipH="1" flipV="1">
              <a:off x="4924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 flipH="1" flipV="1">
              <a:off x="5153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 flipH="1" flipV="1">
              <a:off x="5381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 flipH="1" flipV="1">
              <a:off x="5625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 flipH="1" flipV="1">
              <a:off x="58391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 flipH="1" flipV="1">
              <a:off x="6067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 flipH="1" flipV="1">
              <a:off x="6296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 flipH="1" flipV="1">
              <a:off x="6524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5400000" flipH="1" flipV="1">
              <a:off x="67535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 flipH="1" flipV="1">
              <a:off x="6996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 flipH="1" flipV="1">
              <a:off x="7210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 flipH="1" flipV="1">
              <a:off x="7439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 flipH="1" flipV="1">
              <a:off x="760894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7735094" y="2475706"/>
              <a:ext cx="5334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1143000" y="3325764"/>
              <a:ext cx="68580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845138" y="3301618"/>
              <a:ext cx="5334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 flipH="1" flipV="1">
              <a:off x="1068030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5400000" flipH="1" flipV="1">
              <a:off x="1281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rot="5400000" flipH="1" flipV="1">
              <a:off x="15104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5400000" flipH="1" flipV="1">
              <a:off x="17390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5400000" flipH="1" flipV="1">
              <a:off x="19676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5400000" flipH="1" flipV="1">
              <a:off x="2196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5400000" flipH="1" flipV="1">
              <a:off x="2439630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5400000" flipH="1" flipV="1">
              <a:off x="26534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rot="5400000" flipH="1" flipV="1">
              <a:off x="28820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5400000" flipH="1" flipV="1">
              <a:off x="31106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5400000" flipH="1" flipV="1">
              <a:off x="3339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5400000" flipH="1" flipV="1">
              <a:off x="35531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5400000" flipH="1" flipV="1">
              <a:off x="3781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5400000" flipH="1" flipV="1">
              <a:off x="4010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5400000" flipH="1" flipV="1">
              <a:off x="4238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5400000" flipH="1" flipV="1">
              <a:off x="44675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5400000" flipH="1" flipV="1">
              <a:off x="4710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5400000" flipH="1" flipV="1">
              <a:off x="4924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5400000" flipH="1" flipV="1">
              <a:off x="5153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5400000" flipH="1" flipV="1">
              <a:off x="5381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5400000" flipH="1" flipV="1">
              <a:off x="5625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5400000" flipH="1" flipV="1">
              <a:off x="58391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5400000" flipH="1" flipV="1">
              <a:off x="6067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5400000" flipH="1" flipV="1">
              <a:off x="6296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5400000" flipH="1" flipV="1">
              <a:off x="6524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5400000" flipH="1" flipV="1">
              <a:off x="67535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rot="5400000" flipH="1" flipV="1">
              <a:off x="6996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rot="5400000" flipH="1" flipV="1">
              <a:off x="7210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5400000" flipH="1" flipV="1">
              <a:off x="7439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 flipH="1" flipV="1">
              <a:off x="760894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5400000">
              <a:off x="7735094" y="3301618"/>
              <a:ext cx="5334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1111044" y="4176252"/>
              <a:ext cx="68580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5400000">
              <a:off x="813182" y="4152106"/>
              <a:ext cx="5334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rot="5400000" flipH="1" flipV="1">
              <a:off x="1036074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rot="5400000" flipH="1" flipV="1">
              <a:off x="12499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rot="5400000" flipH="1" flipV="1">
              <a:off x="14785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rot="5400000" flipH="1" flipV="1">
              <a:off x="17071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rot="5400000" flipH="1" flipV="1">
              <a:off x="19357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rot="5400000" flipH="1" flipV="1">
              <a:off x="21643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5400000" flipH="1" flipV="1">
              <a:off x="2407674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5400000" flipH="1" flipV="1">
              <a:off x="26215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rot="5400000" flipH="1" flipV="1">
              <a:off x="28501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5400000" flipH="1" flipV="1">
              <a:off x="30787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5400000" flipH="1" flipV="1">
              <a:off x="33073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5400000" flipH="1" flipV="1">
              <a:off x="35211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5400000" flipH="1" flipV="1">
              <a:off x="37497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5400000" flipH="1" flipV="1">
              <a:off x="39783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5400000" flipH="1" flipV="1">
              <a:off x="42069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5400000" flipH="1" flipV="1">
              <a:off x="44355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5400000" flipH="1" flipV="1">
              <a:off x="46789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rot="5400000" flipH="1" flipV="1">
              <a:off x="48927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5400000" flipH="1" flipV="1">
              <a:off x="51213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5400000" flipH="1" flipV="1">
              <a:off x="53499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rot="5400000">
              <a:off x="3116390" y="4139818"/>
              <a:ext cx="5334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rot="5400000">
              <a:off x="5402390" y="4152106"/>
              <a:ext cx="5334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rot="5400000">
              <a:off x="7732634" y="4152106"/>
              <a:ext cx="5334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3" name="TextBox 142"/>
          <p:cNvSpPr txBox="1"/>
          <p:nvPr/>
        </p:nvSpPr>
        <p:spPr>
          <a:xfrm>
            <a:off x="1676400" y="1371600"/>
            <a:ext cx="8382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1600200" y="0"/>
            <a:ext cx="9601200" cy="107721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1:</a:t>
            </a:r>
          </a:p>
          <a:p>
            <a:pPr>
              <a:defRPr/>
            </a:pP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Dựa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b="1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grpSp>
        <p:nvGrpSpPr>
          <p:cNvPr id="3" name="Group 158"/>
          <p:cNvGrpSpPr>
            <a:grpSpLocks/>
          </p:cNvGrpSpPr>
          <p:nvPr/>
        </p:nvGrpSpPr>
        <p:grpSpPr bwMode="auto">
          <a:xfrm>
            <a:off x="3657600" y="4321175"/>
            <a:ext cx="5334000" cy="1263650"/>
            <a:chOff x="838200" y="4321314"/>
            <a:chExt cx="5334000" cy="1263372"/>
          </a:xfrm>
        </p:grpSpPr>
        <p:sp>
          <p:nvSpPr>
            <p:cNvPr id="25607" name="TextBox 144"/>
            <p:cNvSpPr txBox="1">
              <a:spLocks noChangeArrowheads="1"/>
            </p:cNvSpPr>
            <p:nvPr/>
          </p:nvSpPr>
          <p:spPr bwMode="auto">
            <a:xfrm>
              <a:off x="838200" y="4517886"/>
              <a:ext cx="533400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40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Viết:</a:t>
              </a:r>
            </a:p>
          </p:txBody>
        </p:sp>
        <p:grpSp>
          <p:nvGrpSpPr>
            <p:cNvPr id="25608" name="Group 155"/>
            <p:cNvGrpSpPr>
              <a:grpSpLocks/>
            </p:cNvGrpSpPr>
            <p:nvPr/>
          </p:nvGrpSpPr>
          <p:grpSpPr bwMode="auto">
            <a:xfrm>
              <a:off x="2281329" y="4321314"/>
              <a:ext cx="1528671" cy="1263372"/>
              <a:chOff x="2281329" y="4321314"/>
              <a:chExt cx="1528671" cy="1263372"/>
            </a:xfrm>
          </p:grpSpPr>
          <p:cxnSp>
            <p:nvCxnSpPr>
              <p:cNvPr id="147" name="Straight Connector 146"/>
              <p:cNvCxnSpPr/>
              <p:nvPr/>
            </p:nvCxnSpPr>
            <p:spPr>
              <a:xfrm>
                <a:off x="2819400" y="4953000"/>
                <a:ext cx="457200" cy="1588"/>
              </a:xfrm>
              <a:prstGeom prst="line">
                <a:avLst/>
              </a:prstGeom>
              <a:ln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9" name="TextBox 148"/>
              <p:cNvSpPr txBox="1"/>
              <p:nvPr/>
            </p:nvSpPr>
            <p:spPr>
              <a:xfrm>
                <a:off x="2743200" y="4321314"/>
                <a:ext cx="1066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2281329" y="4419600"/>
                <a:ext cx="614271" cy="923330"/>
              </a:xfrm>
              <a:prstGeom prst="rect">
                <a:avLst/>
              </a:prstGeom>
              <a:noFill/>
            </p:spPr>
            <p:txBody>
              <a:bodyPr wrap="none">
                <a:spAutoFit/>
                <a:scene3d>
                  <a:camera prst="orthographicFront"/>
                  <a:lightRig rig="flat" dir="tl">
                    <a:rot lat="0" lon="0" rev="6600000"/>
                  </a:lightRig>
                </a:scene3d>
                <a:sp3d extrusionH="25400" contourW="8890">
                  <a:bevelT w="38100" h="31750"/>
                  <a:contourClr>
                    <a:schemeClr val="accent2">
                      <a:shade val="75000"/>
                    </a:schemeClr>
                  </a:contourClr>
                </a:sp3d>
              </a:bodyPr>
              <a:lstStyle/>
              <a:p>
                <a:pPr algn="ctr">
                  <a:defRPr/>
                </a:pPr>
                <a:r>
                  <a:rPr lang="en-US" sz="4000" b="1" dirty="0">
                    <a:ln w="11430"/>
                    <a:solidFill>
                      <a:srgbClr val="0000FF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5400" b="1" dirty="0">
                    <a:ln w="11430"/>
                    <a:solidFill>
                      <a:srgbClr val="0000FF"/>
                    </a:solidFill>
                    <a:effectLst>
                      <a:outerShdw blurRad="50800" dist="39000" dir="5460000" algn="tl">
                        <a:srgbClr val="000000">
                          <a:alpha val="38000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5400" b="1" dirty="0">
                  <a:ln w="11430"/>
                  <a:solidFill>
                    <a:srgbClr val="0000FF"/>
                  </a:solidFill>
                  <a:effectLst>
                    <a:outerShdw blurRad="50800" dist="39000" dir="5460000" algn="tl">
                      <a:srgbClr val="000000">
                        <a:alpha val="38000"/>
                      </a:srgbClr>
                    </a:outerShdw>
                  </a:effectLst>
                  <a:latin typeface="Arial" charset="0"/>
                </a:endParaRPr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2743200" y="4876800"/>
                <a:ext cx="441146" cy="707886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en-US" sz="4000" b="1" dirty="0">
                    <a:ln w="1905"/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  <a:endParaRPr lang="en-US" sz="4000" b="1" dirty="0">
                  <a:ln w="1905"/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rial" charset="0"/>
                </a:endParaRPr>
              </a:p>
            </p:txBody>
          </p:sp>
        </p:grpSp>
      </p:grpSp>
      <p:sp>
        <p:nvSpPr>
          <p:cNvPr id="160" name="TextBox 159"/>
          <p:cNvSpPr txBox="1">
            <a:spLocks noChangeArrowheads="1"/>
          </p:cNvSpPr>
          <p:nvPr/>
        </p:nvSpPr>
        <p:spPr bwMode="auto">
          <a:xfrm>
            <a:off x="3733800" y="5486401"/>
            <a:ext cx="6553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Đọc: </a:t>
            </a:r>
            <a:r>
              <a:rPr 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và hai phần  ba</a:t>
            </a:r>
          </a:p>
        </p:txBody>
      </p:sp>
    </p:spTree>
    <p:extLst>
      <p:ext uri="{BB962C8B-B14F-4D97-AF65-F5344CB8AC3E}">
        <p14:creationId xmlns:p14="http://schemas.microsoft.com/office/powerpoint/2010/main" val="1812390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422526" y="2249488"/>
            <a:ext cx="7610475" cy="474662"/>
            <a:chOff x="441658" y="2273890"/>
            <a:chExt cx="8245142" cy="474073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457200" y="2514600"/>
              <a:ext cx="8229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213852" y="2501696"/>
              <a:ext cx="457200" cy="1588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958061" y="2518569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1691483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2424897" y="2509043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3158335" y="2509043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896520" y="2513806"/>
              <a:ext cx="457200" cy="1588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4632226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5368127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6106320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6846781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7582690" y="2513806"/>
              <a:ext cx="457200" cy="1588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131"/>
          <p:cNvGrpSpPr>
            <a:grpSpLocks/>
          </p:cNvGrpSpPr>
          <p:nvPr/>
        </p:nvGrpSpPr>
        <p:grpSpPr bwMode="auto">
          <a:xfrm>
            <a:off x="2366963" y="4606926"/>
            <a:ext cx="8229600" cy="474663"/>
            <a:chOff x="169608" y="4631327"/>
            <a:chExt cx="8915400" cy="474073"/>
          </a:xfrm>
        </p:grpSpPr>
        <p:cxnSp>
          <p:nvCxnSpPr>
            <p:cNvPr id="37" name="Straight Arrow Connector 36"/>
            <p:cNvCxnSpPr/>
            <p:nvPr/>
          </p:nvCxnSpPr>
          <p:spPr>
            <a:xfrm>
              <a:off x="186413" y="4872037"/>
              <a:ext cx="889859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-58133" y="4859068"/>
              <a:ext cx="457200" cy="1717"/>
            </a:xfrm>
            <a:prstGeom prst="line">
              <a:avLst/>
            </a:prstGeom>
            <a:ln>
              <a:solidFill>
                <a:srgbClr val="0070C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913541" y="4875941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18279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2742341" y="4866415"/>
              <a:ext cx="457200" cy="1717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3732941" y="4866415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47235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5637941" y="4871178"/>
              <a:ext cx="457200" cy="1717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65523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>
              <a:off x="75429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>
              <a:off x="8457341" y="4871178"/>
              <a:ext cx="457200" cy="1717"/>
            </a:xfrm>
            <a:prstGeom prst="line">
              <a:avLst/>
            </a:prstGeom>
            <a:ln>
              <a:solidFill>
                <a:srgbClr val="7030A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2919414" y="2719388"/>
            <a:ext cx="573087" cy="1092200"/>
            <a:chOff x="5791199" y="4267200"/>
            <a:chExt cx="1447801" cy="994108"/>
          </a:xfrm>
        </p:grpSpPr>
        <p:sp>
          <p:nvSpPr>
            <p:cNvPr id="50" name="TextBox 49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cxnSp>
          <p:nvCxnSpPr>
            <p:cNvPr id="52" name="Straight Connector 51"/>
            <p:cNvCxnSpPr/>
            <p:nvPr/>
          </p:nvCxnSpPr>
          <p:spPr>
            <a:xfrm>
              <a:off x="5867401" y="4808510"/>
              <a:ext cx="838201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3589339" y="2719388"/>
            <a:ext cx="573087" cy="1092200"/>
            <a:chOff x="5791199" y="4267200"/>
            <a:chExt cx="1447801" cy="994108"/>
          </a:xfrm>
        </p:grpSpPr>
        <p:sp>
          <p:nvSpPr>
            <p:cNvPr id="54" name="TextBox 53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5867401" y="4808510"/>
              <a:ext cx="838201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4254500" y="2719388"/>
            <a:ext cx="573088" cy="1092200"/>
            <a:chOff x="5791199" y="4267200"/>
            <a:chExt cx="1447801" cy="994108"/>
          </a:xfrm>
        </p:grpSpPr>
        <p:sp>
          <p:nvSpPr>
            <p:cNvPr id="58" name="TextBox 57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5867401" y="4808510"/>
              <a:ext cx="838201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11"/>
          <p:cNvGrpSpPr>
            <a:grpSpLocks/>
          </p:cNvGrpSpPr>
          <p:nvPr/>
        </p:nvGrpSpPr>
        <p:grpSpPr bwMode="auto">
          <a:xfrm>
            <a:off x="4968875" y="2703513"/>
            <a:ext cx="573088" cy="1092200"/>
            <a:chOff x="5791199" y="4267200"/>
            <a:chExt cx="1447801" cy="994108"/>
          </a:xfrm>
        </p:grpSpPr>
        <p:sp>
          <p:nvSpPr>
            <p:cNvPr id="62" name="TextBox 61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5867401" y="4808510"/>
              <a:ext cx="838201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0" name="Group 11"/>
          <p:cNvGrpSpPr>
            <a:grpSpLocks/>
          </p:cNvGrpSpPr>
          <p:nvPr/>
        </p:nvGrpSpPr>
        <p:grpSpPr bwMode="auto">
          <a:xfrm>
            <a:off x="5614989" y="2701925"/>
            <a:ext cx="573087" cy="1092200"/>
            <a:chOff x="5791199" y="4267200"/>
            <a:chExt cx="1447801" cy="994108"/>
          </a:xfrm>
        </p:grpSpPr>
        <p:sp>
          <p:nvSpPr>
            <p:cNvPr id="66" name="TextBox 65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cxnSp>
          <p:nvCxnSpPr>
            <p:cNvPr id="68" name="Straight Connector 67"/>
            <p:cNvCxnSpPr/>
            <p:nvPr/>
          </p:nvCxnSpPr>
          <p:spPr>
            <a:xfrm>
              <a:off x="5867401" y="4808510"/>
              <a:ext cx="838201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1"/>
          <p:cNvGrpSpPr>
            <a:grpSpLocks/>
          </p:cNvGrpSpPr>
          <p:nvPr/>
        </p:nvGrpSpPr>
        <p:grpSpPr bwMode="auto">
          <a:xfrm>
            <a:off x="6154738" y="2701925"/>
            <a:ext cx="838200" cy="1092200"/>
            <a:chOff x="5120152" y="4267200"/>
            <a:chExt cx="2118848" cy="994108"/>
          </a:xfrm>
        </p:grpSpPr>
        <p:sp>
          <p:nvSpPr>
            <p:cNvPr id="70" name="TextBox 69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cxnSp>
          <p:nvCxnSpPr>
            <p:cNvPr id="72" name="Straight Connector 71"/>
            <p:cNvCxnSpPr/>
            <p:nvPr/>
          </p:nvCxnSpPr>
          <p:spPr>
            <a:xfrm>
              <a:off x="5867401" y="4808510"/>
              <a:ext cx="838201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5120152" y="4490883"/>
              <a:ext cx="1447802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13" name="Group 11"/>
          <p:cNvGrpSpPr>
            <a:grpSpLocks/>
          </p:cNvGrpSpPr>
          <p:nvPr/>
        </p:nvGrpSpPr>
        <p:grpSpPr bwMode="auto">
          <a:xfrm>
            <a:off x="9045576" y="1646239"/>
            <a:ext cx="708025" cy="2105025"/>
            <a:chOff x="5791196" y="3332222"/>
            <a:chExt cx="1788037" cy="1915264"/>
          </a:xfrm>
        </p:grpSpPr>
        <p:sp>
          <p:nvSpPr>
            <p:cNvPr id="86" name="TextBox 85"/>
            <p:cNvSpPr txBox="1"/>
            <p:nvPr/>
          </p:nvSpPr>
          <p:spPr>
            <a:xfrm>
              <a:off x="5791196" y="4267222"/>
              <a:ext cx="1788037" cy="98026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105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5791199" y="3332222"/>
              <a:ext cx="1447801" cy="53214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cxnSp>
          <p:nvCxnSpPr>
            <p:cNvPr id="88" name="Straight Connector 87"/>
            <p:cNvCxnSpPr/>
            <p:nvPr/>
          </p:nvCxnSpPr>
          <p:spPr>
            <a:xfrm>
              <a:off x="5901813" y="4808510"/>
              <a:ext cx="838201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1" name="TextBox 90"/>
          <p:cNvSpPr txBox="1"/>
          <p:nvPr/>
        </p:nvSpPr>
        <p:spPr>
          <a:xfrm>
            <a:off x="2241570" y="152646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613274" y="152400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grpSp>
        <p:nvGrpSpPr>
          <p:cNvPr id="15" name="Group 11"/>
          <p:cNvGrpSpPr>
            <a:grpSpLocks/>
          </p:cNvGrpSpPr>
          <p:nvPr/>
        </p:nvGrpSpPr>
        <p:grpSpPr bwMode="auto">
          <a:xfrm>
            <a:off x="3043239" y="5054600"/>
            <a:ext cx="573087" cy="1093788"/>
            <a:chOff x="5791199" y="4267200"/>
            <a:chExt cx="1447801" cy="994108"/>
          </a:xfrm>
        </p:grpSpPr>
        <p:sp>
          <p:nvSpPr>
            <p:cNvPr id="94" name="TextBox 93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96" name="Straight Connector 95"/>
            <p:cNvCxnSpPr/>
            <p:nvPr/>
          </p:nvCxnSpPr>
          <p:spPr>
            <a:xfrm>
              <a:off x="5867401" y="4808510"/>
              <a:ext cx="838201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" name="Group 11"/>
          <p:cNvGrpSpPr>
            <a:grpSpLocks/>
          </p:cNvGrpSpPr>
          <p:nvPr/>
        </p:nvGrpSpPr>
        <p:grpSpPr bwMode="auto">
          <a:xfrm>
            <a:off x="3887789" y="5051425"/>
            <a:ext cx="573087" cy="1092200"/>
            <a:chOff x="5791199" y="4267200"/>
            <a:chExt cx="1447801" cy="994108"/>
          </a:xfrm>
        </p:grpSpPr>
        <p:sp>
          <p:nvSpPr>
            <p:cNvPr id="98" name="TextBox 97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100" name="Straight Connector 99"/>
            <p:cNvCxnSpPr/>
            <p:nvPr/>
          </p:nvCxnSpPr>
          <p:spPr>
            <a:xfrm>
              <a:off x="5867401" y="4808510"/>
              <a:ext cx="838201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" name="Group 11"/>
          <p:cNvGrpSpPr>
            <a:grpSpLocks/>
          </p:cNvGrpSpPr>
          <p:nvPr/>
        </p:nvGrpSpPr>
        <p:grpSpPr bwMode="auto">
          <a:xfrm>
            <a:off x="4732339" y="5048250"/>
            <a:ext cx="573087" cy="1093788"/>
            <a:chOff x="5791199" y="4267200"/>
            <a:chExt cx="1447801" cy="994108"/>
          </a:xfrm>
        </p:grpSpPr>
        <p:sp>
          <p:nvSpPr>
            <p:cNvPr id="102" name="TextBox 101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104" name="Straight Connector 103"/>
            <p:cNvCxnSpPr/>
            <p:nvPr/>
          </p:nvCxnSpPr>
          <p:spPr>
            <a:xfrm>
              <a:off x="5867401" y="4808510"/>
              <a:ext cx="838201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9" name="TextBox 108"/>
          <p:cNvSpPr txBox="1"/>
          <p:nvPr/>
        </p:nvSpPr>
        <p:spPr>
          <a:xfrm>
            <a:off x="2209801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4741986" y="3952572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7414847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  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0017370" y="394031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  </a:t>
            </a:r>
          </a:p>
        </p:txBody>
      </p:sp>
      <p:grpSp>
        <p:nvGrpSpPr>
          <p:cNvPr id="19" name="Group 11"/>
          <p:cNvGrpSpPr>
            <a:grpSpLocks/>
          </p:cNvGrpSpPr>
          <p:nvPr/>
        </p:nvGrpSpPr>
        <p:grpSpPr bwMode="auto">
          <a:xfrm>
            <a:off x="5381625" y="5038725"/>
            <a:ext cx="838200" cy="1092200"/>
            <a:chOff x="5120152" y="4267200"/>
            <a:chExt cx="2118848" cy="994108"/>
          </a:xfrm>
        </p:grpSpPr>
        <p:sp>
          <p:nvSpPr>
            <p:cNvPr id="114" name="TextBox 113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116" name="Straight Connector 115"/>
            <p:cNvCxnSpPr/>
            <p:nvPr/>
          </p:nvCxnSpPr>
          <p:spPr>
            <a:xfrm>
              <a:off x="5867401" y="4808510"/>
              <a:ext cx="838201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17" name="TextBox 116"/>
            <p:cNvSpPr txBox="1"/>
            <p:nvPr/>
          </p:nvSpPr>
          <p:spPr>
            <a:xfrm>
              <a:off x="5120152" y="4490883"/>
              <a:ext cx="1447802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21" name="Group 11"/>
          <p:cNvGrpSpPr>
            <a:grpSpLocks/>
          </p:cNvGrpSpPr>
          <p:nvPr/>
        </p:nvGrpSpPr>
        <p:grpSpPr bwMode="auto">
          <a:xfrm>
            <a:off x="7404100" y="5019675"/>
            <a:ext cx="573088" cy="1092200"/>
            <a:chOff x="5791199" y="4267200"/>
            <a:chExt cx="1447801" cy="994108"/>
          </a:xfrm>
        </p:grpSpPr>
        <p:sp>
          <p:nvSpPr>
            <p:cNvPr id="119" name="TextBox 118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6</a:t>
              </a:r>
            </a:p>
          </p:txBody>
        </p:sp>
        <p:sp>
          <p:nvSpPr>
            <p:cNvPr id="120" name="TextBox 119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121" name="Straight Connector 120"/>
            <p:cNvCxnSpPr/>
            <p:nvPr/>
          </p:nvCxnSpPr>
          <p:spPr>
            <a:xfrm>
              <a:off x="5867401" y="4808510"/>
              <a:ext cx="838201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" name="Group 11"/>
          <p:cNvGrpSpPr>
            <a:grpSpLocks/>
          </p:cNvGrpSpPr>
          <p:nvPr/>
        </p:nvGrpSpPr>
        <p:grpSpPr bwMode="auto">
          <a:xfrm>
            <a:off x="10007600" y="5003800"/>
            <a:ext cx="573088" cy="1092200"/>
            <a:chOff x="5791199" y="4267200"/>
            <a:chExt cx="1447801" cy="994108"/>
          </a:xfrm>
        </p:grpSpPr>
        <p:sp>
          <p:nvSpPr>
            <p:cNvPr id="123" name="TextBox 122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9</a:t>
              </a: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125" name="Straight Connector 124"/>
            <p:cNvCxnSpPr/>
            <p:nvPr/>
          </p:nvCxnSpPr>
          <p:spPr>
            <a:xfrm>
              <a:off x="5867401" y="4808510"/>
              <a:ext cx="838201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6" name="TextBox 125"/>
          <p:cNvSpPr txBox="1"/>
          <p:nvPr/>
        </p:nvSpPr>
        <p:spPr>
          <a:xfrm>
            <a:off x="6813570" y="279974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555524" y="2794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8166454" y="278744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359770" y="5134938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8118232" y="5127528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9032632" y="511032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26653" name="Title 1"/>
          <p:cNvSpPr txBox="1">
            <a:spLocks/>
          </p:cNvSpPr>
          <p:nvPr/>
        </p:nvSpPr>
        <p:spPr bwMode="auto">
          <a:xfrm>
            <a:off x="1447800" y="533400"/>
            <a:ext cx="99060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 hỗn số thích h</a:t>
            </a:r>
            <a:r>
              <a:rPr lang="vi-VN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ợp</a:t>
            </a:r>
            <a:r>
              <a:rPr 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vào chỗ chấm d</a:t>
            </a:r>
            <a:r>
              <a:rPr lang="vi-VN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ưới</a:t>
            </a:r>
            <a:r>
              <a:rPr lang="en-US" sz="2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mỗi vạch của tia số</a:t>
            </a:r>
          </a:p>
        </p:txBody>
      </p:sp>
      <p:grpSp>
        <p:nvGrpSpPr>
          <p:cNvPr id="25" name="Group 11"/>
          <p:cNvGrpSpPr>
            <a:grpSpLocks/>
          </p:cNvGrpSpPr>
          <p:nvPr/>
        </p:nvGrpSpPr>
        <p:grpSpPr bwMode="auto">
          <a:xfrm>
            <a:off x="6750050" y="2717800"/>
            <a:ext cx="838200" cy="1092200"/>
            <a:chOff x="5120152" y="4267200"/>
            <a:chExt cx="2118848" cy="994108"/>
          </a:xfrm>
        </p:grpSpPr>
        <p:sp>
          <p:nvSpPr>
            <p:cNvPr id="136" name="TextBox 135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cxnSp>
          <p:nvCxnSpPr>
            <p:cNvPr id="138" name="Straight Connector 137"/>
            <p:cNvCxnSpPr/>
            <p:nvPr/>
          </p:nvCxnSpPr>
          <p:spPr>
            <a:xfrm>
              <a:off x="5867401" y="4808510"/>
              <a:ext cx="838201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9" name="TextBox 138"/>
            <p:cNvSpPr txBox="1"/>
            <p:nvPr/>
          </p:nvSpPr>
          <p:spPr>
            <a:xfrm>
              <a:off x="5120152" y="4490883"/>
              <a:ext cx="1447802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27" name="Group 11"/>
          <p:cNvGrpSpPr>
            <a:grpSpLocks/>
          </p:cNvGrpSpPr>
          <p:nvPr/>
        </p:nvGrpSpPr>
        <p:grpSpPr bwMode="auto">
          <a:xfrm>
            <a:off x="7467600" y="2711450"/>
            <a:ext cx="838200" cy="1092200"/>
            <a:chOff x="5120152" y="4267200"/>
            <a:chExt cx="2118848" cy="994108"/>
          </a:xfrm>
        </p:grpSpPr>
        <p:sp>
          <p:nvSpPr>
            <p:cNvPr id="141" name="TextBox 140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cxnSp>
          <p:nvCxnSpPr>
            <p:cNvPr id="143" name="Straight Connector 142"/>
            <p:cNvCxnSpPr/>
            <p:nvPr/>
          </p:nvCxnSpPr>
          <p:spPr>
            <a:xfrm>
              <a:off x="5867401" y="4808510"/>
              <a:ext cx="838201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4" name="TextBox 143"/>
            <p:cNvSpPr txBox="1"/>
            <p:nvPr/>
          </p:nvSpPr>
          <p:spPr>
            <a:xfrm>
              <a:off x="5120152" y="4475224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29" name="Group 11"/>
          <p:cNvGrpSpPr>
            <a:grpSpLocks/>
          </p:cNvGrpSpPr>
          <p:nvPr/>
        </p:nvGrpSpPr>
        <p:grpSpPr bwMode="auto">
          <a:xfrm>
            <a:off x="8153400" y="2717800"/>
            <a:ext cx="838200" cy="1092200"/>
            <a:chOff x="5120152" y="4267200"/>
            <a:chExt cx="2118848" cy="994108"/>
          </a:xfrm>
        </p:grpSpPr>
        <p:sp>
          <p:nvSpPr>
            <p:cNvPr id="146" name="TextBox 145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cxnSp>
          <p:nvCxnSpPr>
            <p:cNvPr id="148" name="Straight Connector 147"/>
            <p:cNvCxnSpPr/>
            <p:nvPr/>
          </p:nvCxnSpPr>
          <p:spPr>
            <a:xfrm>
              <a:off x="5867401" y="4808510"/>
              <a:ext cx="838201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9" name="TextBox 148"/>
            <p:cNvSpPr txBox="1"/>
            <p:nvPr/>
          </p:nvSpPr>
          <p:spPr>
            <a:xfrm>
              <a:off x="5120152" y="4490883"/>
              <a:ext cx="1447802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31" name="Group 11"/>
          <p:cNvGrpSpPr>
            <a:grpSpLocks/>
          </p:cNvGrpSpPr>
          <p:nvPr/>
        </p:nvGrpSpPr>
        <p:grpSpPr bwMode="auto">
          <a:xfrm>
            <a:off x="6300788" y="5043488"/>
            <a:ext cx="838200" cy="1092200"/>
            <a:chOff x="5120152" y="4267200"/>
            <a:chExt cx="2118848" cy="994108"/>
          </a:xfrm>
        </p:grpSpPr>
        <p:sp>
          <p:nvSpPr>
            <p:cNvPr id="151" name="TextBox 150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153" name="Straight Connector 152"/>
            <p:cNvCxnSpPr/>
            <p:nvPr/>
          </p:nvCxnSpPr>
          <p:spPr>
            <a:xfrm>
              <a:off x="5867401" y="4808510"/>
              <a:ext cx="838201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4" name="TextBox 153"/>
            <p:cNvSpPr txBox="1"/>
            <p:nvPr/>
          </p:nvSpPr>
          <p:spPr>
            <a:xfrm>
              <a:off x="5120152" y="4490883"/>
              <a:ext cx="1447802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</p:grpSp>
      <p:grpSp>
        <p:nvGrpSpPr>
          <p:cNvPr id="33" name="Group 11"/>
          <p:cNvGrpSpPr>
            <a:grpSpLocks/>
          </p:cNvGrpSpPr>
          <p:nvPr/>
        </p:nvGrpSpPr>
        <p:grpSpPr bwMode="auto">
          <a:xfrm>
            <a:off x="8077200" y="5029200"/>
            <a:ext cx="838200" cy="1092200"/>
            <a:chOff x="5120152" y="4267200"/>
            <a:chExt cx="2118848" cy="994108"/>
          </a:xfrm>
        </p:grpSpPr>
        <p:sp>
          <p:nvSpPr>
            <p:cNvPr id="158" name="TextBox 157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160" name="Straight Connector 159"/>
            <p:cNvCxnSpPr/>
            <p:nvPr/>
          </p:nvCxnSpPr>
          <p:spPr>
            <a:xfrm>
              <a:off x="5867401" y="4808510"/>
              <a:ext cx="838201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1" name="TextBox 160"/>
            <p:cNvSpPr txBox="1"/>
            <p:nvPr/>
          </p:nvSpPr>
          <p:spPr>
            <a:xfrm>
              <a:off x="5120152" y="4490883"/>
              <a:ext cx="1447802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  <p:grpSp>
        <p:nvGrpSpPr>
          <p:cNvPr id="34" name="Group 11"/>
          <p:cNvGrpSpPr>
            <a:grpSpLocks/>
          </p:cNvGrpSpPr>
          <p:nvPr/>
        </p:nvGrpSpPr>
        <p:grpSpPr bwMode="auto">
          <a:xfrm>
            <a:off x="8964613" y="5035550"/>
            <a:ext cx="838200" cy="1092200"/>
            <a:chOff x="5120152" y="4267200"/>
            <a:chExt cx="2118848" cy="994108"/>
          </a:xfrm>
        </p:grpSpPr>
        <p:sp>
          <p:nvSpPr>
            <p:cNvPr id="163" name="TextBox 162"/>
            <p:cNvSpPr txBox="1"/>
            <p:nvPr/>
          </p:nvSpPr>
          <p:spPr>
            <a:xfrm>
              <a:off x="5791199" y="4267200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64" name="TextBox 163"/>
            <p:cNvSpPr txBox="1"/>
            <p:nvPr/>
          </p:nvSpPr>
          <p:spPr>
            <a:xfrm>
              <a:off x="5791199" y="4729168"/>
              <a:ext cx="1447801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cxnSp>
          <p:nvCxnSpPr>
            <p:cNvPr id="165" name="Straight Connector 164"/>
            <p:cNvCxnSpPr/>
            <p:nvPr/>
          </p:nvCxnSpPr>
          <p:spPr>
            <a:xfrm>
              <a:off x="5867401" y="4808510"/>
              <a:ext cx="838201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6" name="TextBox 165"/>
            <p:cNvSpPr txBox="1"/>
            <p:nvPr/>
          </p:nvSpPr>
          <p:spPr>
            <a:xfrm>
              <a:off x="5120152" y="4490883"/>
              <a:ext cx="1447802" cy="53214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</p:grpSp>
      <p:sp>
        <p:nvSpPr>
          <p:cNvPr id="167" name="TextBox 166"/>
          <p:cNvSpPr txBox="1"/>
          <p:nvPr/>
        </p:nvSpPr>
        <p:spPr>
          <a:xfrm>
            <a:off x="1565566" y="2154375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  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1524001" y="449580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b)  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1600200" y="177226"/>
            <a:ext cx="17526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32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2:</a:t>
            </a:r>
          </a:p>
        </p:txBody>
      </p:sp>
    </p:spTree>
    <p:extLst>
      <p:ext uri="{BB962C8B-B14F-4D97-AF65-F5344CB8AC3E}">
        <p14:creationId xmlns:p14="http://schemas.microsoft.com/office/powerpoint/2010/main" val="263464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8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3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33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28"/>
          <p:cNvSpPr txBox="1">
            <a:spLocks noChangeArrowheads="1"/>
          </p:cNvSpPr>
          <p:nvPr/>
        </p:nvSpPr>
        <p:spPr bwMode="auto">
          <a:xfrm>
            <a:off x="1905000" y="304801"/>
            <a:ext cx="845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>
              <a:defRPr/>
            </a:pPr>
            <a:r>
              <a:rPr lang="en-US" sz="40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0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vi-VN" sz="40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40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i: </a:t>
            </a:r>
            <a:r>
              <a:rPr lang="en-US" sz="4000" b="1" dirty="0" err="1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b="1" dirty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4000" b="1" dirty="0" err="1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4000" b="1" dirty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ln w="11430"/>
                <a:solidFill>
                  <a:srgbClr val="00206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3657601" y="2514600"/>
            <a:ext cx="2659063" cy="990600"/>
            <a:chOff x="2133600" y="2514600"/>
            <a:chExt cx="2659199" cy="990600"/>
          </a:xfrm>
        </p:grpSpPr>
        <p:sp>
          <p:nvSpPr>
            <p:cNvPr id="35" name="Isosceles Triangle 34"/>
            <p:cNvSpPr/>
            <p:nvPr/>
          </p:nvSpPr>
          <p:spPr bwMode="auto">
            <a:xfrm>
              <a:off x="3581474" y="2524125"/>
              <a:ext cx="1190686" cy="981075"/>
            </a:xfrm>
            <a:prstGeom prst="triangle">
              <a:avLst>
                <a:gd name="adj" fmla="val 50000"/>
              </a:avLst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Isosceles Triangle 7"/>
            <p:cNvSpPr/>
            <p:nvPr/>
          </p:nvSpPr>
          <p:spPr bwMode="auto">
            <a:xfrm>
              <a:off x="2133600" y="2514600"/>
              <a:ext cx="1191060" cy="981075"/>
            </a:xfrm>
            <a:prstGeom prst="triangle">
              <a:avLst>
                <a:gd name="adj" fmla="val 50000"/>
              </a:avLst>
            </a:prstGeom>
            <a:solidFill>
              <a:srgbClr val="00B0F0"/>
            </a:solidFill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ight Triangle 9"/>
            <p:cNvSpPr/>
            <p:nvPr/>
          </p:nvSpPr>
          <p:spPr bwMode="auto">
            <a:xfrm>
              <a:off x="4191000" y="2534946"/>
              <a:ext cx="601799" cy="969532"/>
            </a:xfrm>
            <a:prstGeom prst="rtTriangle">
              <a:avLst/>
            </a:prstGeom>
            <a:solidFill>
              <a:srgbClr val="00B0F0"/>
            </a:solidFill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2420600" y="1676401"/>
            <a:ext cx="1447800" cy="1267921"/>
            <a:chOff x="9341224" y="1660072"/>
            <a:chExt cx="2043950" cy="1539619"/>
          </a:xfrm>
        </p:grpSpPr>
        <p:sp>
          <p:nvSpPr>
            <p:cNvPr id="38" name="Rounded Rectangle 37"/>
            <p:cNvSpPr/>
            <p:nvPr/>
          </p:nvSpPr>
          <p:spPr>
            <a:xfrm>
              <a:off x="9525000" y="1752601"/>
              <a:ext cx="990599" cy="1295400"/>
            </a:xfrm>
            <a:prstGeom prst="roundRect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27690" name="Group 61"/>
            <p:cNvGrpSpPr>
              <a:grpSpLocks/>
            </p:cNvGrpSpPr>
            <p:nvPr/>
          </p:nvGrpSpPr>
          <p:grpSpPr bwMode="auto">
            <a:xfrm>
              <a:off x="9341224" y="1660072"/>
              <a:ext cx="2043950" cy="1539619"/>
              <a:chOff x="9798424" y="1660072"/>
              <a:chExt cx="2043950" cy="1539619"/>
            </a:xfrm>
          </p:grpSpPr>
          <p:sp>
            <p:nvSpPr>
              <p:cNvPr id="50" name="TextBox 49"/>
              <p:cNvSpPr txBox="1"/>
              <p:nvPr/>
            </p:nvSpPr>
            <p:spPr>
              <a:xfrm>
                <a:off x="10394575" y="1660072"/>
                <a:ext cx="1447799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9798424" y="1970002"/>
                <a:ext cx="1600201" cy="8595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10421467" y="2340115"/>
                <a:ext cx="990600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53" name="Straight Connector 52"/>
              <p:cNvCxnSpPr/>
              <p:nvPr/>
            </p:nvCxnSpPr>
            <p:spPr>
              <a:xfrm>
                <a:off x="10295964" y="2438854"/>
                <a:ext cx="685799" cy="192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Group 93"/>
          <p:cNvGrpSpPr>
            <a:grpSpLocks/>
          </p:cNvGrpSpPr>
          <p:nvPr/>
        </p:nvGrpSpPr>
        <p:grpSpPr bwMode="auto">
          <a:xfrm>
            <a:off x="2362200" y="7086600"/>
            <a:ext cx="7924800" cy="5380038"/>
            <a:chOff x="-381000" y="7086600"/>
            <a:chExt cx="7924800" cy="5379747"/>
          </a:xfrm>
        </p:grpSpPr>
        <p:sp>
          <p:nvSpPr>
            <p:cNvPr id="27" name="Oval 26"/>
            <p:cNvSpPr/>
            <p:nvPr/>
          </p:nvSpPr>
          <p:spPr bwMode="auto">
            <a:xfrm>
              <a:off x="1524000" y="11201177"/>
              <a:ext cx="1189038" cy="1188974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0" y="11277600"/>
              <a:ext cx="1188848" cy="1188747"/>
            </a:xfrm>
            <a:prstGeom prst="ellipse">
              <a:avLst/>
            </a:prstGeom>
            <a:solidFill>
              <a:srgbClr val="009900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1524000" y="11231853"/>
              <a:ext cx="1189037" cy="1188747"/>
            </a:xfrm>
            <a:prstGeom prst="pie">
              <a:avLst>
                <a:gd name="adj1" fmla="val 5574885"/>
                <a:gd name="adj2" fmla="val 16200000"/>
              </a:avLst>
            </a:prstGeom>
            <a:solidFill>
              <a:srgbClr val="009900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Flowchart: Process 10"/>
            <p:cNvSpPr/>
            <p:nvPr/>
          </p:nvSpPr>
          <p:spPr bwMode="auto">
            <a:xfrm>
              <a:off x="-7620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136525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2808288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4267200" y="7086600"/>
              <a:ext cx="627063" cy="461938"/>
            </a:xfrm>
            <a:prstGeom prst="flowChartProcess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lowchart: Process 27"/>
            <p:cNvSpPr/>
            <p:nvPr/>
          </p:nvSpPr>
          <p:spPr bwMode="auto">
            <a:xfrm>
              <a:off x="4252913" y="7091363"/>
              <a:ext cx="1254125" cy="86672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4447404" y="7523933"/>
              <a:ext cx="86672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7663" name="Group 89"/>
            <p:cNvGrpSpPr>
              <a:grpSpLocks/>
            </p:cNvGrpSpPr>
            <p:nvPr/>
          </p:nvGrpSpPr>
          <p:grpSpPr bwMode="auto">
            <a:xfrm>
              <a:off x="-381000" y="9906000"/>
              <a:ext cx="7924800" cy="1066800"/>
              <a:chOff x="-304800" y="9220200"/>
              <a:chExt cx="8305800" cy="990600"/>
            </a:xfrm>
          </p:grpSpPr>
          <p:sp>
            <p:nvSpPr>
              <p:cNvPr id="85" name="Parallelogram 84"/>
              <p:cNvSpPr/>
              <p:nvPr/>
            </p:nvSpPr>
            <p:spPr bwMode="auto">
              <a:xfrm>
                <a:off x="-304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91" name="Parallelogram 90"/>
              <p:cNvSpPr/>
              <p:nvPr/>
            </p:nvSpPr>
            <p:spPr bwMode="auto">
              <a:xfrm>
                <a:off x="60960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6" name="Parallelogram 95"/>
              <p:cNvSpPr/>
              <p:nvPr/>
            </p:nvSpPr>
            <p:spPr bwMode="auto">
              <a:xfrm>
                <a:off x="67818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noFill/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Parallelogram 32"/>
              <p:cNvSpPr/>
              <p:nvPr/>
            </p:nvSpPr>
            <p:spPr bwMode="auto">
              <a:xfrm>
                <a:off x="12954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6" name="Parallelogram 35"/>
              <p:cNvSpPr/>
              <p:nvPr/>
            </p:nvSpPr>
            <p:spPr bwMode="auto">
              <a:xfrm>
                <a:off x="28956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7" name="Parallelogram 36"/>
              <p:cNvSpPr/>
              <p:nvPr/>
            </p:nvSpPr>
            <p:spPr bwMode="auto">
              <a:xfrm>
                <a:off x="4495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27664" name="Group 88"/>
            <p:cNvGrpSpPr>
              <a:grpSpLocks/>
            </p:cNvGrpSpPr>
            <p:nvPr/>
          </p:nvGrpSpPr>
          <p:grpSpPr bwMode="auto">
            <a:xfrm>
              <a:off x="0" y="7524750"/>
              <a:ext cx="5507037" cy="2152649"/>
              <a:chOff x="76200" y="6838950"/>
              <a:chExt cx="5507037" cy="2152649"/>
            </a:xfrm>
          </p:grpSpPr>
          <p:sp>
            <p:nvSpPr>
              <p:cNvPr id="25" name="Diamond 24"/>
              <p:cNvSpPr/>
              <p:nvPr/>
            </p:nvSpPr>
            <p:spPr bwMode="auto">
              <a:xfrm>
                <a:off x="76200" y="7536972"/>
                <a:ext cx="1412948" cy="1417955"/>
              </a:xfrm>
              <a:prstGeom prst="diamond">
                <a:avLst/>
              </a:prstGeom>
              <a:solidFill>
                <a:srgbClr val="7030A0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34" name="Straight Connector 33"/>
              <p:cNvCxnSpPr>
                <a:stCxn id="28" idx="1"/>
                <a:endCxn id="28" idx="3"/>
              </p:cNvCxnSpPr>
              <p:nvPr/>
            </p:nvCxnSpPr>
            <p:spPr bwMode="auto">
              <a:xfrm rot="10800000" flipH="1">
                <a:off x="4329113" y="6838926"/>
                <a:ext cx="1254125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" name="Diamond 29"/>
              <p:cNvSpPr/>
              <p:nvPr/>
            </p:nvSpPr>
            <p:spPr bwMode="auto">
              <a:xfrm>
                <a:off x="1752600" y="7543800"/>
                <a:ext cx="1412948" cy="1417955"/>
              </a:xfrm>
              <a:prstGeom prst="diamond">
                <a:avLst/>
              </a:prstGeom>
              <a:solidFill>
                <a:srgbClr val="7030A0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6" name="Diamond 25"/>
              <p:cNvSpPr/>
              <p:nvPr/>
            </p:nvSpPr>
            <p:spPr bwMode="auto">
              <a:xfrm>
                <a:off x="3387725" y="7485004"/>
                <a:ext cx="1412875" cy="1488995"/>
              </a:xfrm>
              <a:prstGeom prst="diamond">
                <a:avLst/>
              </a:prstGeom>
              <a:noFill/>
              <a:ln w="38100">
                <a:solidFill>
                  <a:srgbClr val="8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" name="Isosceles Triangle 19"/>
              <p:cNvSpPr/>
              <p:nvPr/>
            </p:nvSpPr>
            <p:spPr bwMode="auto">
              <a:xfrm rot="16200000">
                <a:off x="2959396" y="7861005"/>
                <a:ext cx="1523999" cy="737190"/>
              </a:xfrm>
              <a:prstGeom prst="triangle">
                <a:avLst>
                  <a:gd name="adj" fmla="val 51948"/>
                </a:avLst>
              </a:prstGeom>
              <a:solidFill>
                <a:srgbClr val="7030A0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5" name="Right Triangle 74"/>
              <p:cNvSpPr/>
              <p:nvPr/>
            </p:nvSpPr>
            <p:spPr>
              <a:xfrm>
                <a:off x="4114800" y="7543800"/>
                <a:ext cx="685800" cy="685800"/>
              </a:xfrm>
              <a:prstGeom prst="rtTriangle">
                <a:avLst/>
              </a:prstGeom>
              <a:solidFill>
                <a:srgbClr val="7030A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57792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222 0.01435 C -0.16475 0.00556 -0.25538 0.01736 -0.34722 0.02269 C -0.3526 0.02361 -0.36215 0.02431 -0.36805 0.02824 C -0.3842 0.03912 -0.36493 0.02963 -0.38055 0.03657 C -0.38645 0.04444 -0.39288 0.05162 -0.3993 0.0588 C -0.41111 0.07199 -0.39965 0.05625 -0.41389 0.06991 C -0.42222 0.07801 -0.42916 0.09213 -0.43889 0.09769 C -0.44149 0.09907 -0.45573 0.10278 -0.45764 0.10324 C -0.46666 0.10926 -0.46597 0.10463 -0.46597 0.11157 " pathEditMode="relative" rAng="0" ptsTypes="ffffffffA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22" y="44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3 -0.50602 C -0.08733 -0.74213 -0.08646 -0.62824 -0.08646 -0.84768 " pathEditMode="relative" rAng="0" ptsTypes="fA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1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28"/>
          <p:cNvSpPr txBox="1">
            <a:spLocks noChangeArrowheads="1"/>
          </p:cNvSpPr>
          <p:nvPr/>
        </p:nvSpPr>
        <p:spPr bwMode="auto">
          <a:xfrm>
            <a:off x="1905000" y="304801"/>
            <a:ext cx="8458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</a:t>
            </a:r>
            <a:r>
              <a:rPr lang="vi-VN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40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i: </a:t>
            </a:r>
            <a:r>
              <a:rPr lang="en-US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hỗn số - ghép hình:</a:t>
            </a:r>
          </a:p>
        </p:txBody>
      </p:sp>
      <p:grpSp>
        <p:nvGrpSpPr>
          <p:cNvPr id="28675" name="Group 93"/>
          <p:cNvGrpSpPr>
            <a:grpSpLocks/>
          </p:cNvGrpSpPr>
          <p:nvPr/>
        </p:nvGrpSpPr>
        <p:grpSpPr bwMode="auto">
          <a:xfrm>
            <a:off x="1600200" y="1325564"/>
            <a:ext cx="7924800" cy="5380037"/>
            <a:chOff x="-381000" y="7086600"/>
            <a:chExt cx="7924800" cy="5379747"/>
          </a:xfrm>
        </p:grpSpPr>
        <p:sp>
          <p:nvSpPr>
            <p:cNvPr id="27" name="Oval 26"/>
            <p:cNvSpPr/>
            <p:nvPr/>
          </p:nvSpPr>
          <p:spPr bwMode="auto">
            <a:xfrm>
              <a:off x="1524000" y="11201178"/>
              <a:ext cx="1189038" cy="1188973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0" y="11277600"/>
              <a:ext cx="1188848" cy="1188747"/>
            </a:xfrm>
            <a:prstGeom prst="ellipse">
              <a:avLst/>
            </a:prstGeom>
            <a:solidFill>
              <a:srgbClr val="009900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1524000" y="11231853"/>
              <a:ext cx="1189037" cy="1188747"/>
            </a:xfrm>
            <a:prstGeom prst="pie">
              <a:avLst>
                <a:gd name="adj1" fmla="val 5574885"/>
                <a:gd name="adj2" fmla="val 16200000"/>
              </a:avLst>
            </a:prstGeom>
            <a:solidFill>
              <a:srgbClr val="009900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Flowchart: Process 10"/>
            <p:cNvSpPr/>
            <p:nvPr/>
          </p:nvSpPr>
          <p:spPr bwMode="auto">
            <a:xfrm>
              <a:off x="-7620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136525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2808288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4267200" y="7086600"/>
              <a:ext cx="627063" cy="461937"/>
            </a:xfrm>
            <a:prstGeom prst="flowChartProcess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8" name="Flowchart: Process 27"/>
            <p:cNvSpPr/>
            <p:nvPr/>
          </p:nvSpPr>
          <p:spPr bwMode="auto">
            <a:xfrm>
              <a:off x="4252913" y="7091362"/>
              <a:ext cx="1254125" cy="86672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4447404" y="7523932"/>
              <a:ext cx="86672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8710" name="Group 89"/>
            <p:cNvGrpSpPr>
              <a:grpSpLocks/>
            </p:cNvGrpSpPr>
            <p:nvPr/>
          </p:nvGrpSpPr>
          <p:grpSpPr bwMode="auto">
            <a:xfrm>
              <a:off x="-381000" y="9906000"/>
              <a:ext cx="7924800" cy="1066800"/>
              <a:chOff x="-304800" y="9220200"/>
              <a:chExt cx="8305800" cy="990600"/>
            </a:xfrm>
          </p:grpSpPr>
          <p:sp>
            <p:nvSpPr>
              <p:cNvPr id="85" name="Parallelogram 84"/>
              <p:cNvSpPr/>
              <p:nvPr/>
            </p:nvSpPr>
            <p:spPr bwMode="auto">
              <a:xfrm>
                <a:off x="-304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/>
              </a:p>
            </p:txBody>
          </p:sp>
          <p:sp>
            <p:nvSpPr>
              <p:cNvPr id="91" name="Parallelogram 90"/>
              <p:cNvSpPr/>
              <p:nvPr/>
            </p:nvSpPr>
            <p:spPr bwMode="auto">
              <a:xfrm>
                <a:off x="60960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6" name="Parallelogram 95"/>
              <p:cNvSpPr/>
              <p:nvPr/>
            </p:nvSpPr>
            <p:spPr bwMode="auto">
              <a:xfrm>
                <a:off x="67818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noFill/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3" name="Parallelogram 32"/>
              <p:cNvSpPr/>
              <p:nvPr/>
            </p:nvSpPr>
            <p:spPr bwMode="auto">
              <a:xfrm>
                <a:off x="12954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6" name="Parallelogram 35"/>
              <p:cNvSpPr/>
              <p:nvPr/>
            </p:nvSpPr>
            <p:spPr bwMode="auto">
              <a:xfrm>
                <a:off x="28956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7" name="Parallelogram 36"/>
              <p:cNvSpPr/>
              <p:nvPr/>
            </p:nvSpPr>
            <p:spPr bwMode="auto">
              <a:xfrm>
                <a:off x="4495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  <p:grpSp>
          <p:nvGrpSpPr>
            <p:cNvPr id="28711" name="Group 88"/>
            <p:cNvGrpSpPr>
              <a:grpSpLocks/>
            </p:cNvGrpSpPr>
            <p:nvPr/>
          </p:nvGrpSpPr>
          <p:grpSpPr bwMode="auto">
            <a:xfrm>
              <a:off x="0" y="7524750"/>
              <a:ext cx="5507037" cy="2152649"/>
              <a:chOff x="76200" y="6838950"/>
              <a:chExt cx="5507037" cy="2152649"/>
            </a:xfrm>
          </p:grpSpPr>
          <p:sp>
            <p:nvSpPr>
              <p:cNvPr id="25" name="Diamond 24"/>
              <p:cNvSpPr/>
              <p:nvPr/>
            </p:nvSpPr>
            <p:spPr bwMode="auto">
              <a:xfrm>
                <a:off x="76200" y="7536972"/>
                <a:ext cx="1412948" cy="1417955"/>
              </a:xfrm>
              <a:prstGeom prst="diamond">
                <a:avLst/>
              </a:prstGeom>
              <a:solidFill>
                <a:srgbClr val="7030A0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cxnSp>
            <p:nvCxnSpPr>
              <p:cNvPr id="34" name="Straight Connector 33"/>
              <p:cNvCxnSpPr>
                <a:stCxn id="28" idx="1"/>
                <a:endCxn id="28" idx="3"/>
              </p:cNvCxnSpPr>
              <p:nvPr/>
            </p:nvCxnSpPr>
            <p:spPr bwMode="auto">
              <a:xfrm rot="10800000" flipH="1">
                <a:off x="4329113" y="6838926"/>
                <a:ext cx="1254125" cy="1587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" name="Diamond 29"/>
              <p:cNvSpPr/>
              <p:nvPr/>
            </p:nvSpPr>
            <p:spPr bwMode="auto">
              <a:xfrm>
                <a:off x="1752600" y="7543800"/>
                <a:ext cx="1412948" cy="1417955"/>
              </a:xfrm>
              <a:prstGeom prst="diamond">
                <a:avLst/>
              </a:prstGeom>
              <a:solidFill>
                <a:srgbClr val="7030A0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6" name="Diamond 25"/>
              <p:cNvSpPr/>
              <p:nvPr/>
            </p:nvSpPr>
            <p:spPr bwMode="auto">
              <a:xfrm>
                <a:off x="3387725" y="7485003"/>
                <a:ext cx="1412875" cy="1488995"/>
              </a:xfrm>
              <a:prstGeom prst="diamond">
                <a:avLst/>
              </a:prstGeom>
              <a:noFill/>
              <a:ln w="38100">
                <a:solidFill>
                  <a:srgbClr val="8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20" name="Isosceles Triangle 19"/>
              <p:cNvSpPr/>
              <p:nvPr/>
            </p:nvSpPr>
            <p:spPr bwMode="auto">
              <a:xfrm rot="16200000">
                <a:off x="2959396" y="7861005"/>
                <a:ext cx="1523999" cy="737190"/>
              </a:xfrm>
              <a:prstGeom prst="triangle">
                <a:avLst>
                  <a:gd name="adj" fmla="val 51948"/>
                </a:avLst>
              </a:prstGeom>
              <a:solidFill>
                <a:srgbClr val="7030A0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5" name="Right Triangle 74"/>
              <p:cNvSpPr/>
              <p:nvPr/>
            </p:nvSpPr>
            <p:spPr>
              <a:xfrm>
                <a:off x="4114800" y="7543800"/>
                <a:ext cx="685800" cy="685800"/>
              </a:xfrm>
              <a:prstGeom prst="rtTriangle">
                <a:avLst/>
              </a:prstGeom>
              <a:solidFill>
                <a:srgbClr val="7030A0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</p:grpSp>
      </p:grpSp>
      <p:grpSp>
        <p:nvGrpSpPr>
          <p:cNvPr id="5" name="Group 51"/>
          <p:cNvGrpSpPr>
            <a:grpSpLocks/>
          </p:cNvGrpSpPr>
          <p:nvPr/>
        </p:nvGrpSpPr>
        <p:grpSpPr bwMode="auto">
          <a:xfrm>
            <a:off x="5334000" y="1219201"/>
            <a:ext cx="6019800" cy="5661025"/>
            <a:chOff x="3810000" y="1219200"/>
            <a:chExt cx="6019800" cy="5661025"/>
          </a:xfrm>
        </p:grpSpPr>
        <p:sp>
          <p:nvSpPr>
            <p:cNvPr id="51" name="Flowchart: Alternate Process 50"/>
            <p:cNvSpPr/>
            <p:nvPr/>
          </p:nvSpPr>
          <p:spPr>
            <a:xfrm>
              <a:off x="3810000" y="5638800"/>
              <a:ext cx="1143000" cy="1066800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0" name="Flowchart: Alternate Process 49"/>
            <p:cNvSpPr/>
            <p:nvPr/>
          </p:nvSpPr>
          <p:spPr>
            <a:xfrm>
              <a:off x="7924800" y="4343400"/>
              <a:ext cx="1143000" cy="1066800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" name="Flowchart: Alternate Process 48"/>
            <p:cNvSpPr/>
            <p:nvPr/>
          </p:nvSpPr>
          <p:spPr>
            <a:xfrm>
              <a:off x="6477000" y="1371600"/>
              <a:ext cx="1143000" cy="1066800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8" name="Flowchart: Alternate Process 47"/>
            <p:cNvSpPr/>
            <p:nvPr/>
          </p:nvSpPr>
          <p:spPr>
            <a:xfrm>
              <a:off x="5943600" y="2590800"/>
              <a:ext cx="1143000" cy="1066800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28681" name="Group 64"/>
            <p:cNvGrpSpPr>
              <a:grpSpLocks/>
            </p:cNvGrpSpPr>
            <p:nvPr/>
          </p:nvGrpSpPr>
          <p:grpSpPr bwMode="auto">
            <a:xfrm>
              <a:off x="6400800" y="1219200"/>
              <a:ext cx="1981200" cy="1295432"/>
              <a:chOff x="10287000" y="1828800"/>
              <a:chExt cx="1981200" cy="1295400"/>
            </a:xfrm>
          </p:grpSpPr>
          <p:sp>
            <p:nvSpPr>
              <p:cNvPr id="66" name="TextBox 65"/>
              <p:cNvSpPr txBox="1"/>
              <p:nvPr/>
            </p:nvSpPr>
            <p:spPr>
              <a:xfrm>
                <a:off x="108204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10287000" y="2057400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0820400" y="24163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9" name="Straight Connector 68"/>
              <p:cNvCxnSpPr/>
              <p:nvPr/>
            </p:nvCxnSpPr>
            <p:spPr>
              <a:xfrm>
                <a:off x="10744200" y="2512996"/>
                <a:ext cx="685800" cy="1587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682" name="Group 69"/>
            <p:cNvGrpSpPr>
              <a:grpSpLocks/>
            </p:cNvGrpSpPr>
            <p:nvPr/>
          </p:nvGrpSpPr>
          <p:grpSpPr bwMode="auto">
            <a:xfrm>
              <a:off x="5867400" y="2514632"/>
              <a:ext cx="1981200" cy="1241316"/>
              <a:chOff x="8077200" y="1828800"/>
              <a:chExt cx="1981200" cy="1241286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86106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8077200" y="2057362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8610600" y="23622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74" name="Straight Connector 73"/>
              <p:cNvCxnSpPr/>
              <p:nvPr/>
            </p:nvCxnSpPr>
            <p:spPr>
              <a:xfrm>
                <a:off x="8534400" y="2438353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683" name="Group 87"/>
            <p:cNvGrpSpPr>
              <a:grpSpLocks/>
            </p:cNvGrpSpPr>
            <p:nvPr/>
          </p:nvGrpSpPr>
          <p:grpSpPr bwMode="auto">
            <a:xfrm>
              <a:off x="7848600" y="4267275"/>
              <a:ext cx="1981200" cy="1295432"/>
              <a:chOff x="1066800" y="3810000"/>
              <a:chExt cx="1981200" cy="1295400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1600200" y="38100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1066800" y="4038600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1600200" y="43975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0" name="Straight Connector 79"/>
              <p:cNvCxnSpPr/>
              <p:nvPr/>
            </p:nvCxnSpPr>
            <p:spPr>
              <a:xfrm>
                <a:off x="1524000" y="4419510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684" name="Group 86"/>
            <p:cNvGrpSpPr>
              <a:grpSpLocks/>
            </p:cNvGrpSpPr>
            <p:nvPr/>
          </p:nvGrpSpPr>
          <p:grpSpPr bwMode="auto">
            <a:xfrm>
              <a:off x="3810000" y="5486505"/>
              <a:ext cx="1981200" cy="1393720"/>
              <a:chOff x="-1676400" y="4648200"/>
              <a:chExt cx="1981200" cy="1393686"/>
            </a:xfrm>
          </p:grpSpPr>
          <p:sp>
            <p:nvSpPr>
              <p:cNvPr id="82" name="TextBox 81"/>
              <p:cNvSpPr txBox="1"/>
              <p:nvPr/>
            </p:nvSpPr>
            <p:spPr>
              <a:xfrm>
                <a:off x="-1143000" y="4648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-1676400" y="5029200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-1143000" y="53340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>
                <a:off x="-1219200" y="5333878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27647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3"/>
          <p:cNvSpPr txBox="1">
            <a:spLocks noChangeArrowheads="1"/>
          </p:cNvSpPr>
          <p:nvPr/>
        </p:nvSpPr>
        <p:spPr bwMode="auto">
          <a:xfrm>
            <a:off x="2819400" y="685801"/>
            <a:ext cx="4343400" cy="671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6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hình tròn và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cxnSp>
        <p:nvCxnSpPr>
          <p:cNvPr id="135" name="Straight Connector 134"/>
          <p:cNvCxnSpPr/>
          <p:nvPr/>
        </p:nvCxnSpPr>
        <p:spPr>
          <a:xfrm rot="5400000">
            <a:off x="6734816" y="3185081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1" y="295573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598" y="283138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27000000">
            <a:off x="4686300" y="2378214"/>
            <a:ext cx="381000" cy="2133600"/>
          </a:xfrm>
          <a:prstGeom prst="rightBrace">
            <a:avLst/>
          </a:prstGeom>
          <a:scene3d>
            <a:camera prst="perspectiveAbove"/>
            <a:lightRig rig="threePt" dir="tl">
              <a:rot lat="0" lon="0" rev="0"/>
            </a:lightRig>
          </a:scene3d>
          <a:sp3d prstMaterial="metal">
            <a:bevelT w="10000" h="10000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27000000">
            <a:off x="7581900" y="2835414"/>
            <a:ext cx="381000" cy="1219200"/>
          </a:xfrm>
          <a:prstGeom prst="rightBrace">
            <a:avLst/>
          </a:prstGeom>
          <a:ln>
            <a:solidFill>
              <a:srgbClr val="7030A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48200" y="4016514"/>
            <a:ext cx="14478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7391400" y="3711576"/>
            <a:ext cx="1600200" cy="1317625"/>
            <a:chOff x="5638800" y="4267200"/>
            <a:chExt cx="1600200" cy="1317486"/>
          </a:xfrm>
        </p:grpSpPr>
        <p:sp>
          <p:nvSpPr>
            <p:cNvPr id="34" name="TextBox 33"/>
            <p:cNvSpPr txBox="1"/>
            <p:nvPr/>
          </p:nvSpPr>
          <p:spPr>
            <a:xfrm>
              <a:off x="5791200" y="42672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791200" y="48768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5638800" y="4953000"/>
              <a:ext cx="838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Oval 22"/>
          <p:cNvSpPr/>
          <p:nvPr/>
        </p:nvSpPr>
        <p:spPr>
          <a:xfrm>
            <a:off x="7057104" y="1725576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Pie 23"/>
          <p:cNvSpPr/>
          <p:nvPr/>
        </p:nvSpPr>
        <p:spPr>
          <a:xfrm>
            <a:off x="5850192" y="4565523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Pie 24"/>
          <p:cNvSpPr/>
          <p:nvPr/>
        </p:nvSpPr>
        <p:spPr>
          <a:xfrm rot="16200000">
            <a:off x="5850192" y="4565523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Pie 27"/>
          <p:cNvSpPr/>
          <p:nvPr/>
        </p:nvSpPr>
        <p:spPr>
          <a:xfrm rot="5400000">
            <a:off x="5850192" y="4575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Pie 28"/>
          <p:cNvSpPr/>
          <p:nvPr/>
        </p:nvSpPr>
        <p:spPr>
          <a:xfrm>
            <a:off x="5850192" y="4575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252012" y="17145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157012" y="17145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rot="5400000" flipH="1">
            <a:off x="5838032" y="5280820"/>
            <a:ext cx="1447800" cy="1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 flipH="1">
            <a:off x="5852652" y="5280358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6805613" y="5651501"/>
            <a:ext cx="1600200" cy="1317625"/>
            <a:chOff x="5638800" y="4267200"/>
            <a:chExt cx="1600200" cy="1317486"/>
          </a:xfrm>
        </p:grpSpPr>
        <p:sp>
          <p:nvSpPr>
            <p:cNvPr id="64" name="TextBox 63"/>
            <p:cNvSpPr txBox="1"/>
            <p:nvPr/>
          </p:nvSpPr>
          <p:spPr>
            <a:xfrm>
              <a:off x="5791200" y="42672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791200" y="48768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66" name="Straight Connector 65"/>
            <p:cNvCxnSpPr/>
            <p:nvPr/>
          </p:nvCxnSpPr>
          <p:spPr>
            <a:xfrm>
              <a:off x="5638800" y="4953000"/>
              <a:ext cx="838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7" name="TextBox 3"/>
          <p:cNvSpPr txBox="1">
            <a:spLocks noChangeArrowheads="1"/>
          </p:cNvSpPr>
          <p:nvPr/>
        </p:nvSpPr>
        <p:spPr bwMode="auto">
          <a:xfrm>
            <a:off x="5943600" y="4038601"/>
            <a:ext cx="990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648200" y="4023852"/>
            <a:ext cx="18288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7565916" y="4038600"/>
            <a:ext cx="18288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grpSp>
        <p:nvGrpSpPr>
          <p:cNvPr id="4" name="Group 73"/>
          <p:cNvGrpSpPr>
            <a:grpSpLocks/>
          </p:cNvGrpSpPr>
          <p:nvPr/>
        </p:nvGrpSpPr>
        <p:grpSpPr bwMode="auto">
          <a:xfrm>
            <a:off x="6465888" y="457201"/>
            <a:ext cx="620712" cy="1236751"/>
            <a:chOff x="6085114" y="0"/>
            <a:chExt cx="620486" cy="1236750"/>
          </a:xfrm>
        </p:grpSpPr>
        <p:sp>
          <p:nvSpPr>
            <p:cNvPr id="71" name="TextBox 70"/>
            <p:cNvSpPr txBox="1"/>
            <p:nvPr/>
          </p:nvSpPr>
          <p:spPr bwMode="auto">
            <a:xfrm>
              <a:off x="6085114" y="0"/>
              <a:ext cx="620486" cy="70788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72" name="TextBox 71"/>
            <p:cNvSpPr txBox="1"/>
            <p:nvPr/>
          </p:nvSpPr>
          <p:spPr bwMode="auto">
            <a:xfrm>
              <a:off x="6085114" y="528865"/>
              <a:ext cx="620486" cy="70788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3" name="Straight Connector 72"/>
            <p:cNvCxnSpPr/>
            <p:nvPr/>
          </p:nvCxnSpPr>
          <p:spPr bwMode="auto">
            <a:xfrm>
              <a:off x="6117771" y="639217"/>
              <a:ext cx="359229" cy="137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5" name="TextBox 3"/>
          <p:cNvSpPr txBox="1">
            <a:spLocks noChangeArrowheads="1"/>
          </p:cNvSpPr>
          <p:nvPr/>
        </p:nvSpPr>
        <p:spPr bwMode="auto">
          <a:xfrm>
            <a:off x="6934200" y="685801"/>
            <a:ext cx="2286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tròn</a:t>
            </a:r>
            <a:endParaRPr lang="en-US" sz="36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0327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3333 0.41111 " pathEditMode="relative" ptsTypes="AA"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 0.15555 " pathEditMode="relative" ptsTypes="AA">
                                      <p:cBhvr>
                                        <p:cTn id="4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3333 -0.41111 " pathEditMode="relative" ptsTypes="AA">
                                      <p:cBhvr>
                                        <p:cTn id="62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3333 -0.41111 " pathEditMode="relative" ptsTypes="AA">
                                      <p:cBhvr>
                                        <p:cTn id="6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3333 -0.41111 " pathEditMode="relative" ptsTypes="AA">
                                      <p:cBhvr>
                                        <p:cTn id="6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3333 -0.41111 " pathEditMode="relative" ptsTypes="AA">
                                      <p:cBhvr>
                                        <p:cTn id="6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3333 -0.41111 " pathEditMode="relative" ptsTypes="AA">
                                      <p:cBhvr>
                                        <p:cTn id="7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0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1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4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7" dur="8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8" dur="8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80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560"/>
                            </p:stCondLst>
                            <p:childTnLst>
                              <p:par>
                                <p:cTn id="13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1060"/>
                            </p:stCondLst>
                            <p:childTnLst>
                              <p:par>
                                <p:cTn id="13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7" dur="80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8" dur="80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80"/>
                                        <p:tgtEl>
                                          <p:spTgt spid="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6" y="3778668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1" y="3549326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598" y="3424976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86300" y="2971801"/>
            <a:ext cx="381000" cy="2133600"/>
          </a:xfrm>
          <a:prstGeom prst="rightBrace">
            <a:avLst/>
          </a:prstGeom>
          <a:scene3d>
            <a:camera prst="perspectiveAbove"/>
            <a:lightRig rig="threePt" dir="tl">
              <a:rot lat="0" lon="0" rev="0"/>
            </a:lightRig>
          </a:scene3d>
          <a:sp3d prstMaterial="metal">
            <a:bevelT w="10000" h="10000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3429001"/>
            <a:ext cx="381000" cy="1219200"/>
          </a:xfrm>
          <a:prstGeom prst="rightBrace">
            <a:avLst/>
          </a:prstGeom>
          <a:ln>
            <a:solidFill>
              <a:srgbClr val="7030A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grpSp>
        <p:nvGrpSpPr>
          <p:cNvPr id="12297" name="Group 37"/>
          <p:cNvGrpSpPr>
            <a:grpSpLocks/>
          </p:cNvGrpSpPr>
          <p:nvPr/>
        </p:nvGrpSpPr>
        <p:grpSpPr bwMode="auto">
          <a:xfrm>
            <a:off x="7391400" y="4305301"/>
            <a:ext cx="1600200" cy="1317625"/>
            <a:chOff x="5638800" y="4267200"/>
            <a:chExt cx="1600200" cy="1317486"/>
          </a:xfrm>
        </p:grpSpPr>
        <p:sp>
          <p:nvSpPr>
            <p:cNvPr id="40" name="TextBox 39"/>
            <p:cNvSpPr txBox="1"/>
            <p:nvPr/>
          </p:nvSpPr>
          <p:spPr>
            <a:xfrm>
              <a:off x="5791200" y="42672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91200" y="48768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5638800" y="4953000"/>
              <a:ext cx="838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Pie 35"/>
          <p:cNvSpPr/>
          <p:nvPr/>
        </p:nvSpPr>
        <p:spPr>
          <a:xfrm>
            <a:off x="7010400" y="2286001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7010400" y="2286001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7010400" y="2295526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175812" y="23241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080812" y="23241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7010401" y="3008313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7010400" y="304641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2315" name="Group 96"/>
          <p:cNvGrpSpPr>
            <a:grpSpLocks/>
          </p:cNvGrpSpPr>
          <p:nvPr/>
        </p:nvGrpSpPr>
        <p:grpSpPr bwMode="auto">
          <a:xfrm>
            <a:off x="3352800" y="1219200"/>
            <a:ext cx="6400800" cy="1219200"/>
            <a:chOff x="1981200" y="-76200"/>
            <a:chExt cx="6400800" cy="1219200"/>
          </a:xfrm>
        </p:grpSpPr>
        <p:sp>
          <p:nvSpPr>
            <p:cNvPr id="57" name="TextBox 3"/>
            <p:cNvSpPr txBox="1">
              <a:spLocks noChangeArrowheads="1"/>
            </p:cNvSpPr>
            <p:nvPr/>
          </p:nvSpPr>
          <p:spPr bwMode="auto">
            <a:xfrm>
              <a:off x="1981200" y="104367"/>
              <a:ext cx="41148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</a:t>
              </a:r>
              <a:r>
                <a:rPr lang="en-US" sz="36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2328" name="Group 73"/>
            <p:cNvGrpSpPr>
              <a:grpSpLocks/>
            </p:cNvGrpSpPr>
            <p:nvPr/>
          </p:nvGrpSpPr>
          <p:grpSpPr bwMode="auto">
            <a:xfrm>
              <a:off x="5627680" y="-76200"/>
              <a:ext cx="620717" cy="1219200"/>
              <a:chOff x="6237449" y="0"/>
              <a:chExt cx="620491" cy="1219662"/>
            </a:xfrm>
          </p:grpSpPr>
          <p:sp>
            <p:nvSpPr>
              <p:cNvPr id="59" name="TextBox 58"/>
              <p:cNvSpPr txBox="1"/>
              <p:nvPr/>
            </p:nvSpPr>
            <p:spPr bwMode="auto">
              <a:xfrm>
                <a:off x="6237449" y="0"/>
                <a:ext cx="620485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60" name="TextBox 59"/>
              <p:cNvSpPr txBox="1"/>
              <p:nvPr/>
            </p:nvSpPr>
            <p:spPr bwMode="auto">
              <a:xfrm>
                <a:off x="6237454" y="573332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1" name="Straight Connector 60"/>
              <p:cNvCxnSpPr/>
              <p:nvPr/>
            </p:nvCxnSpPr>
            <p:spPr bwMode="auto">
              <a:xfrm>
                <a:off x="6270189" y="639217"/>
                <a:ext cx="359229" cy="137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362" name="TextBox 3"/>
            <p:cNvSpPr txBox="1">
              <a:spLocks noChangeArrowheads="1"/>
            </p:cNvSpPr>
            <p:nvPr/>
          </p:nvSpPr>
          <p:spPr bwMode="auto">
            <a:xfrm>
              <a:off x="6096000" y="115887"/>
              <a:ext cx="2286000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endParaRPr lang="en-US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68"/>
          <p:cNvGrpSpPr>
            <a:grpSpLocks/>
          </p:cNvGrpSpPr>
          <p:nvPr/>
        </p:nvGrpSpPr>
        <p:grpSpPr bwMode="auto">
          <a:xfrm>
            <a:off x="2286000" y="5264152"/>
            <a:ext cx="8686800" cy="1311355"/>
            <a:chOff x="152400" y="4730392"/>
            <a:chExt cx="8686800" cy="1311694"/>
          </a:xfrm>
        </p:grpSpPr>
        <p:grpSp>
          <p:nvGrpSpPr>
            <p:cNvPr id="12319" name="Group 67"/>
            <p:cNvGrpSpPr>
              <a:grpSpLocks/>
            </p:cNvGrpSpPr>
            <p:nvPr/>
          </p:nvGrpSpPr>
          <p:grpSpPr bwMode="auto">
            <a:xfrm>
              <a:off x="4800600" y="4730392"/>
              <a:ext cx="1143000" cy="1311694"/>
              <a:chOff x="4343400" y="3954959"/>
              <a:chExt cx="1143000" cy="1173186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>
                <a:off x="4343400" y="4648200"/>
                <a:ext cx="751268" cy="1588"/>
              </a:xfrm>
              <a:prstGeom prst="line">
                <a:avLst/>
              </a:prstGeom>
              <a:ln w="381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3" name="TextBox 62"/>
              <p:cNvSpPr txBox="1"/>
              <p:nvPr/>
            </p:nvSpPr>
            <p:spPr>
              <a:xfrm>
                <a:off x="4509752" y="3954959"/>
                <a:ext cx="901521" cy="5782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3600" b="1" dirty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4509752" y="4549914"/>
                <a:ext cx="976648" cy="57823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3600" b="1" dirty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grpSp>
          <p:nvGrpSpPr>
            <p:cNvPr id="12320" name="Group 57"/>
            <p:cNvGrpSpPr>
              <a:grpSpLocks/>
            </p:cNvGrpSpPr>
            <p:nvPr/>
          </p:nvGrpSpPr>
          <p:grpSpPr bwMode="auto">
            <a:xfrm>
              <a:off x="152400" y="5105374"/>
              <a:ext cx="8686800" cy="646357"/>
              <a:chOff x="152400" y="5105374"/>
              <a:chExt cx="8686800" cy="646357"/>
            </a:xfrm>
          </p:grpSpPr>
          <p:sp>
            <p:nvSpPr>
              <p:cNvPr id="2" name="TextBox 24"/>
              <p:cNvSpPr txBox="1">
                <a:spLocks noChangeArrowheads="1"/>
              </p:cNvSpPr>
              <p:nvPr/>
            </p:nvSpPr>
            <p:spPr bwMode="auto">
              <a:xfrm>
                <a:off x="152400" y="5105374"/>
                <a:ext cx="5334000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Hay:  </a:t>
                </a:r>
                <a:r>
                  <a:rPr lang="en-US" sz="3600" b="1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 </a:t>
                </a:r>
                <a:r>
                  <a:rPr lang="en-US" sz="3600" b="1" dirty="0" err="1">
                    <a:ln w="1905"/>
                    <a:solidFill>
                      <a:srgbClr val="0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3600" b="1" dirty="0">
                    <a:ln w="1905"/>
                    <a:solidFill>
                      <a:srgbClr val="0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solidFill>
                      <a:srgbClr val="0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tròn</a:t>
                </a:r>
                <a:endParaRPr lang="en-US" sz="3600" b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322" name="TextBox 68"/>
              <p:cNvSpPr txBox="1">
                <a:spLocks noChangeArrowheads="1"/>
              </p:cNvSpPr>
              <p:nvPr/>
            </p:nvSpPr>
            <p:spPr bwMode="auto">
              <a:xfrm>
                <a:off x="5638800" y="5105400"/>
                <a:ext cx="32004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sz="36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 tròn</a:t>
                </a:r>
              </a:p>
            </p:txBody>
          </p:sp>
          <p:sp>
            <p:nvSpPr>
              <p:cNvPr id="75" name="Plus 74"/>
              <p:cNvSpPr/>
              <p:nvPr/>
            </p:nvSpPr>
            <p:spPr>
              <a:xfrm>
                <a:off x="4343400" y="5333798"/>
                <a:ext cx="304800" cy="341401"/>
              </a:xfrm>
              <a:prstGeom prst="mathPlus">
                <a:avLst/>
              </a:prstGeom>
              <a:solidFill>
                <a:srgbClr val="FFFFFF"/>
              </a:solidFill>
              <a:ln w="19050">
                <a:solidFill>
                  <a:srgbClr val="9966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70" name="TextBox 69"/>
          <p:cNvSpPr txBox="1"/>
          <p:nvPr/>
        </p:nvSpPr>
        <p:spPr>
          <a:xfrm>
            <a:off x="4495800" y="4495800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4634434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6" y="210226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1" y="187292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598" y="174857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86300" y="1295402"/>
            <a:ext cx="381000" cy="2133600"/>
          </a:xfrm>
          <a:prstGeom prst="rightBrace">
            <a:avLst/>
          </a:prstGeom>
          <a:scene3d>
            <a:camera prst="perspectiveAbove"/>
            <a:lightRig rig="threePt" dir="tl">
              <a:rot lat="0" lon="0" rev="0"/>
            </a:lightRig>
          </a:scene3d>
          <a:sp3d prstMaterial="metal">
            <a:bevelT w="10000" h="10000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1752602"/>
            <a:ext cx="381000" cy="1219200"/>
          </a:xfrm>
          <a:prstGeom prst="rightBrace">
            <a:avLst/>
          </a:prstGeom>
          <a:ln>
            <a:solidFill>
              <a:srgbClr val="7030A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grpSp>
        <p:nvGrpSpPr>
          <p:cNvPr id="13321" name="Group 37"/>
          <p:cNvGrpSpPr>
            <a:grpSpLocks/>
          </p:cNvGrpSpPr>
          <p:nvPr/>
        </p:nvGrpSpPr>
        <p:grpSpPr bwMode="auto">
          <a:xfrm>
            <a:off x="7391400" y="2628901"/>
            <a:ext cx="1600200" cy="1317625"/>
            <a:chOff x="5638800" y="4267200"/>
            <a:chExt cx="1600200" cy="1317486"/>
          </a:xfrm>
        </p:grpSpPr>
        <p:sp>
          <p:nvSpPr>
            <p:cNvPr id="40" name="TextBox 39"/>
            <p:cNvSpPr txBox="1"/>
            <p:nvPr/>
          </p:nvSpPr>
          <p:spPr>
            <a:xfrm>
              <a:off x="5791200" y="42672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91200" y="48768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5638800" y="4953000"/>
              <a:ext cx="838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Pie 35"/>
          <p:cNvSpPr/>
          <p:nvPr/>
        </p:nvSpPr>
        <p:spPr>
          <a:xfrm>
            <a:off x="7010400" y="60960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7010400" y="60960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7010400" y="61912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175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080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7010401" y="1331913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7010400" y="137001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96"/>
          <p:cNvGrpSpPr>
            <a:grpSpLocks/>
          </p:cNvGrpSpPr>
          <p:nvPr/>
        </p:nvGrpSpPr>
        <p:grpSpPr bwMode="auto">
          <a:xfrm>
            <a:off x="2971800" y="3581400"/>
            <a:ext cx="6248400" cy="1219200"/>
            <a:chOff x="1981200" y="-76200"/>
            <a:chExt cx="6248400" cy="1219200"/>
          </a:xfrm>
        </p:grpSpPr>
        <p:sp>
          <p:nvSpPr>
            <p:cNvPr id="57" name="TextBox 3"/>
            <p:cNvSpPr txBox="1">
              <a:spLocks noChangeArrowheads="1"/>
            </p:cNvSpPr>
            <p:nvPr/>
          </p:nvSpPr>
          <p:spPr bwMode="auto">
            <a:xfrm>
              <a:off x="1981200" y="104367"/>
              <a:ext cx="41148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</a:t>
              </a:r>
              <a:r>
                <a:rPr lang="en-US" sz="36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3360" name="Group 73"/>
            <p:cNvGrpSpPr>
              <a:grpSpLocks/>
            </p:cNvGrpSpPr>
            <p:nvPr/>
          </p:nvGrpSpPr>
          <p:grpSpPr bwMode="auto">
            <a:xfrm>
              <a:off x="5551485" y="-76200"/>
              <a:ext cx="620712" cy="1219200"/>
              <a:chOff x="6161283" y="0"/>
              <a:chExt cx="620486" cy="1219662"/>
            </a:xfrm>
          </p:grpSpPr>
          <p:sp>
            <p:nvSpPr>
              <p:cNvPr id="59" name="TextBox 58"/>
              <p:cNvSpPr txBox="1"/>
              <p:nvPr/>
            </p:nvSpPr>
            <p:spPr bwMode="auto">
              <a:xfrm>
                <a:off x="6161283" y="0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 </a:t>
                </a:r>
              </a:p>
            </p:txBody>
          </p:sp>
          <p:sp>
            <p:nvSpPr>
              <p:cNvPr id="60" name="TextBox 59"/>
              <p:cNvSpPr txBox="1"/>
              <p:nvPr/>
            </p:nvSpPr>
            <p:spPr bwMode="auto">
              <a:xfrm>
                <a:off x="6161283" y="573332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1" name="Straight Connector 60"/>
              <p:cNvCxnSpPr/>
              <p:nvPr/>
            </p:nvCxnSpPr>
            <p:spPr bwMode="auto">
              <a:xfrm>
                <a:off x="6248566" y="609831"/>
                <a:ext cx="359229" cy="137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362" name="TextBox 3"/>
            <p:cNvSpPr txBox="1">
              <a:spLocks noChangeArrowheads="1"/>
            </p:cNvSpPr>
            <p:nvPr/>
          </p:nvSpPr>
          <p:spPr bwMode="auto">
            <a:xfrm>
              <a:off x="5943600" y="115887"/>
              <a:ext cx="2286000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endParaRPr lang="en-US" sz="36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65"/>
          <p:cNvGrpSpPr>
            <a:grpSpLocks/>
          </p:cNvGrpSpPr>
          <p:nvPr/>
        </p:nvGrpSpPr>
        <p:grpSpPr bwMode="auto">
          <a:xfrm>
            <a:off x="3048000" y="4570414"/>
            <a:ext cx="6324600" cy="1220787"/>
            <a:chOff x="152400" y="639763"/>
            <a:chExt cx="6324600" cy="1220787"/>
          </a:xfrm>
        </p:grpSpPr>
        <p:sp>
          <p:nvSpPr>
            <p:cNvPr id="13352" name="TextBox 49"/>
            <p:cNvSpPr txBox="1">
              <a:spLocks noChangeArrowheads="1"/>
            </p:cNvSpPr>
            <p:nvPr/>
          </p:nvSpPr>
          <p:spPr bwMode="auto">
            <a:xfrm>
              <a:off x="4191000" y="944563"/>
              <a:ext cx="22860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36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tròn”</a:t>
              </a:r>
            </a:p>
          </p:txBody>
        </p:sp>
        <p:sp>
          <p:nvSpPr>
            <p:cNvPr id="41" name="TextBox 3"/>
            <p:cNvSpPr txBox="1">
              <a:spLocks noChangeArrowheads="1"/>
            </p:cNvSpPr>
            <p:nvPr/>
          </p:nvSpPr>
          <p:spPr bwMode="auto">
            <a:xfrm>
              <a:off x="1828800" y="944750"/>
              <a:ext cx="3810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“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3354" name="Group 73"/>
            <p:cNvGrpSpPr>
              <a:grpSpLocks/>
            </p:cNvGrpSpPr>
            <p:nvPr/>
          </p:nvGrpSpPr>
          <p:grpSpPr bwMode="auto">
            <a:xfrm>
              <a:off x="3722688" y="639763"/>
              <a:ext cx="620712" cy="1220787"/>
              <a:chOff x="6085114" y="0"/>
              <a:chExt cx="620486" cy="1221044"/>
            </a:xfrm>
          </p:grpSpPr>
          <p:sp>
            <p:nvSpPr>
              <p:cNvPr id="53" name="TextBox 52"/>
              <p:cNvSpPr txBox="1"/>
              <p:nvPr/>
            </p:nvSpPr>
            <p:spPr bwMode="auto">
              <a:xfrm>
                <a:off x="6085114" y="0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 bwMode="auto">
              <a:xfrm>
                <a:off x="6085114" y="574714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5" name="Straight Connector 54"/>
              <p:cNvCxnSpPr/>
              <p:nvPr/>
            </p:nvCxnSpPr>
            <p:spPr bwMode="auto">
              <a:xfrm>
                <a:off x="6117771" y="639217"/>
                <a:ext cx="359229" cy="137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3355" name="TextBox 70"/>
            <p:cNvSpPr txBox="1">
              <a:spLocks noChangeArrowheads="1"/>
            </p:cNvSpPr>
            <p:nvPr/>
          </p:nvSpPr>
          <p:spPr bwMode="auto">
            <a:xfrm>
              <a:off x="152400" y="908050"/>
              <a:ext cx="21336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36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Nói gọn:</a:t>
              </a: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4495800" y="2819401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7" name="Group 95"/>
          <p:cNvGrpSpPr>
            <a:grpSpLocks/>
          </p:cNvGrpSpPr>
          <p:nvPr/>
        </p:nvGrpSpPr>
        <p:grpSpPr bwMode="auto">
          <a:xfrm>
            <a:off x="3048000" y="5616576"/>
            <a:ext cx="7086600" cy="1317625"/>
            <a:chOff x="-1143000" y="-2384361"/>
            <a:chExt cx="7086600" cy="1317561"/>
          </a:xfrm>
        </p:grpSpPr>
        <p:sp>
          <p:nvSpPr>
            <p:cNvPr id="13344" name="TextBox 43"/>
            <p:cNvSpPr txBox="1">
              <a:spLocks noChangeArrowheads="1"/>
            </p:cNvSpPr>
            <p:nvPr/>
          </p:nvSpPr>
          <p:spPr bwMode="auto">
            <a:xfrm>
              <a:off x="-1143000" y="-2094131"/>
              <a:ext cx="36576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tabLst>
                  <a:tab pos="1714500" algn="l"/>
                  <a:tab pos="18288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tabLst>
                  <a:tab pos="1714500" algn="l"/>
                  <a:tab pos="18288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tabLst>
                  <a:tab pos="1714500" algn="l"/>
                  <a:tab pos="18288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tabLst>
                  <a:tab pos="1714500" algn="l"/>
                  <a:tab pos="18288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tabLst>
                  <a:tab pos="1714500" algn="l"/>
                  <a:tab pos="18288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714500" algn="l"/>
                  <a:tab pos="18288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714500" algn="l"/>
                  <a:tab pos="18288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714500" algn="l"/>
                  <a:tab pos="18288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714500" algn="l"/>
                  <a:tab pos="1828800" algn="l"/>
                </a:tabLs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36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 gọn : 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990600" y="-2133525"/>
              <a:ext cx="7620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C0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3346" name="Group 93"/>
            <p:cNvGrpSpPr>
              <a:grpSpLocks/>
            </p:cNvGrpSpPr>
            <p:nvPr/>
          </p:nvGrpSpPr>
          <p:grpSpPr bwMode="auto">
            <a:xfrm>
              <a:off x="2057400" y="-2384361"/>
              <a:ext cx="1600200" cy="1317561"/>
              <a:chOff x="1600200" y="-2438400"/>
              <a:chExt cx="1600200" cy="1317561"/>
            </a:xfrm>
          </p:grpSpPr>
          <p:sp>
            <p:nvSpPr>
              <p:cNvPr id="89" name="TextBox 88"/>
              <p:cNvSpPr txBox="1"/>
              <p:nvPr/>
            </p:nvSpPr>
            <p:spPr bwMode="auto">
              <a:xfrm>
                <a:off x="1752600" y="-2438400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90" name="TextBox 89"/>
              <p:cNvSpPr txBox="1"/>
              <p:nvPr/>
            </p:nvSpPr>
            <p:spPr bwMode="auto">
              <a:xfrm>
                <a:off x="1752600" y="-1828800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91" name="Straight Connector 90"/>
              <p:cNvCxnSpPr/>
              <p:nvPr/>
            </p:nvCxnSpPr>
            <p:spPr bwMode="auto">
              <a:xfrm>
                <a:off x="1600200" y="-1752600"/>
                <a:ext cx="838200" cy="158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3347" name="TextBox 91"/>
            <p:cNvSpPr txBox="1">
              <a:spLocks noChangeArrowheads="1"/>
            </p:cNvSpPr>
            <p:nvPr/>
          </p:nvSpPr>
          <p:spPr bwMode="auto">
            <a:xfrm>
              <a:off x="2971800" y="-2133600"/>
              <a:ext cx="29718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36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tròn</a:t>
              </a:r>
            </a:p>
          </p:txBody>
        </p:sp>
        <p:sp>
          <p:nvSpPr>
            <p:cNvPr id="13348" name="TextBox 92"/>
            <p:cNvSpPr txBox="1">
              <a:spLocks noChangeArrowheads="1"/>
            </p:cNvSpPr>
            <p:nvPr/>
          </p:nvSpPr>
          <p:spPr bwMode="auto">
            <a:xfrm>
              <a:off x="1371600" y="-2094112"/>
              <a:ext cx="1295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3600" b="1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327202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6" y="210226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1" y="187292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598" y="174857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86300" y="1295402"/>
            <a:ext cx="381000" cy="2133600"/>
          </a:xfrm>
          <a:prstGeom prst="rightBrace">
            <a:avLst/>
          </a:prstGeom>
          <a:scene3d>
            <a:camera prst="perspectiveAbove"/>
            <a:lightRig rig="threePt" dir="tl">
              <a:rot lat="0" lon="0" rev="0"/>
            </a:lightRig>
          </a:scene3d>
          <a:sp3d prstMaterial="metal">
            <a:bevelT w="10000" h="10000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1752602"/>
            <a:ext cx="381000" cy="1219200"/>
          </a:xfrm>
          <a:prstGeom prst="rightBrace">
            <a:avLst/>
          </a:prstGeom>
          <a:ln>
            <a:solidFill>
              <a:srgbClr val="7030A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grpSp>
        <p:nvGrpSpPr>
          <p:cNvPr id="14345" name="Group 37"/>
          <p:cNvGrpSpPr>
            <a:grpSpLocks/>
          </p:cNvGrpSpPr>
          <p:nvPr/>
        </p:nvGrpSpPr>
        <p:grpSpPr bwMode="auto">
          <a:xfrm>
            <a:off x="7391400" y="2628901"/>
            <a:ext cx="1600200" cy="1317625"/>
            <a:chOff x="5638800" y="4267200"/>
            <a:chExt cx="1600200" cy="1317486"/>
          </a:xfrm>
        </p:grpSpPr>
        <p:sp>
          <p:nvSpPr>
            <p:cNvPr id="40" name="TextBox 39"/>
            <p:cNvSpPr txBox="1"/>
            <p:nvPr/>
          </p:nvSpPr>
          <p:spPr>
            <a:xfrm>
              <a:off x="5791200" y="42672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91200" y="48768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5638800" y="4953000"/>
              <a:ext cx="838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6" name="Pie 35"/>
          <p:cNvSpPr/>
          <p:nvPr/>
        </p:nvSpPr>
        <p:spPr>
          <a:xfrm>
            <a:off x="7010400" y="60960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7010400" y="60960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7010400" y="61912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175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080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7010401" y="1331913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7010400" y="137001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" name="Group 68"/>
          <p:cNvGrpSpPr>
            <a:grpSpLocks/>
          </p:cNvGrpSpPr>
          <p:nvPr/>
        </p:nvGrpSpPr>
        <p:grpSpPr bwMode="auto">
          <a:xfrm>
            <a:off x="3124200" y="4572001"/>
            <a:ext cx="5943600" cy="1317625"/>
            <a:chOff x="838200" y="5638800"/>
            <a:chExt cx="5943600" cy="1317625"/>
          </a:xfrm>
        </p:grpSpPr>
        <p:sp>
          <p:nvSpPr>
            <p:cNvPr id="46" name="TextBox 45"/>
            <p:cNvSpPr txBox="1"/>
            <p:nvPr/>
          </p:nvSpPr>
          <p:spPr bwMode="auto">
            <a:xfrm>
              <a:off x="3788229" y="5638800"/>
              <a:ext cx="124097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7" name="TextBox 46"/>
            <p:cNvSpPr txBox="1"/>
            <p:nvPr/>
          </p:nvSpPr>
          <p:spPr bwMode="auto">
            <a:xfrm>
              <a:off x="3788229" y="6248464"/>
              <a:ext cx="124097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8" name="Straight Connector 47"/>
            <p:cNvCxnSpPr/>
            <p:nvPr/>
          </p:nvCxnSpPr>
          <p:spPr bwMode="auto">
            <a:xfrm>
              <a:off x="3657600" y="6324672"/>
              <a:ext cx="718457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TextBox 48"/>
            <p:cNvSpPr txBox="1"/>
            <p:nvPr/>
          </p:nvSpPr>
          <p:spPr bwMode="auto">
            <a:xfrm>
              <a:off x="2743200" y="5921514"/>
              <a:ext cx="12954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 </a:t>
              </a:r>
            </a:p>
          </p:txBody>
        </p:sp>
        <p:sp>
          <p:nvSpPr>
            <p:cNvPr id="14388" name="TextBox 3"/>
            <p:cNvSpPr txBox="1">
              <a:spLocks noChangeArrowheads="1"/>
            </p:cNvSpPr>
            <p:nvPr/>
          </p:nvSpPr>
          <p:spPr bwMode="auto">
            <a:xfrm>
              <a:off x="4572000" y="5907088"/>
              <a:ext cx="2209800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36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tròn</a:t>
              </a:r>
            </a:p>
          </p:txBody>
        </p:sp>
        <p:sp>
          <p:nvSpPr>
            <p:cNvPr id="14389" name="TextBox 72"/>
            <p:cNvSpPr txBox="1">
              <a:spLocks noChangeArrowheads="1"/>
            </p:cNvSpPr>
            <p:nvPr/>
          </p:nvSpPr>
          <p:spPr bwMode="auto">
            <a:xfrm>
              <a:off x="838200" y="5943600"/>
              <a:ext cx="21336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36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Nói gọn:</a:t>
              </a:r>
            </a:p>
          </p:txBody>
        </p:sp>
        <p:sp>
          <p:nvSpPr>
            <p:cNvPr id="74" name="Plus 73"/>
            <p:cNvSpPr/>
            <p:nvPr/>
          </p:nvSpPr>
          <p:spPr bwMode="auto">
            <a:xfrm>
              <a:off x="3200400" y="6172200"/>
              <a:ext cx="304800" cy="304800"/>
            </a:xfrm>
            <a:prstGeom prst="mathPlus">
              <a:avLst/>
            </a:prstGeom>
            <a:solidFill>
              <a:srgbClr val="FFFFFF"/>
            </a:solidFill>
            <a:ln w="190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68"/>
          <p:cNvGrpSpPr>
            <a:grpSpLocks/>
          </p:cNvGrpSpPr>
          <p:nvPr/>
        </p:nvGrpSpPr>
        <p:grpSpPr bwMode="auto">
          <a:xfrm>
            <a:off x="2209800" y="3697288"/>
            <a:ext cx="8686800" cy="1255868"/>
            <a:chOff x="152400" y="4846173"/>
            <a:chExt cx="8686800" cy="1256325"/>
          </a:xfrm>
        </p:grpSpPr>
        <p:grpSp>
          <p:nvGrpSpPr>
            <p:cNvPr id="14376" name="Group 67"/>
            <p:cNvGrpSpPr>
              <a:grpSpLocks/>
            </p:cNvGrpSpPr>
            <p:nvPr/>
          </p:nvGrpSpPr>
          <p:grpSpPr bwMode="auto">
            <a:xfrm>
              <a:off x="4800600" y="4846173"/>
              <a:ext cx="1143000" cy="1256325"/>
              <a:chOff x="4343400" y="4058512"/>
              <a:chExt cx="1143000" cy="1123663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>
                <a:off x="4343400" y="4635082"/>
                <a:ext cx="751268" cy="1588"/>
              </a:xfrm>
              <a:prstGeom prst="line">
                <a:avLst/>
              </a:prstGeom>
              <a:ln w="3810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63" name="TextBox 62"/>
              <p:cNvSpPr txBox="1"/>
              <p:nvPr/>
            </p:nvSpPr>
            <p:spPr>
              <a:xfrm>
                <a:off x="4509752" y="4058512"/>
                <a:ext cx="901521" cy="57829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3600" b="1" dirty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4509752" y="4603883"/>
                <a:ext cx="976648" cy="578292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3600" b="1" dirty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grpSp>
          <p:nvGrpSpPr>
            <p:cNvPr id="14377" name="Group 57"/>
            <p:cNvGrpSpPr>
              <a:grpSpLocks/>
            </p:cNvGrpSpPr>
            <p:nvPr/>
          </p:nvGrpSpPr>
          <p:grpSpPr bwMode="auto">
            <a:xfrm>
              <a:off x="152400" y="5105374"/>
              <a:ext cx="8686800" cy="646357"/>
              <a:chOff x="152400" y="5105374"/>
              <a:chExt cx="8686800" cy="646357"/>
            </a:xfrm>
          </p:grpSpPr>
          <p:sp>
            <p:nvSpPr>
              <p:cNvPr id="2" name="TextBox 24"/>
              <p:cNvSpPr txBox="1">
                <a:spLocks noChangeArrowheads="1"/>
              </p:cNvSpPr>
              <p:nvPr/>
            </p:nvSpPr>
            <p:spPr bwMode="auto">
              <a:xfrm>
                <a:off x="152400" y="5105374"/>
                <a:ext cx="5334000" cy="6463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Hay:  </a:t>
                </a:r>
                <a:r>
                  <a:rPr lang="en-US" sz="3600" b="1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>
                    <a:ln w="1905"/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 </a:t>
                </a:r>
                <a:r>
                  <a:rPr lang="en-US" sz="3600" b="1" dirty="0" err="1">
                    <a:ln w="1905"/>
                    <a:solidFill>
                      <a:srgbClr val="0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3600" b="1" dirty="0">
                    <a:ln w="1905"/>
                    <a:solidFill>
                      <a:srgbClr val="0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solidFill>
                      <a:srgbClr val="0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tròn</a:t>
                </a:r>
                <a:endParaRPr lang="en-US" sz="3600" b="1" dirty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4379" name="TextBox 68"/>
              <p:cNvSpPr txBox="1">
                <a:spLocks noChangeArrowheads="1"/>
              </p:cNvSpPr>
              <p:nvPr/>
            </p:nvSpPr>
            <p:spPr bwMode="auto">
              <a:xfrm>
                <a:off x="5638800" y="5105400"/>
                <a:ext cx="32004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sz="3600" b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 tròn</a:t>
                </a:r>
              </a:p>
            </p:txBody>
          </p:sp>
          <p:sp>
            <p:nvSpPr>
              <p:cNvPr id="75" name="Plus 74"/>
              <p:cNvSpPr/>
              <p:nvPr/>
            </p:nvSpPr>
            <p:spPr>
              <a:xfrm>
                <a:off x="4343400" y="5303540"/>
                <a:ext cx="304800" cy="341436"/>
              </a:xfrm>
              <a:prstGeom prst="mathPlus">
                <a:avLst/>
              </a:prstGeom>
              <a:solidFill>
                <a:srgbClr val="FFFFFF"/>
              </a:solidFill>
              <a:ln w="19050">
                <a:solidFill>
                  <a:srgbClr val="9966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3600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sp>
        <p:nvSpPr>
          <p:cNvPr id="70" name="TextBox 69"/>
          <p:cNvSpPr txBox="1"/>
          <p:nvPr/>
        </p:nvSpPr>
        <p:spPr>
          <a:xfrm>
            <a:off x="4495800" y="2819401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8" name="Group 82"/>
          <p:cNvGrpSpPr>
            <a:grpSpLocks/>
          </p:cNvGrpSpPr>
          <p:nvPr/>
        </p:nvGrpSpPr>
        <p:grpSpPr bwMode="auto">
          <a:xfrm>
            <a:off x="3048000" y="5616576"/>
            <a:ext cx="6781800" cy="1317625"/>
            <a:chOff x="152400" y="7445439"/>
            <a:chExt cx="6781800" cy="1317561"/>
          </a:xfrm>
        </p:grpSpPr>
        <p:sp>
          <p:nvSpPr>
            <p:cNvPr id="80" name="Plus 79"/>
            <p:cNvSpPr/>
            <p:nvPr/>
          </p:nvSpPr>
          <p:spPr>
            <a:xfrm>
              <a:off x="2667000" y="8001037"/>
              <a:ext cx="304800" cy="304785"/>
            </a:xfrm>
            <a:prstGeom prst="mathPlus">
              <a:avLst/>
            </a:prstGeom>
            <a:solidFill>
              <a:srgbClr val="FFFFFF"/>
            </a:solidFill>
            <a:ln w="190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14369" name="Group 80"/>
            <p:cNvGrpSpPr>
              <a:grpSpLocks/>
            </p:cNvGrpSpPr>
            <p:nvPr/>
          </p:nvGrpSpPr>
          <p:grpSpPr bwMode="auto">
            <a:xfrm>
              <a:off x="152400" y="7445439"/>
              <a:ext cx="6781800" cy="1317561"/>
              <a:chOff x="304800" y="6781800"/>
              <a:chExt cx="6781800" cy="1317561"/>
            </a:xfrm>
          </p:grpSpPr>
          <p:sp>
            <p:nvSpPr>
              <p:cNvPr id="14370" name="TextBox 43"/>
              <p:cNvSpPr txBox="1">
                <a:spLocks noChangeArrowheads="1"/>
              </p:cNvSpPr>
              <p:nvPr/>
            </p:nvSpPr>
            <p:spPr bwMode="auto">
              <a:xfrm>
                <a:off x="304800" y="7162800"/>
                <a:ext cx="3657600" cy="6463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sz="3600" b="1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 gọn : 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2438400" y="7086675"/>
                <a:ext cx="7620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 bwMode="auto">
              <a:xfrm>
                <a:off x="3352800" y="6781800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 bwMode="auto">
              <a:xfrm>
                <a:off x="3352800" y="7391400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76" name="Straight Connector 75"/>
              <p:cNvCxnSpPr/>
              <p:nvPr/>
            </p:nvCxnSpPr>
            <p:spPr bwMode="auto">
              <a:xfrm>
                <a:off x="3200400" y="7467600"/>
                <a:ext cx="838200" cy="158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4375" name="TextBox 76"/>
              <p:cNvSpPr txBox="1">
                <a:spLocks noChangeArrowheads="1"/>
              </p:cNvSpPr>
              <p:nvPr/>
            </p:nvSpPr>
            <p:spPr bwMode="auto">
              <a:xfrm>
                <a:off x="4114800" y="7086600"/>
                <a:ext cx="29718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sz="3600" b="1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 tròn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653704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e 9"/>
          <p:cNvSpPr/>
          <p:nvPr/>
        </p:nvSpPr>
        <p:spPr>
          <a:xfrm>
            <a:off x="7010400" y="876300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Pie 11"/>
          <p:cNvSpPr/>
          <p:nvPr/>
        </p:nvSpPr>
        <p:spPr>
          <a:xfrm rot="16200000">
            <a:off x="7010400" y="87630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Pie 12"/>
          <p:cNvSpPr/>
          <p:nvPr/>
        </p:nvSpPr>
        <p:spPr>
          <a:xfrm rot="5400000">
            <a:off x="7010400" y="885825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175812" y="914400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080812" y="914400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35" name="Straight Connector 134"/>
          <p:cNvCxnSpPr/>
          <p:nvPr/>
        </p:nvCxnSpPr>
        <p:spPr>
          <a:xfrm rot="5400000">
            <a:off x="6734816" y="236896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1" y="213962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598" y="201527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27000000">
            <a:off x="4686300" y="1562100"/>
            <a:ext cx="381000" cy="2133600"/>
          </a:xfrm>
          <a:prstGeom prst="rightBrace">
            <a:avLst/>
          </a:prstGeom>
          <a:scene3d>
            <a:camera prst="perspectiveAbove"/>
            <a:lightRig rig="threePt" dir="tl">
              <a:rot lat="0" lon="0" rev="0"/>
            </a:lightRig>
          </a:scene3d>
          <a:sp3d prstMaterial="metal">
            <a:bevelT w="10000" h="10000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27000000">
            <a:off x="7581900" y="2019300"/>
            <a:ext cx="381000" cy="1219200"/>
          </a:xfrm>
          <a:prstGeom prst="rightBrace">
            <a:avLst/>
          </a:prstGeom>
          <a:ln>
            <a:solidFill>
              <a:srgbClr val="7030A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Arial" pitchFamily="34" charset="0"/>
            </a:endParaRPr>
          </a:p>
        </p:txBody>
      </p:sp>
      <p:grpSp>
        <p:nvGrpSpPr>
          <p:cNvPr id="15384" name="Group 37"/>
          <p:cNvGrpSpPr>
            <a:grpSpLocks/>
          </p:cNvGrpSpPr>
          <p:nvPr/>
        </p:nvGrpSpPr>
        <p:grpSpPr bwMode="auto">
          <a:xfrm>
            <a:off x="7391400" y="2895601"/>
            <a:ext cx="1600200" cy="1317625"/>
            <a:chOff x="5638800" y="4267200"/>
            <a:chExt cx="1600200" cy="1317486"/>
          </a:xfrm>
        </p:grpSpPr>
        <p:sp>
          <p:nvSpPr>
            <p:cNvPr id="40" name="TextBox 39"/>
            <p:cNvSpPr txBox="1"/>
            <p:nvPr/>
          </p:nvSpPr>
          <p:spPr>
            <a:xfrm>
              <a:off x="5791200" y="42672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91200" y="48768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5638800" y="4953000"/>
              <a:ext cx="838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2667000" y="3581401"/>
            <a:ext cx="2514600" cy="1317625"/>
            <a:chOff x="1143000" y="3581400"/>
            <a:chExt cx="2514600" cy="1317625"/>
          </a:xfrm>
        </p:grpSpPr>
        <p:sp>
          <p:nvSpPr>
            <p:cNvPr id="27" name="TextBox 26"/>
            <p:cNvSpPr txBox="1"/>
            <p:nvPr/>
          </p:nvSpPr>
          <p:spPr>
            <a:xfrm>
              <a:off x="1143000" y="3886339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5419" name="Group 39"/>
            <p:cNvGrpSpPr>
              <a:grpSpLocks/>
            </p:cNvGrpSpPr>
            <p:nvPr/>
          </p:nvGrpSpPr>
          <p:grpSpPr bwMode="auto">
            <a:xfrm>
              <a:off x="2209800" y="3581400"/>
              <a:ext cx="1447800" cy="1317625"/>
              <a:chOff x="5638800" y="4267200"/>
              <a:chExt cx="1600200" cy="1317486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39" name="Straight Connector 38"/>
              <p:cNvCxnSpPr/>
              <p:nvPr/>
            </p:nvCxnSpPr>
            <p:spPr>
              <a:xfrm>
                <a:off x="5638800" y="4953000"/>
                <a:ext cx="838200" cy="158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5420" name="TextBox 32"/>
            <p:cNvSpPr txBox="1">
              <a:spLocks noChangeArrowheads="1"/>
            </p:cNvSpPr>
            <p:nvPr/>
          </p:nvSpPr>
          <p:spPr bwMode="auto">
            <a:xfrm>
              <a:off x="1524000" y="3886200"/>
              <a:ext cx="9906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4648200" y="3124200"/>
            <a:ext cx="14478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2320" name="TextBox 54"/>
          <p:cNvSpPr txBox="1">
            <a:spLocks noChangeArrowheads="1"/>
          </p:cNvSpPr>
          <p:nvPr/>
        </p:nvSpPr>
        <p:spPr bwMode="auto">
          <a:xfrm>
            <a:off x="5257800" y="4456113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Viết thành: </a:t>
            </a:r>
          </a:p>
        </p:txBody>
      </p:sp>
      <p:grpSp>
        <p:nvGrpSpPr>
          <p:cNvPr id="5" name="Group 55"/>
          <p:cNvGrpSpPr>
            <a:grpSpLocks/>
          </p:cNvGrpSpPr>
          <p:nvPr/>
        </p:nvGrpSpPr>
        <p:grpSpPr bwMode="auto">
          <a:xfrm>
            <a:off x="7467600" y="4092576"/>
            <a:ext cx="2133600" cy="1317625"/>
            <a:chOff x="5943600" y="4092575"/>
            <a:chExt cx="2133600" cy="1317625"/>
          </a:xfrm>
        </p:grpSpPr>
        <p:grpSp>
          <p:nvGrpSpPr>
            <p:cNvPr id="15413" name="Group 55"/>
            <p:cNvGrpSpPr>
              <a:grpSpLocks/>
            </p:cNvGrpSpPr>
            <p:nvPr/>
          </p:nvGrpSpPr>
          <p:grpSpPr bwMode="auto">
            <a:xfrm>
              <a:off x="6477000" y="4092575"/>
              <a:ext cx="1600200" cy="1317625"/>
              <a:chOff x="5638800" y="4267200"/>
              <a:chExt cx="1600200" cy="1317486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9" name="Straight Connector 58"/>
              <p:cNvCxnSpPr/>
              <p:nvPr/>
            </p:nvCxnSpPr>
            <p:spPr>
              <a:xfrm>
                <a:off x="5638800" y="4953000"/>
                <a:ext cx="838200" cy="158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0" name="TextBox 59"/>
            <p:cNvSpPr txBox="1"/>
            <p:nvPr/>
          </p:nvSpPr>
          <p:spPr>
            <a:xfrm>
              <a:off x="5943600" y="4365164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 </a:t>
              </a:r>
            </a:p>
          </p:txBody>
        </p:sp>
      </p:grpSp>
      <p:sp>
        <p:nvSpPr>
          <p:cNvPr id="15389" name="TextBox 63"/>
          <p:cNvSpPr txBox="1">
            <a:spLocks noChangeArrowheads="1"/>
          </p:cNvSpPr>
          <p:nvPr/>
        </p:nvSpPr>
        <p:spPr bwMode="auto">
          <a:xfrm>
            <a:off x="7848600" y="6324600"/>
            <a:ext cx="464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 rot="5400000" flipH="1">
            <a:off x="7010401" y="1620838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0800000" flipH="1">
            <a:off x="7010400" y="1621092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7" name="Right Brace 86"/>
          <p:cNvSpPr/>
          <p:nvPr/>
        </p:nvSpPr>
        <p:spPr>
          <a:xfrm>
            <a:off x="4724400" y="4038600"/>
            <a:ext cx="304800" cy="175260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1690688" y="4778376"/>
            <a:ext cx="3567112" cy="1317625"/>
            <a:chOff x="166688" y="4778375"/>
            <a:chExt cx="3567112" cy="1317625"/>
          </a:xfrm>
        </p:grpSpPr>
        <p:grpSp>
          <p:nvGrpSpPr>
            <p:cNvPr id="15406" name="Group 39"/>
            <p:cNvGrpSpPr>
              <a:grpSpLocks/>
            </p:cNvGrpSpPr>
            <p:nvPr/>
          </p:nvGrpSpPr>
          <p:grpSpPr bwMode="auto">
            <a:xfrm>
              <a:off x="2209800" y="4778375"/>
              <a:ext cx="1524000" cy="1317625"/>
              <a:chOff x="5638800" y="4267200"/>
              <a:chExt cx="1600200" cy="1317486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>
                <a:off x="5638800" y="4953000"/>
                <a:ext cx="838200" cy="158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/>
            <p:cNvSpPr txBox="1"/>
            <p:nvPr/>
          </p:nvSpPr>
          <p:spPr>
            <a:xfrm>
              <a:off x="1219200" y="5083175"/>
              <a:ext cx="9906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54" name="Plus 53"/>
            <p:cNvSpPr/>
            <p:nvPr/>
          </p:nvSpPr>
          <p:spPr>
            <a:xfrm>
              <a:off x="1676400" y="5311775"/>
              <a:ext cx="381000" cy="304800"/>
            </a:xfrm>
            <a:prstGeom prst="mathPlu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5409" name="TextBox 32"/>
            <p:cNvSpPr txBox="1">
              <a:spLocks noChangeArrowheads="1"/>
            </p:cNvSpPr>
            <p:nvPr/>
          </p:nvSpPr>
          <p:spPr bwMode="auto">
            <a:xfrm>
              <a:off x="166688" y="5070475"/>
              <a:ext cx="9906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hay</a:t>
              </a:r>
            </a:p>
          </p:txBody>
        </p:sp>
      </p:grpSp>
      <p:grpSp>
        <p:nvGrpSpPr>
          <p:cNvPr id="14" name="Group 60"/>
          <p:cNvGrpSpPr>
            <a:grpSpLocks/>
          </p:cNvGrpSpPr>
          <p:nvPr/>
        </p:nvGrpSpPr>
        <p:grpSpPr bwMode="auto">
          <a:xfrm>
            <a:off x="4800600" y="5638801"/>
            <a:ext cx="5867400" cy="1317625"/>
            <a:chOff x="3733800" y="5638800"/>
            <a:chExt cx="5867400" cy="1317625"/>
          </a:xfrm>
        </p:grpSpPr>
        <p:grpSp>
          <p:nvGrpSpPr>
            <p:cNvPr id="15398" name="Group 10"/>
            <p:cNvGrpSpPr>
              <a:grpSpLocks/>
            </p:cNvGrpSpPr>
            <p:nvPr/>
          </p:nvGrpSpPr>
          <p:grpSpPr bwMode="auto">
            <a:xfrm>
              <a:off x="4724400" y="5638800"/>
              <a:ext cx="2091816" cy="1317625"/>
              <a:chOff x="1295400" y="816114"/>
              <a:chExt cx="2091816" cy="1317486"/>
            </a:xfrm>
          </p:grpSpPr>
          <p:grpSp>
            <p:nvGrpSpPr>
              <p:cNvPr id="15401" name="Group 3"/>
              <p:cNvGrpSpPr>
                <a:grpSpLocks/>
              </p:cNvGrpSpPr>
              <p:nvPr/>
            </p:nvGrpSpPr>
            <p:grpSpPr bwMode="auto">
              <a:xfrm>
                <a:off x="1787016" y="816114"/>
                <a:ext cx="1600200" cy="1317486"/>
                <a:chOff x="5638800" y="4267200"/>
                <a:chExt cx="1600200" cy="1317486"/>
              </a:xfrm>
            </p:grpSpPr>
            <p:sp>
              <p:nvSpPr>
                <p:cNvPr id="67" name="TextBox 66"/>
                <p:cNvSpPr txBox="1"/>
                <p:nvPr/>
              </p:nvSpPr>
              <p:spPr>
                <a:xfrm>
                  <a:off x="5791200" y="42672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68" name="TextBox 5"/>
                <p:cNvSpPr txBox="1"/>
                <p:nvPr/>
              </p:nvSpPr>
              <p:spPr>
                <a:xfrm>
                  <a:off x="5791200" y="48768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cxnSp>
              <p:nvCxnSpPr>
                <p:cNvPr id="69" name="Straight Connector 68"/>
                <p:cNvCxnSpPr/>
                <p:nvPr/>
              </p:nvCxnSpPr>
              <p:spPr>
                <a:xfrm>
                  <a:off x="5638800" y="4953000"/>
                  <a:ext cx="838200" cy="1588"/>
                </a:xfrm>
                <a:prstGeom prst="line">
                  <a:avLst/>
                </a:pr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6" name="TextBox 65"/>
              <p:cNvSpPr txBox="1"/>
              <p:nvPr/>
            </p:nvSpPr>
            <p:spPr>
              <a:xfrm>
                <a:off x="1295400" y="1088958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  </a:t>
                </a:r>
              </a:p>
            </p:txBody>
          </p:sp>
        </p:grpSp>
        <p:sp>
          <p:nvSpPr>
            <p:cNvPr id="15399" name="TextBox 62"/>
            <p:cNvSpPr txBox="1">
              <a:spLocks noChangeArrowheads="1"/>
            </p:cNvSpPr>
            <p:nvPr/>
          </p:nvSpPr>
          <p:spPr bwMode="auto">
            <a:xfrm>
              <a:off x="6096000" y="6019800"/>
              <a:ext cx="35052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* Gọi là </a:t>
              </a:r>
              <a:r>
                <a:rPr lang="en-US" sz="36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 số</a:t>
              </a:r>
            </a:p>
          </p:txBody>
        </p:sp>
        <p:sp>
          <p:nvSpPr>
            <p:cNvPr id="15400" name="TextBox 48"/>
            <p:cNvSpPr txBox="1">
              <a:spLocks noChangeArrowheads="1"/>
            </p:cNvSpPr>
            <p:nvPr/>
          </p:nvSpPr>
          <p:spPr bwMode="auto">
            <a:xfrm>
              <a:off x="3733800" y="5965825"/>
              <a:ext cx="12192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36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525783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owchart: Alternate Process 12"/>
          <p:cNvSpPr/>
          <p:nvPr/>
        </p:nvSpPr>
        <p:spPr>
          <a:xfrm>
            <a:off x="5451475" y="1143000"/>
            <a:ext cx="990600" cy="1219200"/>
          </a:xfrm>
          <a:prstGeom prst="flowChartAlternateProcess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4400"/>
          </a:p>
        </p:txBody>
      </p:sp>
      <p:grpSp>
        <p:nvGrpSpPr>
          <p:cNvPr id="17411" name="Group 19"/>
          <p:cNvGrpSpPr>
            <a:grpSpLocks/>
          </p:cNvGrpSpPr>
          <p:nvPr/>
        </p:nvGrpSpPr>
        <p:grpSpPr bwMode="auto">
          <a:xfrm>
            <a:off x="5562600" y="1066800"/>
            <a:ext cx="1600200" cy="1379538"/>
            <a:chOff x="4038600" y="1066800"/>
            <a:chExt cx="1600200" cy="1379105"/>
          </a:xfrm>
        </p:grpSpPr>
        <p:sp>
          <p:nvSpPr>
            <p:cNvPr id="5" name="TextBox 4"/>
            <p:cNvSpPr txBox="1"/>
            <p:nvPr/>
          </p:nvSpPr>
          <p:spPr bwMode="auto">
            <a:xfrm>
              <a:off x="4191000" y="1066800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" name="TextBox 5"/>
            <p:cNvSpPr txBox="1"/>
            <p:nvPr/>
          </p:nvSpPr>
          <p:spPr bwMode="auto">
            <a:xfrm>
              <a:off x="4191000" y="1676464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" name="Straight Connector 6"/>
            <p:cNvCxnSpPr/>
            <p:nvPr/>
          </p:nvCxnSpPr>
          <p:spPr bwMode="auto">
            <a:xfrm>
              <a:off x="4038600" y="1752672"/>
              <a:ext cx="838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5029200" y="1349515"/>
            <a:ext cx="1447800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7413" name="TextBox 8"/>
          <p:cNvSpPr txBox="1">
            <a:spLocks noChangeArrowheads="1"/>
          </p:cNvSpPr>
          <p:nvPr/>
        </p:nvSpPr>
        <p:spPr bwMode="auto">
          <a:xfrm>
            <a:off x="2133600" y="2438401"/>
            <a:ext cx="3505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Phần nguyên</a:t>
            </a:r>
            <a:endParaRPr lang="en-US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4" name="TextBox 9"/>
          <p:cNvSpPr txBox="1">
            <a:spLocks noChangeArrowheads="1"/>
          </p:cNvSpPr>
          <p:nvPr/>
        </p:nvSpPr>
        <p:spPr bwMode="auto">
          <a:xfrm>
            <a:off x="6553200" y="2438401"/>
            <a:ext cx="4648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Phần phân số</a:t>
            </a:r>
            <a:endParaRPr lang="en-US" sz="4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rot="5400000">
            <a:off x="4686300" y="2095500"/>
            <a:ext cx="609600" cy="381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>
            <a:off x="6286500" y="2019301"/>
            <a:ext cx="609600" cy="533400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17418" name="Group 43"/>
          <p:cNvGrpSpPr>
            <a:grpSpLocks/>
          </p:cNvGrpSpPr>
          <p:nvPr/>
        </p:nvGrpSpPr>
        <p:grpSpPr bwMode="auto">
          <a:xfrm>
            <a:off x="1752600" y="3514726"/>
            <a:ext cx="1314450" cy="1317625"/>
            <a:chOff x="228600" y="4092575"/>
            <a:chExt cx="1315156" cy="1317625"/>
          </a:xfrm>
        </p:grpSpPr>
        <p:sp>
          <p:nvSpPr>
            <p:cNvPr id="21" name="TextBox 20"/>
            <p:cNvSpPr txBox="1"/>
            <p:nvPr/>
          </p:nvSpPr>
          <p:spPr bwMode="auto">
            <a:xfrm>
              <a:off x="685800" y="4092575"/>
              <a:ext cx="857956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22" name="TextBox 21"/>
            <p:cNvSpPr txBox="1"/>
            <p:nvPr/>
          </p:nvSpPr>
          <p:spPr bwMode="auto">
            <a:xfrm>
              <a:off x="685800" y="4702239"/>
              <a:ext cx="857956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23" name="Straight Connector 22"/>
            <p:cNvCxnSpPr/>
            <p:nvPr/>
          </p:nvCxnSpPr>
          <p:spPr bwMode="auto">
            <a:xfrm>
              <a:off x="685800" y="4778447"/>
              <a:ext cx="496711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228600" y="4343400"/>
              <a:ext cx="857956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CC66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803031" y="3019455"/>
            <a:ext cx="5576539" cy="654051"/>
            <a:chOff x="1752600" y="3017838"/>
            <a:chExt cx="5576539" cy="654051"/>
          </a:xfrm>
        </p:grpSpPr>
        <p:sp>
          <p:nvSpPr>
            <p:cNvPr id="17419" name="TextBox 28"/>
            <p:cNvSpPr txBox="1">
              <a:spLocks noChangeArrowheads="1"/>
            </p:cNvSpPr>
            <p:nvPr/>
          </p:nvSpPr>
          <p:spPr bwMode="auto">
            <a:xfrm>
              <a:off x="3214339" y="3025776"/>
              <a:ext cx="41148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36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hai và ba phần t</a:t>
              </a:r>
              <a:r>
                <a:rPr lang="vi-VN" sz="36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ư</a:t>
              </a:r>
              <a:endParaRPr lang="en-US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420" name="TextBox 29"/>
            <p:cNvSpPr txBox="1">
              <a:spLocks noChangeArrowheads="1"/>
            </p:cNvSpPr>
            <p:nvPr/>
          </p:nvSpPr>
          <p:spPr bwMode="auto">
            <a:xfrm>
              <a:off x="1752600" y="3017838"/>
              <a:ext cx="1828800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36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</a:t>
              </a:r>
              <a:r>
                <a:rPr lang="vi-VN" sz="36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ọc</a:t>
              </a:r>
              <a:r>
                <a:rPr lang="en-US" sz="36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là:</a:t>
              </a:r>
            </a:p>
          </p:txBody>
        </p:sp>
      </p:grpSp>
      <p:sp>
        <p:nvSpPr>
          <p:cNvPr id="31" name="Left-Right-Up Arrow 30"/>
          <p:cNvSpPr/>
          <p:nvPr/>
        </p:nvSpPr>
        <p:spPr>
          <a:xfrm rot="16200000">
            <a:off x="2705100" y="3781425"/>
            <a:ext cx="1143000" cy="762000"/>
          </a:xfrm>
          <a:prstGeom prst="leftRightUpArrow">
            <a:avLst>
              <a:gd name="adj1" fmla="val 25000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424" name="TextBox 34"/>
          <p:cNvSpPr txBox="1">
            <a:spLocks noChangeArrowheads="1"/>
          </p:cNvSpPr>
          <p:nvPr/>
        </p:nvSpPr>
        <p:spPr bwMode="auto">
          <a:xfrm>
            <a:off x="3740769" y="3635853"/>
            <a:ext cx="7162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(hay </a:t>
            </a:r>
            <a:r>
              <a:rPr 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gọn là: “hai, ba phần t</a:t>
            </a:r>
            <a:r>
              <a:rPr 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”) 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1639711" y="5278311"/>
            <a:ext cx="8839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Khi viết hỗn số ta viết phần nguyên tr</a:t>
            </a:r>
            <a:r>
              <a:rPr 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ước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rồi viết phần phân số sau.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753095" y="4051203"/>
            <a:ext cx="3028244" cy="1199960"/>
            <a:chOff x="1905000" y="4191000"/>
            <a:chExt cx="3028244" cy="1199960"/>
          </a:xfrm>
        </p:grpSpPr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1905000" y="4527550"/>
              <a:ext cx="22860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3600" b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 là: </a:t>
              </a:r>
            </a:p>
          </p:txBody>
        </p:sp>
        <p:sp>
          <p:nvSpPr>
            <p:cNvPr id="41" name="TextBox 40"/>
            <p:cNvSpPr txBox="1"/>
            <p:nvPr/>
          </p:nvSpPr>
          <p:spPr bwMode="auto">
            <a:xfrm>
              <a:off x="4075288" y="4191000"/>
              <a:ext cx="857956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B05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2" name="TextBox 41"/>
            <p:cNvSpPr txBox="1"/>
            <p:nvPr/>
          </p:nvSpPr>
          <p:spPr bwMode="auto">
            <a:xfrm>
              <a:off x="4038600" y="4682999"/>
              <a:ext cx="857956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B05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3" name="Straight Connector 42"/>
            <p:cNvCxnSpPr/>
            <p:nvPr/>
          </p:nvCxnSpPr>
          <p:spPr bwMode="auto">
            <a:xfrm>
              <a:off x="4038600" y="4833811"/>
              <a:ext cx="496711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3485444" y="4429188"/>
              <a:ext cx="857956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B05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54858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17414" grpId="0"/>
      <p:bldP spid="31" grpId="0" animBg="1"/>
      <p:bldP spid="17424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3276600" y="1219200"/>
            <a:ext cx="914400" cy="12192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36" name="Straight Connector 135"/>
          <p:cNvCxnSpPr/>
          <p:nvPr/>
        </p:nvCxnSpPr>
        <p:spPr>
          <a:xfrm rot="5400000">
            <a:off x="8669791" y="213962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 bwMode="auto">
          <a:xfrm>
            <a:off x="2667000" y="1349514"/>
            <a:ext cx="14478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18437" name="Group 39"/>
          <p:cNvGrpSpPr>
            <a:grpSpLocks/>
          </p:cNvGrpSpPr>
          <p:nvPr/>
        </p:nvGrpSpPr>
        <p:grpSpPr bwMode="auto">
          <a:xfrm>
            <a:off x="3276600" y="1120776"/>
            <a:ext cx="1752600" cy="1317625"/>
            <a:chOff x="5638800" y="4267200"/>
            <a:chExt cx="1600200" cy="1317486"/>
          </a:xfrm>
        </p:grpSpPr>
        <p:sp>
          <p:nvSpPr>
            <p:cNvPr id="34" name="TextBox 33"/>
            <p:cNvSpPr txBox="1"/>
            <p:nvPr/>
          </p:nvSpPr>
          <p:spPr>
            <a:xfrm>
              <a:off x="5791200" y="42672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791200" y="48768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5638800" y="4953000"/>
              <a:ext cx="838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5" name="TextBox 84"/>
          <p:cNvSpPr txBox="1"/>
          <p:nvPr/>
        </p:nvSpPr>
        <p:spPr>
          <a:xfrm>
            <a:off x="4800600" y="3025914"/>
            <a:ext cx="10668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ln w="18415" cmpd="sng">
                  <a:solidFill>
                    <a:srgbClr val="996633"/>
                  </a:solidFill>
                  <a:prstDash val="solid"/>
                </a:ln>
                <a:solidFill>
                  <a:srgbClr val="CC66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171788" y="3048000"/>
            <a:ext cx="47641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40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  <a:endParaRPr lang="en-US" sz="4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charset="0"/>
            </a:endParaRPr>
          </a:p>
        </p:txBody>
      </p:sp>
      <p:sp>
        <p:nvSpPr>
          <p:cNvPr id="55" name="Horizontal Scroll 54"/>
          <p:cNvSpPr/>
          <p:nvPr/>
        </p:nvSpPr>
        <p:spPr>
          <a:xfrm>
            <a:off x="2133600" y="4038600"/>
            <a:ext cx="8077200" cy="1828800"/>
          </a:xfrm>
          <a:prstGeom prst="horizontalScroll">
            <a:avLst/>
          </a:prstGeom>
          <a:solidFill>
            <a:schemeClr val="bg1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" name="Group 63"/>
          <p:cNvGrpSpPr>
            <a:grpSpLocks/>
          </p:cNvGrpSpPr>
          <p:nvPr/>
        </p:nvGrpSpPr>
        <p:grpSpPr bwMode="auto">
          <a:xfrm>
            <a:off x="2819400" y="4267201"/>
            <a:ext cx="7391400" cy="1317625"/>
            <a:chOff x="1295400" y="4267200"/>
            <a:chExt cx="7391400" cy="1317625"/>
          </a:xfrm>
        </p:grpSpPr>
        <p:sp>
          <p:nvSpPr>
            <p:cNvPr id="56" name="TextBox 55"/>
            <p:cNvSpPr txBox="1"/>
            <p:nvPr/>
          </p:nvSpPr>
          <p:spPr>
            <a:xfrm>
              <a:off x="1295400" y="4583668"/>
              <a:ext cx="7391400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     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8000">
                    <a:solidFill>
                      <a:schemeClr val="accent2">
                        <a:satMod val="140000"/>
                      </a:schemeClr>
                    </a:solidFill>
                    <a:prstDash val="solid"/>
                    <a:miter lim="800000"/>
                  </a:ln>
                  <a:solidFill>
                    <a:srgbClr val="CC6600"/>
                  </a:solidFill>
                  <a:effectLst>
                    <a:outerShdw blurRad="25500" dist="23000" dir="7020000" algn="tl">
                      <a:srgbClr val="000000">
                        <a:alpha val="50000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1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  <p:grpSp>
          <p:nvGrpSpPr>
            <p:cNvPr id="18449" name="Group 61"/>
            <p:cNvGrpSpPr>
              <a:grpSpLocks/>
            </p:cNvGrpSpPr>
            <p:nvPr/>
          </p:nvGrpSpPr>
          <p:grpSpPr bwMode="auto">
            <a:xfrm>
              <a:off x="6096000" y="4267200"/>
              <a:ext cx="1524000" cy="1317625"/>
              <a:chOff x="6096000" y="4267200"/>
              <a:chExt cx="1524000" cy="1317625"/>
            </a:xfrm>
          </p:grpSpPr>
          <p:sp>
            <p:nvSpPr>
              <p:cNvPr id="45" name="TextBox 44"/>
              <p:cNvSpPr txBox="1"/>
              <p:nvPr/>
            </p:nvSpPr>
            <p:spPr bwMode="auto">
              <a:xfrm>
                <a:off x="6241143" y="4267200"/>
                <a:ext cx="1378857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 bwMode="auto">
              <a:xfrm>
                <a:off x="6241143" y="4876864"/>
                <a:ext cx="1378857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2" name="Straight Connector 51"/>
              <p:cNvCxnSpPr/>
              <p:nvPr/>
            </p:nvCxnSpPr>
            <p:spPr bwMode="auto">
              <a:xfrm>
                <a:off x="6096000" y="4953072"/>
                <a:ext cx="798286" cy="1588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2667000" y="6877050"/>
            <a:ext cx="7924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Phần phân số của hỗn số bao giờ cũng bé h</a:t>
            </a:r>
            <a:r>
              <a:rPr 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n 1.</a:t>
            </a:r>
          </a:p>
        </p:txBody>
      </p: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3276600" y="1120776"/>
            <a:ext cx="1752600" cy="1317625"/>
            <a:chOff x="5486400" y="1447800"/>
            <a:chExt cx="1752600" cy="1317625"/>
          </a:xfrm>
        </p:grpSpPr>
        <p:sp>
          <p:nvSpPr>
            <p:cNvPr id="28" name="TextBox 27"/>
            <p:cNvSpPr txBox="1"/>
            <p:nvPr/>
          </p:nvSpPr>
          <p:spPr bwMode="auto">
            <a:xfrm>
              <a:off x="5653314" y="1447800"/>
              <a:ext cx="1585686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29" name="TextBox 28"/>
            <p:cNvSpPr txBox="1"/>
            <p:nvPr/>
          </p:nvSpPr>
          <p:spPr bwMode="auto">
            <a:xfrm>
              <a:off x="5653314" y="2057464"/>
              <a:ext cx="1585686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0" name="Straight Connector 29"/>
            <p:cNvCxnSpPr/>
            <p:nvPr/>
          </p:nvCxnSpPr>
          <p:spPr bwMode="auto">
            <a:xfrm>
              <a:off x="5486400" y="2133672"/>
              <a:ext cx="918029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695247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017 -0.05532 C 0.14306 -0.05301 0.15903 -0.0706 0.17882 -0.02292 C 0.17778 -0.00486 0.17917 0.01458 0.17431 0.03102 C 0.16476 0.06482 0.17031 0.04607 0.15868 0.05625 C 0.13542 0.07708 0.15347 0.0662 0.13837 0.07431 C 0.11701 0.1088 0.14427 0.06806 0.12483 0.08866 C 0.11632 0.09769 0.11962 0.09954 0.11354 0.11042 C 0.10226 0.13056 0.10365 0.12847 0.09323 0.13912 C 0.08646 0.15509 0.07847 0.16019 0.06858 0.16806 C 0.06615 0.16991 0.06424 0.17338 0.06181 0.17523 C 0.05313 0.18218 0.04167 0.18495 0.03247 0.18958 C 0.02153 0.19537 0.00955 0.19468 -0.00139 0.20046 C -0.01128 0.22407 -0.00781 0.21435 -0.0125 0.2294 " pathEditMode="relative" rAng="0" ptsTypes="ffffffffffff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4" y="13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666 -0.13472 L -0.01666 -0.35695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111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6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676400" y="2620964"/>
            <a:ext cx="8915400" cy="3170237"/>
          </a:xfrm>
          <a:prstGeom prst="rect">
            <a:avLst/>
          </a:prstGeo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en-US" sz="4000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vi-VN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vi-VN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đơ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r>
              <a:rPr lang="en-US" sz="4000" b="1" dirty="0" err="1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4000" b="1" dirty="0">
                <a:solidFill>
                  <a:srgbClr val="8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defRPr/>
            </a:pP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*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057400" y="1524000"/>
            <a:ext cx="29718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en-US" sz="4000" b="1" dirty="0" err="1">
                <a:ln w="11430"/>
                <a:solidFill>
                  <a:srgbClr val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000" b="1" dirty="0">
                <a:ln w="11430"/>
                <a:solidFill>
                  <a:srgbClr val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solidFill>
                  <a:srgbClr val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b="1" dirty="0">
                <a:ln w="11430"/>
                <a:solidFill>
                  <a:srgbClr val="0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:</a:t>
            </a:r>
          </a:p>
        </p:txBody>
      </p:sp>
      <p:cxnSp>
        <p:nvCxnSpPr>
          <p:cNvPr id="70" name="Straight Connector 69"/>
          <p:cNvCxnSpPr/>
          <p:nvPr/>
        </p:nvCxnSpPr>
        <p:spPr>
          <a:xfrm>
            <a:off x="2133600" y="2133600"/>
            <a:ext cx="19050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957427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PPT_DBNAME" val="tiet 9 Hon so[20190917213608545].md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535</Words>
  <Application>Microsoft Office PowerPoint</Application>
  <PresentationFormat>Widescreen</PresentationFormat>
  <Paragraphs>236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LINH</dc:creator>
  <cp:lastModifiedBy>Admin</cp:lastModifiedBy>
  <cp:revision>3</cp:revision>
  <dcterms:created xsi:type="dcterms:W3CDTF">2016-08-12T17:10:56Z</dcterms:created>
  <dcterms:modified xsi:type="dcterms:W3CDTF">2019-09-17T14:36:13Z</dcterms:modified>
</cp:coreProperties>
</file>