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301" r:id="rId4"/>
    <p:sldId id="302" r:id="rId5"/>
    <p:sldId id="280" r:id="rId6"/>
    <p:sldId id="281" r:id="rId7"/>
    <p:sldId id="300" r:id="rId8"/>
    <p:sldId id="282" r:id="rId9"/>
    <p:sldId id="288" r:id="rId10"/>
    <p:sldId id="289" r:id="rId11"/>
    <p:sldId id="290" r:id="rId12"/>
    <p:sldId id="291" r:id="rId13"/>
    <p:sldId id="292" r:id="rId14"/>
    <p:sldId id="293" r:id="rId15"/>
    <p:sldId id="299" r:id="rId16"/>
    <p:sldId id="294" r:id="rId17"/>
    <p:sldId id="298" r:id="rId18"/>
    <p:sldId id="286" r:id="rId19"/>
    <p:sldId id="296" r:id="rId20"/>
    <p:sldId id="297" r:id="rId21"/>
    <p:sldId id="295" r:id="rId22"/>
    <p:sldId id="303" r:id="rId23"/>
    <p:sldId id="285" r:id="rId24"/>
    <p:sldId id="276" r:id="rId25"/>
    <p:sldId id="277" r:id="rId26"/>
    <p:sldId id="278" r:id="rId27"/>
    <p:sldId id="279" r:id="rId28"/>
  </p:sldIdLst>
  <p:sldSz cx="9144000" cy="5715000" type="screen16x10"/>
  <p:notesSz cx="6858000" cy="9144000"/>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9999"/>
    <a:srgbClr val="FFAEFF"/>
    <a:srgbClr val="FFCCCC"/>
    <a:srgbClr val="0000CC"/>
    <a:srgbClr val="FF5050"/>
    <a:srgbClr val="FF9393"/>
    <a:srgbClr val="2E3B39"/>
    <a:srgbClr val="E9E532"/>
    <a:srgbClr val="EEB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1" autoAdjust="0"/>
    <p:restoredTop sz="94660"/>
  </p:normalViewPr>
  <p:slideViewPr>
    <p:cSldViewPr snapToGrid="0">
      <p:cViewPr>
        <p:scale>
          <a:sx n="66" d="100"/>
          <a:sy n="66" d="100"/>
        </p:scale>
        <p:origin x="-1674" y="-504"/>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2021/9/26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2021/9/26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2021/9/26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2021/9/26</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sp>
        <p:nvSpPr>
          <p:cNvPr id="4" name="TextBox 3"/>
          <p:cNvSpPr txBox="1"/>
          <p:nvPr/>
        </p:nvSpPr>
        <p:spPr>
          <a:xfrm>
            <a:off x="3485251" y="2343425"/>
            <a:ext cx="3706464" cy="461665"/>
          </a:xfrm>
          <a:prstGeom prst="rect">
            <a:avLst/>
          </a:prstGeom>
          <a:noFill/>
        </p:spPr>
        <p:txBody>
          <a:bodyPr wrap="none" rtlCol="0">
            <a:spAutoFit/>
          </a:bodyPr>
          <a:lstStyle/>
          <a:p>
            <a:pPr algn="ctr"/>
            <a:r>
              <a:rPr lang="en-US" sz="2400" b="1" dirty="0" smtClean="0">
                <a:latin typeface="Arial" pitchFamily="34" charset="0"/>
                <a:cs typeface="Arial" pitchFamily="34" charset="0"/>
              </a:rPr>
              <a:t>GỌN GÀNG, NGĂN NẮP</a:t>
            </a:r>
            <a:endParaRPr lang="en-US" sz="2400" b="1" dirty="0">
              <a:latin typeface="Arial" pitchFamily="34" charset="0"/>
              <a:cs typeface="Arial"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717" y="2857500"/>
            <a:ext cx="4269254" cy="2144487"/>
          </a:xfrm>
          <a:prstGeom prst="ellipse">
            <a:avLst/>
          </a:prstGeom>
          <a:ln>
            <a:noFill/>
          </a:ln>
          <a:effectLst>
            <a:softEdge rad="112500"/>
          </a:effectLst>
        </p:spPr>
      </p:pic>
      <p:grpSp>
        <p:nvGrpSpPr>
          <p:cNvPr id="8" name="Group 7"/>
          <p:cNvGrpSpPr/>
          <p:nvPr/>
        </p:nvGrpSpPr>
        <p:grpSpPr>
          <a:xfrm>
            <a:off x="94936" y="41793"/>
            <a:ext cx="8656889" cy="2220686"/>
            <a:chOff x="94936" y="41793"/>
            <a:chExt cx="8656889" cy="2220686"/>
          </a:xfrm>
        </p:grpSpPr>
        <p:grpSp>
          <p:nvGrpSpPr>
            <p:cNvPr id="9" name="Group 8"/>
            <p:cNvGrpSpPr/>
            <p:nvPr/>
          </p:nvGrpSpPr>
          <p:grpSpPr>
            <a:xfrm>
              <a:off x="94936" y="41793"/>
              <a:ext cx="8656889" cy="2220686"/>
              <a:chOff x="308079" y="1291772"/>
              <a:chExt cx="8656889" cy="2220686"/>
            </a:xfrm>
          </p:grpSpPr>
          <p:pic>
            <p:nvPicPr>
              <p:cNvPr id="10" name="Picture 2" descr="D:\Dao Duc 1 moi\Package - Lesson\Data\image_paste_200709160737.jpg"/>
              <p:cNvPicPr>
                <a:picLocks noChangeAspect="1" noChangeArrowheads="1"/>
              </p:cNvPicPr>
              <p:nvPr/>
            </p:nvPicPr>
            <p:blipFill rotWithShape="1">
              <a:blip r:embed="rId4">
                <a:extLst>
                  <a:ext uri="{28A0092B-C50C-407E-A947-70E740481C1C}">
                    <a14:useLocalDpi xmlns:a14="http://schemas.microsoft.com/office/drawing/2010/main" val="0"/>
                  </a:ext>
                </a:extLst>
              </a:blip>
              <a:srcRect b="21939"/>
              <a:stretch/>
            </p:blipFill>
            <p:spPr bwMode="auto">
              <a:xfrm>
                <a:off x="308079" y="1291772"/>
                <a:ext cx="8656889" cy="22206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21416432">
                <a:off x="622709" y="1740839"/>
                <a:ext cx="8076090" cy="129471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rot="21280163">
              <a:off x="957940" y="628916"/>
              <a:ext cx="6371771" cy="1077218"/>
            </a:xfrm>
            <a:prstGeom prst="rect">
              <a:avLst/>
            </a:prstGeom>
            <a:noFill/>
          </p:spPr>
          <p:txBody>
            <a:bodyPr wrap="square" rtlCol="0">
              <a:spAutoFit/>
            </a:bodyPr>
            <a:lstStyle/>
            <a:p>
              <a:pPr algn="ctr"/>
              <a:r>
                <a:rPr lang="en-US" sz="3200" b="1" dirty="0" err="1" smtClean="0">
                  <a:solidFill>
                    <a:srgbClr val="FFFF00"/>
                  </a:solidFill>
                  <a:latin typeface="Arial" pitchFamily="34" charset="0"/>
                  <a:cs typeface="Arial" pitchFamily="34" charset="0"/>
                </a:rPr>
                <a:t>Chủ</a:t>
              </a:r>
              <a:r>
                <a:rPr lang="en-US" sz="3200" b="1" dirty="0" smtClean="0">
                  <a:solidFill>
                    <a:srgbClr val="FFFF00"/>
                  </a:solidFill>
                  <a:latin typeface="Arial" pitchFamily="34" charset="0"/>
                  <a:cs typeface="Arial" pitchFamily="34" charset="0"/>
                </a:rPr>
                <a:t> </a:t>
              </a:r>
              <a:r>
                <a:rPr lang="en-US" sz="3200" b="1" dirty="0" err="1" smtClean="0">
                  <a:solidFill>
                    <a:srgbClr val="FFFF00"/>
                  </a:solidFill>
                  <a:latin typeface="Arial" pitchFamily="34" charset="0"/>
                  <a:cs typeface="Arial" pitchFamily="34" charset="0"/>
                </a:rPr>
                <a:t>đề</a:t>
              </a:r>
              <a:endParaRPr lang="en-US" sz="3200" b="1" dirty="0" smtClean="0">
                <a:solidFill>
                  <a:srgbClr val="FFFF00"/>
                </a:solidFill>
                <a:latin typeface="Arial" pitchFamily="34" charset="0"/>
                <a:cs typeface="Arial" pitchFamily="34" charset="0"/>
              </a:endParaRPr>
            </a:p>
            <a:p>
              <a:pPr algn="ctr"/>
              <a:r>
                <a:rPr lang="en-US" sz="3200" b="1" dirty="0" smtClean="0">
                  <a:solidFill>
                    <a:schemeClr val="bg1"/>
                  </a:solidFill>
                  <a:latin typeface="Arial" pitchFamily="34" charset="0"/>
                  <a:cs typeface="Arial" pitchFamily="34" charset="0"/>
                </a:rPr>
                <a:t>SINH HOẠT NỀN NẾP</a:t>
              </a:r>
              <a:endParaRPr lang="en-US" sz="3200" b="1" dirty="0">
                <a:solidFill>
                  <a:schemeClr val="bg1"/>
                </a:solidFill>
                <a:latin typeface="Arial" pitchFamily="34" charset="0"/>
                <a:cs typeface="Arial" pitchFamily="34" charset="0"/>
              </a:endParaRPr>
            </a:p>
          </p:txBody>
        </p:sp>
      </p:grpSp>
      <p:sp>
        <p:nvSpPr>
          <p:cNvPr id="12" name="Oval 11"/>
          <p:cNvSpPr/>
          <p:nvPr/>
        </p:nvSpPr>
        <p:spPr>
          <a:xfrm>
            <a:off x="1959663" y="2262479"/>
            <a:ext cx="1549630" cy="656085"/>
          </a:xfrm>
          <a:prstGeom prst="ellipse">
            <a:avLst/>
          </a:prstGeom>
          <a:solidFill>
            <a:srgbClr val="FF5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2: </a:t>
            </a:r>
            <a:endParaRPr lang="en-US" sz="2400" dirty="0">
              <a:solidFill>
                <a:srgbClr val="FFFF00"/>
              </a:solidFill>
            </a:endParaRPr>
          </a:p>
        </p:txBody>
      </p:sp>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2</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5" name="Rectangle 24"/>
          <p:cNvSpPr/>
          <p:nvPr/>
        </p:nvSpPr>
        <p:spPr>
          <a:xfrm>
            <a:off x="677593" y="4751056"/>
            <a:ext cx="7933583" cy="523220"/>
          </a:xfrm>
          <a:prstGeom prst="rect">
            <a:avLst/>
          </a:prstGeom>
        </p:spPr>
        <p:txBody>
          <a:bodyPr wrap="none">
            <a:spAutoFit/>
          </a:bodyPr>
          <a:lstStyle/>
          <a:p>
            <a:pPr algn="ctr"/>
            <a:r>
              <a:rPr lang="vi-VN" sz="2800" b="1" dirty="0">
                <a:solidFill>
                  <a:srgbClr val="FF0000"/>
                </a:solidFill>
                <a:latin typeface="Arial" pitchFamily="34" charset="0"/>
                <a:cs typeface="Arial" pitchFamily="34" charset="0"/>
              </a:rPr>
              <a:t>xếp sách vào giá sách ở thư viện sau khi đọc</a:t>
            </a: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5020" y="991093"/>
            <a:ext cx="4673587" cy="3579334"/>
          </a:xfrm>
          <a:prstGeom prst="rect">
            <a:avLst/>
          </a:prstGeom>
          <a:ln>
            <a:solidFill>
              <a:srgbClr val="FFAEFF"/>
            </a:solidFill>
          </a:ln>
          <a:effectLst>
            <a:glow rad="228600">
              <a:schemeClr val="accent4">
                <a:satMod val="175000"/>
                <a:alpha val="40000"/>
              </a:schemeClr>
            </a:glow>
          </a:effectLst>
        </p:spPr>
      </p:pic>
    </p:spTree>
    <p:extLst>
      <p:ext uri="{BB962C8B-B14F-4D97-AF65-F5344CB8AC3E}">
        <p14:creationId xmlns:p14="http://schemas.microsoft.com/office/powerpoint/2010/main" val="1679537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3</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42" y="991093"/>
            <a:ext cx="4737011" cy="3687559"/>
          </a:xfrm>
          <a:prstGeom prst="rect">
            <a:avLst/>
          </a:prstGeom>
          <a:ln>
            <a:solidFill>
              <a:srgbClr val="FFAEFF"/>
            </a:solidFill>
          </a:ln>
          <a:effectLst>
            <a:glow rad="228600">
              <a:schemeClr val="accent4">
                <a:satMod val="175000"/>
                <a:alpha val="40000"/>
              </a:schemeClr>
            </a:glow>
          </a:effectLst>
        </p:spPr>
      </p:pic>
      <p:sp>
        <p:nvSpPr>
          <p:cNvPr id="2" name="Rectangle 1"/>
          <p:cNvSpPr/>
          <p:nvPr/>
        </p:nvSpPr>
        <p:spPr>
          <a:xfrm>
            <a:off x="1962779" y="4794022"/>
            <a:ext cx="5418471" cy="523220"/>
          </a:xfrm>
          <a:prstGeom prst="rect">
            <a:avLst/>
          </a:prstGeom>
        </p:spPr>
        <p:txBody>
          <a:bodyPr wrap="none">
            <a:spAutoFit/>
          </a:bodyPr>
          <a:lstStyle/>
          <a:p>
            <a:pPr algn="ctr"/>
            <a:r>
              <a:rPr lang="vi-VN" sz="2800" b="1" dirty="0">
                <a:solidFill>
                  <a:srgbClr val="FF0000"/>
                </a:solidFill>
                <a:latin typeface="Arial" pitchFamily="34" charset="0"/>
                <a:cs typeface="Arial" pitchFamily="34" charset="0"/>
              </a:rPr>
              <a:t>xếp giày dép vào chỗ quy định</a:t>
            </a:r>
          </a:p>
        </p:txBody>
      </p:sp>
    </p:spTree>
    <p:extLst>
      <p:ext uri="{BB962C8B-B14F-4D97-AF65-F5344CB8AC3E}">
        <p14:creationId xmlns:p14="http://schemas.microsoft.com/office/powerpoint/2010/main" val="530252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4</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5" name="Rectangle 24"/>
          <p:cNvSpPr/>
          <p:nvPr/>
        </p:nvSpPr>
        <p:spPr>
          <a:xfrm>
            <a:off x="887965" y="4850086"/>
            <a:ext cx="7568097" cy="523220"/>
          </a:xfrm>
          <a:prstGeom prst="rect">
            <a:avLst/>
          </a:prstGeom>
        </p:spPr>
        <p:txBody>
          <a:bodyPr wrap="none">
            <a:spAutoFit/>
          </a:bodyPr>
          <a:lstStyle/>
          <a:p>
            <a:r>
              <a:rPr lang="vi-VN" sz="2800" b="1" dirty="0">
                <a:solidFill>
                  <a:srgbClr val="FF0000"/>
                </a:solidFill>
                <a:latin typeface="Arial" pitchFamily="34" charset="0"/>
                <a:cs typeface="Arial" pitchFamily="34" charset="0"/>
              </a:rPr>
              <a:t>xếp gọn đồ chơi vào chỗ quy định (tủ, hộp)</a:t>
            </a: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997" y="879335"/>
            <a:ext cx="4738354" cy="3852771"/>
          </a:xfrm>
          <a:prstGeom prst="rect">
            <a:avLst/>
          </a:prstGeom>
          <a:ln>
            <a:solidFill>
              <a:srgbClr val="FFAEFF"/>
            </a:solidFill>
          </a:ln>
          <a:effectLst>
            <a:glow rad="228600">
              <a:schemeClr val="accent4">
                <a:satMod val="175000"/>
                <a:alpha val="40000"/>
              </a:schemeClr>
            </a:glow>
          </a:effectLst>
        </p:spPr>
      </p:pic>
    </p:spTree>
    <p:extLst>
      <p:ext uri="{BB962C8B-B14F-4D97-AF65-F5344CB8AC3E}">
        <p14:creationId xmlns:p14="http://schemas.microsoft.com/office/powerpoint/2010/main" val="2396833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5</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6" name="Rectangle 25"/>
          <p:cNvSpPr/>
          <p:nvPr/>
        </p:nvSpPr>
        <p:spPr>
          <a:xfrm>
            <a:off x="1406772" y="4852429"/>
            <a:ext cx="6317756" cy="523220"/>
          </a:xfrm>
          <a:prstGeom prst="rect">
            <a:avLst/>
          </a:prstGeom>
        </p:spPr>
        <p:txBody>
          <a:bodyPr wrap="none">
            <a:spAutoFit/>
          </a:bodyPr>
          <a:lstStyle/>
          <a:p>
            <a:pPr algn="ctr"/>
            <a:r>
              <a:rPr lang="vi-VN" sz="2800" b="1" dirty="0">
                <a:solidFill>
                  <a:srgbClr val="FF0000"/>
                </a:solidFill>
                <a:latin typeface="Arial" pitchFamily="34" charset="0"/>
                <a:cs typeface="Arial" pitchFamily="34" charset="0"/>
              </a:rPr>
              <a:t>treo hoặc cất chổi vào chỗ quy định</a:t>
            </a: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031" y="991093"/>
            <a:ext cx="4599239" cy="3749379"/>
          </a:xfrm>
          <a:prstGeom prst="rect">
            <a:avLst/>
          </a:prstGeom>
          <a:ln>
            <a:solidFill>
              <a:srgbClr val="FFAEFF"/>
            </a:solidFill>
          </a:ln>
          <a:effectLst>
            <a:glow rad="228600">
              <a:schemeClr val="accent4">
                <a:satMod val="175000"/>
                <a:alpha val="40000"/>
              </a:schemeClr>
            </a:glow>
          </a:effectLst>
        </p:spPr>
      </p:pic>
    </p:spTree>
    <p:extLst>
      <p:ext uri="{BB962C8B-B14F-4D97-AF65-F5344CB8AC3E}">
        <p14:creationId xmlns:p14="http://schemas.microsoft.com/office/powerpoint/2010/main" val="2628805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5</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5" name="Rectangle 24"/>
          <p:cNvSpPr/>
          <p:nvPr/>
        </p:nvSpPr>
        <p:spPr>
          <a:xfrm>
            <a:off x="230415" y="4597827"/>
            <a:ext cx="8651727"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sắp</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xếp</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sách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vở</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sau</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học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trong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góc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học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tập</a:t>
            </a:r>
            <a:r>
              <a:rPr lang="en-US" sz="2800" dirty="0">
                <a:solidFill>
                  <a:srgbClr val="FF0000"/>
                </a:solidFill>
                <a:latin typeface="Arial" pitchFamily="34" charset="0"/>
                <a:cs typeface="Arial" pitchFamily="34" charset="0"/>
              </a:rPr>
              <a:t> ở </a:t>
            </a:r>
            <a:r>
              <a:rPr lang="en-US" sz="2800" dirty="0" err="1">
                <a:solidFill>
                  <a:srgbClr val="FF0000"/>
                </a:solidFill>
                <a:latin typeface="Arial" pitchFamily="34" charset="0"/>
                <a:cs typeface="Arial" pitchFamily="34" charset="0"/>
              </a:rPr>
              <a:t>nhà</a:t>
            </a:r>
            <a:endParaRPr lang="en-US" sz="2800" dirty="0">
              <a:solidFill>
                <a:srgbClr val="FF0000"/>
              </a:solidFill>
              <a:latin typeface="Arial" pitchFamily="34" charset="0"/>
              <a:cs typeface="Arial"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7559" y="931856"/>
            <a:ext cx="4318384" cy="3434386"/>
          </a:xfrm>
          <a:prstGeom prst="rect">
            <a:avLst/>
          </a:prstGeom>
          <a:ln>
            <a:solidFill>
              <a:srgbClr val="FFAEFF"/>
            </a:solidFill>
          </a:ln>
          <a:effectLst>
            <a:glow rad="228600">
              <a:schemeClr val="accent4">
                <a:satMod val="175000"/>
                <a:alpha val="40000"/>
              </a:schemeClr>
            </a:glow>
          </a:effectLst>
        </p:spPr>
      </p:pic>
    </p:spTree>
    <p:extLst>
      <p:ext uri="{BB962C8B-B14F-4D97-AF65-F5344CB8AC3E}">
        <p14:creationId xmlns:p14="http://schemas.microsoft.com/office/powerpoint/2010/main" val="1938957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825500"/>
            <a:ext cx="9144000" cy="4889500"/>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21" y="100704"/>
            <a:ext cx="2331160" cy="7100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83106" y="2224289"/>
            <a:ext cx="5561007" cy="1569660"/>
          </a:xfrm>
          <a:prstGeom prst="rect">
            <a:avLst/>
          </a:prstGeom>
        </p:spPr>
        <p:txBody>
          <a:bodyPr wrap="square">
            <a:spAutoFit/>
          </a:bodyPr>
          <a:lstStyle/>
          <a:p>
            <a:pPr algn="just">
              <a:lnSpc>
                <a:spcPct val="150000"/>
              </a:lnSpc>
            </a:pPr>
            <a:r>
              <a:rPr lang="en-US" sz="3200" dirty="0">
                <a:solidFill>
                  <a:srgbClr val="0000CC"/>
                </a:solidFill>
                <a:latin typeface="Arial" pitchFamily="34" charset="0"/>
                <a:cs typeface="Arial" pitchFamily="34" charset="0"/>
              </a:rPr>
              <a:t>-</a:t>
            </a:r>
            <a:r>
              <a:rPr lang="vi-VN"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Tất</a:t>
            </a:r>
            <a:r>
              <a:rPr lang="en-US"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cả</a:t>
            </a:r>
            <a:r>
              <a:rPr lang="en-US" sz="3200" dirty="0">
                <a:solidFill>
                  <a:srgbClr val="0000CC"/>
                </a:solidFill>
                <a:latin typeface="Arial" pitchFamily="34" charset="0"/>
                <a:cs typeface="Arial" pitchFamily="34" charset="0"/>
              </a:rPr>
              <a:t> c</a:t>
            </a:r>
            <a:r>
              <a:rPr lang="vi-VN" sz="3200" dirty="0">
                <a:solidFill>
                  <a:srgbClr val="0000CC"/>
                </a:solidFill>
                <a:latin typeface="Arial" pitchFamily="34" charset="0"/>
                <a:cs typeface="Arial" pitchFamily="34" charset="0"/>
              </a:rPr>
              <a:t>ác bạn trong tranh </a:t>
            </a:r>
            <a:r>
              <a:rPr lang="en-US" sz="3200" dirty="0" err="1">
                <a:solidFill>
                  <a:srgbClr val="0000CC"/>
                </a:solidFill>
                <a:latin typeface="Arial" pitchFamily="34" charset="0"/>
                <a:cs typeface="Arial" pitchFamily="34" charset="0"/>
              </a:rPr>
              <a:t>đều</a:t>
            </a:r>
            <a:r>
              <a:rPr lang="en-US"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gọn</a:t>
            </a:r>
            <a:r>
              <a:rPr lang="en-US"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gàng</a:t>
            </a:r>
            <a:r>
              <a:rPr lang="en-US"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ngắn</a:t>
            </a:r>
            <a:r>
              <a:rPr lang="en-US"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nắp</a:t>
            </a:r>
            <a:r>
              <a:rPr lang="en-US" sz="3200" dirty="0">
                <a:solidFill>
                  <a:srgbClr val="0000CC"/>
                </a:solidFill>
                <a:latin typeface="Arial" pitchFamily="34" charset="0"/>
                <a:cs typeface="Arial" pitchFamily="34" charset="0"/>
              </a:rPr>
              <a:t>.</a:t>
            </a:r>
            <a:endParaRPr lang="vi-VN" sz="3200" dirty="0">
              <a:solidFill>
                <a:srgbClr val="0000CC"/>
              </a:solidFill>
              <a:latin typeface="Arial" pitchFamily="34" charset="0"/>
              <a:cs typeface="Arial" pitchFamily="34" charset="0"/>
            </a:endParaRPr>
          </a:p>
        </p:txBody>
      </p:sp>
    </p:spTree>
    <p:extLst>
      <p:ext uri="{BB962C8B-B14F-4D97-AF65-F5344CB8AC3E}">
        <p14:creationId xmlns:p14="http://schemas.microsoft.com/office/powerpoint/2010/main" val="254347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683" y="1678479"/>
            <a:ext cx="61753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5074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7088" y="638633"/>
            <a:ext cx="8926284" cy="830997"/>
          </a:xfrm>
          <a:prstGeom prst="rect">
            <a:avLst/>
          </a:prstGeom>
          <a:noFill/>
        </p:spPr>
        <p:txBody>
          <a:bodyPr wrap="square" rtlCol="0">
            <a:spAutoFit/>
          </a:bodyPr>
          <a:lstStyle/>
          <a:p>
            <a:pPr algn="just"/>
            <a:r>
              <a:rPr lang="en-US" sz="2400" dirty="0" smtClean="0">
                <a:solidFill>
                  <a:srgbClr val="FF0000"/>
                </a:solidFill>
                <a:latin typeface="Arial" pitchFamily="34" charset="0"/>
                <a:cs typeface="Arial" pitchFamily="34" charset="0"/>
              </a:rPr>
              <a:t>a. </a:t>
            </a:r>
            <a:r>
              <a:rPr lang="en-US" sz="2400" dirty="0" err="1" smtClean="0">
                <a:solidFill>
                  <a:srgbClr val="FF0000"/>
                </a:solidFill>
                <a:latin typeface="Arial" pitchFamily="34" charset="0"/>
                <a:cs typeface="Arial" pitchFamily="34" charset="0"/>
              </a:rPr>
              <a:t>Trong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các</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tranh</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dưới</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đây</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bạn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nào</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là</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người</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gọn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gàng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ngăn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nắp</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Bạn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nào</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chưa</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gọn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gàng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ngăn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nắp</a:t>
            </a:r>
            <a:r>
              <a:rPr lang="en-US" sz="2400" dirty="0" smtClean="0">
                <a:solidFill>
                  <a:srgbClr val="FF0000"/>
                </a:solidFill>
                <a:latin typeface="Arial" pitchFamily="34" charset="0"/>
                <a:cs typeface="Arial" pitchFamily="34" charset="0"/>
              </a:rPr>
              <a:t>?</a:t>
            </a:r>
            <a:endParaRPr lang="en-US" sz="2400" dirty="0">
              <a:solidFill>
                <a:srgbClr val="FF0000"/>
              </a:solidFill>
              <a:latin typeface="Arial" pitchFamily="34" charset="0"/>
              <a:cs typeface="Arial"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413" y="1687784"/>
            <a:ext cx="3008061" cy="1665016"/>
          </a:xfrm>
          <a:prstGeom prst="rect">
            <a:avLst/>
          </a:prstGeom>
          <a:ln>
            <a:solidFill>
              <a:srgbClr val="FF9999"/>
            </a:solidFill>
          </a:ln>
          <a:effectLst>
            <a:glow rad="139700">
              <a:schemeClr val="accent4">
                <a:satMod val="175000"/>
                <a:alpha val="40000"/>
              </a:schemeClr>
            </a:glow>
            <a:outerShdw blurRad="292100" dist="139700" dir="2700000" algn="tl" rotWithShape="0">
              <a:srgbClr val="333333">
                <a:alpha val="65000"/>
              </a:srgbClr>
            </a:outerShdw>
          </a:effectLst>
        </p:spPr>
      </p:pic>
      <p:sp>
        <p:nvSpPr>
          <p:cNvPr id="5" name="Line 12"/>
          <p:cNvSpPr>
            <a:spLocks noChangeShapeType="1"/>
          </p:cNvSpPr>
          <p:nvPr/>
        </p:nvSpPr>
        <p:spPr bwMode="auto">
          <a:xfrm>
            <a:off x="0" y="60779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9027" y="1656341"/>
            <a:ext cx="2801258" cy="1677758"/>
          </a:xfrm>
          <a:prstGeom prst="rect">
            <a:avLst/>
          </a:prstGeom>
          <a:ln>
            <a:solidFill>
              <a:srgbClr val="FF9999"/>
            </a:solidFill>
          </a:ln>
          <a:effectLst>
            <a:glow rad="228600">
              <a:schemeClr val="accent4">
                <a:satMod val="175000"/>
                <a:alpha val="40000"/>
              </a:schemeClr>
            </a:glow>
            <a:outerShdw blurRad="292100" dist="139700" dir="2700000" algn="tl" rotWithShape="0">
              <a:srgbClr val="333333">
                <a:alpha val="65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413" y="3735405"/>
            <a:ext cx="3008061" cy="1824293"/>
          </a:xfrm>
          <a:prstGeom prst="rect">
            <a:avLst/>
          </a:prstGeom>
          <a:ln>
            <a:solidFill>
              <a:srgbClr val="FF9999"/>
            </a:solidFill>
          </a:ln>
          <a:effectLst>
            <a:glow rad="228600">
              <a:schemeClr val="accent4">
                <a:satMod val="175000"/>
                <a:alpha val="40000"/>
              </a:schemeClr>
            </a:glow>
            <a:outerShdw blurRad="292100" dist="139700" dir="2700000" algn="tl" rotWithShape="0">
              <a:srgbClr val="333333">
                <a:alpha val="65000"/>
              </a:srgbClr>
            </a:outerShdw>
          </a:effectLst>
        </p:spPr>
      </p:pic>
      <p:pic>
        <p:nvPicPr>
          <p:cNvPr id="8" name="Picture 7" descr="D:\LOP 1 CANH DIEU\Dao Duc 1 moi\Bai 2\dd1b002tr011h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9027" y="3735405"/>
            <a:ext cx="2801258" cy="1824294"/>
          </a:xfrm>
          <a:prstGeom prst="rect">
            <a:avLst/>
          </a:prstGeom>
          <a:noFill/>
          <a:ln>
            <a:solidFill>
              <a:srgbClr val="FF9999"/>
            </a:solid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2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0222" y="1150755"/>
            <a:ext cx="4715070" cy="2609876"/>
          </a:xfrm>
          <a:prstGeom prst="rect">
            <a:avLst/>
          </a:prstGeom>
          <a:ln>
            <a:solidFill>
              <a:srgbClr val="FF9999"/>
            </a:solidFill>
          </a:ln>
          <a:effectLst>
            <a:glow rad="139700">
              <a:schemeClr val="accent4">
                <a:satMod val="175000"/>
                <a:alpha val="40000"/>
              </a:schemeClr>
            </a:glow>
            <a:outerShdw blurRad="292100" dist="139700" dir="2700000" algn="tl" rotWithShape="0">
              <a:srgbClr val="333333">
                <a:alpha val="65000"/>
              </a:srgbClr>
            </a:outerShdw>
          </a:effectLst>
        </p:spPr>
      </p:pic>
      <p:sp>
        <p:nvSpPr>
          <p:cNvPr id="8"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2" name="TextBox 1"/>
          <p:cNvSpPr txBox="1"/>
          <p:nvPr/>
        </p:nvSpPr>
        <p:spPr>
          <a:xfrm>
            <a:off x="461737" y="4007339"/>
            <a:ext cx="8392041" cy="461665"/>
          </a:xfrm>
          <a:prstGeom prst="rect">
            <a:avLst/>
          </a:prstGeom>
          <a:noFill/>
        </p:spPr>
        <p:txBody>
          <a:bodyPr wrap="none" rtlCol="0">
            <a:spAutoFit/>
          </a:bodyPr>
          <a:lstStyle/>
          <a:p>
            <a:r>
              <a:rPr lang="en-US" sz="2400" dirty="0" err="1" smtClean="0">
                <a:solidFill>
                  <a:srgbClr val="006600"/>
                </a:solidFill>
                <a:latin typeface="Arial" pitchFamily="34" charset="0"/>
                <a:cs typeface="Arial" pitchFamily="34" charset="0"/>
              </a:rPr>
              <a:t>Khi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bạn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gọi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Vân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vứt</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luôn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bình</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tưới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chạy</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đi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chơi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với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các</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bạn</a:t>
            </a:r>
            <a:endParaRPr lang="en-US" sz="2400" dirty="0">
              <a:solidFill>
                <a:srgbClr val="006600"/>
              </a:solidFill>
              <a:latin typeface="Arial" pitchFamily="34" charset="0"/>
              <a:cs typeface="Arial" pitchFamily="34" charset="0"/>
            </a:endParaRPr>
          </a:p>
        </p:txBody>
      </p:sp>
      <p:sp>
        <p:nvSpPr>
          <p:cNvPr id="13" name="AutoShape 22"/>
          <p:cNvSpPr>
            <a:spLocks noChangeArrowheads="1"/>
          </p:cNvSpPr>
          <p:nvPr/>
        </p:nvSpPr>
        <p:spPr bwMode="auto">
          <a:xfrm>
            <a:off x="2474360" y="132811"/>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14" name="WordArt 25"/>
          <p:cNvSpPr>
            <a:spLocks noChangeArrowheads="1" noChangeShapeType="1" noTextEdit="1"/>
          </p:cNvSpPr>
          <p:nvPr/>
        </p:nvSpPr>
        <p:spPr bwMode="auto">
          <a:xfrm>
            <a:off x="3349622" y="218089"/>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1</a:t>
            </a:r>
            <a:endParaRPr lang="en-US" sz="1050" kern="10" dirty="0">
              <a:solidFill>
                <a:srgbClr val="FFFF00"/>
              </a:solidFill>
              <a:latin typeface="+mj-lt"/>
              <a:ea typeface="+mj-lt"/>
              <a:cs typeface="+mj-lt"/>
            </a:endParaRPr>
          </a:p>
        </p:txBody>
      </p:sp>
      <p:sp>
        <p:nvSpPr>
          <p:cNvPr id="15" name="TextBox 14"/>
          <p:cNvSpPr txBox="1"/>
          <p:nvPr/>
        </p:nvSpPr>
        <p:spPr>
          <a:xfrm>
            <a:off x="360139" y="4444546"/>
            <a:ext cx="8682263" cy="830997"/>
          </a:xfrm>
          <a:prstGeom prst="rect">
            <a:avLst/>
          </a:prstGeom>
          <a:noFill/>
        </p:spPr>
        <p:txBody>
          <a:bodyPr wrap="square" rtlCol="0">
            <a:spAutoFit/>
          </a:bodyPr>
          <a:lstStyle/>
          <a:p>
            <a:pPr algn="ctr"/>
            <a:r>
              <a:rPr lang="vi-VN" sz="2400" dirty="0" smtClean="0">
                <a:solidFill>
                  <a:srgbClr val="FF0000"/>
                </a:solidFill>
                <a:latin typeface="Arial" pitchFamily="34" charset="0"/>
                <a:cs typeface="Arial" pitchFamily="34" charset="0"/>
              </a:rPr>
              <a:t>Đó </a:t>
            </a:r>
            <a:r>
              <a:rPr lang="vi-VN" sz="2400" dirty="0">
                <a:solidFill>
                  <a:srgbClr val="FF0000"/>
                </a:solidFill>
                <a:latin typeface="Arial" pitchFamily="34" charset="0"/>
                <a:cs typeface="Arial" pitchFamily="34" charset="0"/>
              </a:rPr>
              <a:t>là hành vi chưa gọn gàng, ngăn nắp. Vân nên cất bình tưới vào chỗ quy định trước khi đi chơi</a:t>
            </a:r>
          </a:p>
        </p:txBody>
      </p:sp>
    </p:spTree>
    <p:extLst>
      <p:ext uri="{BB962C8B-B14F-4D97-AF65-F5344CB8AC3E}">
        <p14:creationId xmlns:p14="http://schemas.microsoft.com/office/powerpoint/2010/main" val="398695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9150" y="920313"/>
            <a:ext cx="4585479" cy="2746382"/>
          </a:xfrm>
          <a:prstGeom prst="rect">
            <a:avLst/>
          </a:prstGeom>
          <a:ln>
            <a:solidFill>
              <a:srgbClr val="FF9999"/>
            </a:solidFill>
          </a:ln>
          <a:effectLst>
            <a:glow rad="228600">
              <a:schemeClr val="accent4">
                <a:satMod val="175000"/>
                <a:alpha val="40000"/>
              </a:schemeClr>
            </a:glow>
            <a:outerShdw blurRad="292100" dist="139700" dir="2700000" algn="tl" rotWithShape="0">
              <a:srgbClr val="333333">
                <a:alpha val="65000"/>
              </a:srgbClr>
            </a:outerShdw>
          </a:effectLst>
        </p:spPr>
      </p:pic>
      <p:sp>
        <p:nvSpPr>
          <p:cNvPr id="9" name="AutoShape 22"/>
          <p:cNvSpPr>
            <a:spLocks noChangeArrowheads="1"/>
          </p:cNvSpPr>
          <p:nvPr/>
        </p:nvSpPr>
        <p:spPr bwMode="auto">
          <a:xfrm>
            <a:off x="2474360" y="132811"/>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10" name="WordArt 25"/>
          <p:cNvSpPr>
            <a:spLocks noChangeArrowheads="1" noChangeShapeType="1" noTextEdit="1"/>
          </p:cNvSpPr>
          <p:nvPr/>
        </p:nvSpPr>
        <p:spPr bwMode="auto">
          <a:xfrm>
            <a:off x="3349622" y="218089"/>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2</a:t>
            </a:r>
            <a:endParaRPr lang="en-US" sz="1050" kern="10" dirty="0">
              <a:solidFill>
                <a:srgbClr val="FFFF00"/>
              </a:solidFill>
              <a:latin typeface="+mj-lt"/>
              <a:ea typeface="+mj-lt"/>
              <a:cs typeface="+mj-lt"/>
            </a:endParaRPr>
          </a:p>
        </p:txBody>
      </p:sp>
      <p:sp>
        <p:nvSpPr>
          <p:cNvPr id="11" name="TextBox 10"/>
          <p:cNvSpPr txBox="1"/>
          <p:nvPr/>
        </p:nvSpPr>
        <p:spPr>
          <a:xfrm>
            <a:off x="362857" y="3990589"/>
            <a:ext cx="8273143" cy="1569660"/>
          </a:xfrm>
          <a:prstGeom prst="rect">
            <a:avLst/>
          </a:prstGeom>
          <a:noFill/>
        </p:spPr>
        <p:txBody>
          <a:bodyPr wrap="square" rtlCol="0">
            <a:spAutoFit/>
          </a:bodyPr>
          <a:lstStyle/>
          <a:p>
            <a:pPr algn="just"/>
            <a:r>
              <a:rPr lang="vi-VN" sz="2400" dirty="0">
                <a:solidFill>
                  <a:srgbClr val="006600"/>
                </a:solidFill>
                <a:latin typeface="Arial" pitchFamily="34" charset="0"/>
                <a:cs typeface="Arial" pitchFamily="34" charset="0"/>
              </a:rPr>
              <a:t>Việc gạt giấy xuống sàn làm lớp bẩn, mất vệ sinh, chưa thực hiện đúng nội quy trường, lớp. Đó là hành vi chưa gọn gàng, ngăn nắp. Trà nên nhặt giấy vụn và thả vào thùng rác của trường/lớp.</a:t>
            </a:r>
          </a:p>
        </p:txBody>
      </p:sp>
    </p:spTree>
    <p:extLst>
      <p:ext uri="{BB962C8B-B14F-4D97-AF65-F5344CB8AC3E}">
        <p14:creationId xmlns:p14="http://schemas.microsoft.com/office/powerpoint/2010/main" val="348169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Dao Duc 1 moi\Package - Lesson\Data\screenshot_15942708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30" y="92224"/>
            <a:ext cx="2371689" cy="7332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71094" y="79170"/>
            <a:ext cx="8683617" cy="830997"/>
          </a:xfrm>
          <a:prstGeom prst="rect">
            <a:avLst/>
          </a:prstGeom>
          <a:noFill/>
        </p:spPr>
        <p:txBody>
          <a:bodyPr wrap="square" rtlCol="0">
            <a:spAutoFit/>
          </a:bodyPr>
          <a:lstStyle/>
          <a:p>
            <a:pPr algn="just"/>
            <a:r>
              <a:rPr lang="en-US" sz="2400" dirty="0" err="1" smtClean="0">
                <a:solidFill>
                  <a:srgbClr val="006600"/>
                </a:solidFill>
                <a:latin typeface="Arial" pitchFamily="34" charset="0"/>
                <a:cs typeface="Arial" pitchFamily="34" charset="0"/>
              </a:rPr>
              <a:t>Em</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thích</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căn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phòng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trong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tranh</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nào</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hơn</a:t>
            </a:r>
            <a:r>
              <a:rPr lang="en-US" sz="2400" dirty="0" smtClean="0">
                <a:solidFill>
                  <a:srgbClr val="006600"/>
                </a:solidFill>
                <a:latin typeface="Arial" pitchFamily="34" charset="0"/>
                <a:cs typeface="Arial" pitchFamily="34" charset="0"/>
              </a:rPr>
              <a:t>? </a:t>
            </a:r>
          </a:p>
          <a:p>
            <a:pPr algn="just"/>
            <a:r>
              <a:rPr lang="en-US" sz="2400" dirty="0" err="1" smtClean="0">
                <a:solidFill>
                  <a:srgbClr val="006600"/>
                </a:solidFill>
                <a:latin typeface="Arial" pitchFamily="34" charset="0"/>
                <a:cs typeface="Arial" pitchFamily="34" charset="0"/>
              </a:rPr>
              <a:t>Vì</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sao</a:t>
            </a:r>
            <a:r>
              <a:rPr lang="en-US" sz="2400" dirty="0" smtClean="0">
                <a:solidFill>
                  <a:srgbClr val="006600"/>
                </a:solidFill>
                <a:latin typeface="Arial" pitchFamily="34" charset="0"/>
                <a:cs typeface="Arial" pitchFamily="34" charset="0"/>
              </a:rPr>
              <a:t>?</a:t>
            </a:r>
            <a:endParaRPr lang="en-US" sz="2400" dirty="0">
              <a:solidFill>
                <a:srgbClr val="0066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1" y="1377043"/>
            <a:ext cx="4526391" cy="24827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400" y="1468713"/>
            <a:ext cx="4577614" cy="2299380"/>
          </a:xfrm>
          <a:prstGeom prst="rect">
            <a:avLst/>
          </a:prstGeom>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42067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8522" y="1168248"/>
            <a:ext cx="5328962" cy="3014432"/>
          </a:xfrm>
          <a:prstGeom prst="rect">
            <a:avLst/>
          </a:prstGeom>
          <a:ln>
            <a:solidFill>
              <a:srgbClr val="FF9999"/>
            </a:solidFill>
          </a:ln>
          <a:effectLst>
            <a:glow rad="228600">
              <a:schemeClr val="accent4">
                <a:satMod val="175000"/>
                <a:alpha val="40000"/>
              </a:schemeClr>
            </a:glow>
            <a:outerShdw blurRad="292100" dist="139700" dir="2700000" algn="tl" rotWithShape="0">
              <a:srgbClr val="333333">
                <a:alpha val="65000"/>
              </a:srgbClr>
            </a:outerShdw>
          </a:effectLst>
        </p:spPr>
      </p:pic>
      <p:sp>
        <p:nvSpPr>
          <p:cNvPr id="5"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6" name="AutoShape 22"/>
          <p:cNvSpPr>
            <a:spLocks noChangeArrowheads="1"/>
          </p:cNvSpPr>
          <p:nvPr/>
        </p:nvSpPr>
        <p:spPr bwMode="auto">
          <a:xfrm>
            <a:off x="2474360" y="132811"/>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8" name="WordArt 25"/>
          <p:cNvSpPr>
            <a:spLocks noChangeArrowheads="1" noChangeShapeType="1" noTextEdit="1"/>
          </p:cNvSpPr>
          <p:nvPr/>
        </p:nvSpPr>
        <p:spPr bwMode="auto">
          <a:xfrm>
            <a:off x="3349622" y="218089"/>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3</a:t>
            </a:r>
            <a:endParaRPr lang="en-US" sz="1050" kern="10" dirty="0">
              <a:solidFill>
                <a:srgbClr val="FFFF00"/>
              </a:solidFill>
              <a:latin typeface="+mj-lt"/>
              <a:ea typeface="+mj-lt"/>
              <a:cs typeface="+mj-lt"/>
            </a:endParaRPr>
          </a:p>
        </p:txBody>
      </p:sp>
      <p:sp>
        <p:nvSpPr>
          <p:cNvPr id="9" name="TextBox 8"/>
          <p:cNvSpPr txBox="1"/>
          <p:nvPr/>
        </p:nvSpPr>
        <p:spPr>
          <a:xfrm>
            <a:off x="2241315" y="4983144"/>
            <a:ext cx="4603376" cy="461665"/>
          </a:xfrm>
          <a:prstGeom prst="rect">
            <a:avLst/>
          </a:prstGeom>
          <a:noFill/>
        </p:spPr>
        <p:txBody>
          <a:bodyPr wrap="none" rtlCol="0">
            <a:spAutoFit/>
          </a:bodyPr>
          <a:lstStyle/>
          <a:p>
            <a:pPr algn="ctr"/>
            <a:r>
              <a:rPr lang="vi-VN" sz="2400" b="1" dirty="0" smtClean="0">
                <a:solidFill>
                  <a:srgbClr val="FF0000"/>
                </a:solidFill>
                <a:latin typeface="Arial" pitchFamily="34" charset="0"/>
                <a:cs typeface="Arial" pitchFamily="34" charset="0"/>
              </a:rPr>
              <a:t>Việc </a:t>
            </a:r>
            <a:r>
              <a:rPr lang="vi-VN" sz="2400" b="1" dirty="0">
                <a:solidFill>
                  <a:srgbClr val="FF0000"/>
                </a:solidFill>
                <a:latin typeface="Arial" pitchFamily="34" charset="0"/>
                <a:cs typeface="Arial" pitchFamily="34" charset="0"/>
              </a:rPr>
              <a:t>làm của Tùng đáng khen!</a:t>
            </a:r>
          </a:p>
        </p:txBody>
      </p:sp>
      <p:sp>
        <p:nvSpPr>
          <p:cNvPr id="10" name="TextBox 9"/>
          <p:cNvSpPr txBox="1"/>
          <p:nvPr/>
        </p:nvSpPr>
        <p:spPr>
          <a:xfrm>
            <a:off x="284343" y="4484075"/>
            <a:ext cx="8749511" cy="461665"/>
          </a:xfrm>
          <a:prstGeom prst="rect">
            <a:avLst/>
          </a:prstGeom>
          <a:noFill/>
        </p:spPr>
        <p:txBody>
          <a:bodyPr wrap="none" rtlCol="0">
            <a:spAutoFit/>
          </a:bodyPr>
          <a:lstStyle/>
          <a:p>
            <a:pPr algn="ctr"/>
            <a:r>
              <a:rPr lang="en-US" sz="2400" dirty="0" err="1" smtClean="0">
                <a:solidFill>
                  <a:srgbClr val="006600"/>
                </a:solidFill>
                <a:latin typeface="Arial" pitchFamily="34" charset="0"/>
                <a:cs typeface="Arial" pitchFamily="34" charset="0"/>
              </a:rPr>
              <a:t>Tùng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xếp</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gọn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đồ</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chơi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vào</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thùng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trước</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khi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ăn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cơm</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cùng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bố</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mẹ</a:t>
            </a:r>
            <a:endParaRPr lang="en-US" sz="2400"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221386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D:\LOP 1 CANH DIEU\Dao Duc 1 moi\Bai 2\dd1b002tr011h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8985" y="1204424"/>
            <a:ext cx="4586029" cy="2986610"/>
          </a:xfrm>
          <a:prstGeom prst="rect">
            <a:avLst/>
          </a:prstGeom>
          <a:noFill/>
          <a:ln>
            <a:solidFill>
              <a:srgbClr val="FF9999"/>
            </a:solid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AutoShape 22"/>
          <p:cNvSpPr>
            <a:spLocks noChangeArrowheads="1"/>
          </p:cNvSpPr>
          <p:nvPr/>
        </p:nvSpPr>
        <p:spPr bwMode="auto">
          <a:xfrm>
            <a:off x="2474360" y="132811"/>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11" name="WordArt 25"/>
          <p:cNvSpPr>
            <a:spLocks noChangeArrowheads="1" noChangeShapeType="1" noTextEdit="1"/>
          </p:cNvSpPr>
          <p:nvPr/>
        </p:nvSpPr>
        <p:spPr bwMode="auto">
          <a:xfrm>
            <a:off x="3349622" y="218089"/>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4</a:t>
            </a:r>
            <a:endParaRPr lang="en-US" sz="1050" kern="10" dirty="0">
              <a:solidFill>
                <a:srgbClr val="FFFF00"/>
              </a:solidFill>
              <a:latin typeface="+mj-lt"/>
              <a:ea typeface="+mj-lt"/>
              <a:cs typeface="+mj-lt"/>
            </a:endParaRPr>
          </a:p>
        </p:txBody>
      </p:sp>
      <p:sp>
        <p:nvSpPr>
          <p:cNvPr id="12" name="TextBox 11"/>
          <p:cNvSpPr txBox="1"/>
          <p:nvPr/>
        </p:nvSpPr>
        <p:spPr>
          <a:xfrm>
            <a:off x="1521226" y="4521479"/>
            <a:ext cx="6070893" cy="461665"/>
          </a:xfrm>
          <a:prstGeom prst="rect">
            <a:avLst/>
          </a:prstGeom>
          <a:noFill/>
        </p:spPr>
        <p:txBody>
          <a:bodyPr wrap="none" rtlCol="0">
            <a:spAutoFit/>
          </a:bodyPr>
          <a:lstStyle/>
          <a:p>
            <a:pPr algn="ctr"/>
            <a:r>
              <a:rPr lang="en-US" sz="2400" dirty="0" err="1" smtClean="0">
                <a:solidFill>
                  <a:srgbClr val="006600"/>
                </a:solidFill>
                <a:latin typeface="Arial" pitchFamily="34" charset="0"/>
                <a:cs typeface="Arial" pitchFamily="34" charset="0"/>
              </a:rPr>
              <a:t>Ngọc</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sắp</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xếp</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sách</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vở</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gọn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gàng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ngăn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nắp</a:t>
            </a:r>
            <a:endParaRPr lang="en-US" sz="2400" dirty="0">
              <a:solidFill>
                <a:srgbClr val="006600"/>
              </a:solidFill>
              <a:latin typeface="Arial" pitchFamily="34" charset="0"/>
              <a:cs typeface="Arial" pitchFamily="34" charset="0"/>
            </a:endParaRPr>
          </a:p>
        </p:txBody>
      </p:sp>
      <p:sp>
        <p:nvSpPr>
          <p:cNvPr id="8" name="TextBox 7"/>
          <p:cNvSpPr txBox="1"/>
          <p:nvPr/>
        </p:nvSpPr>
        <p:spPr>
          <a:xfrm>
            <a:off x="2032541" y="4983144"/>
            <a:ext cx="5020926" cy="461665"/>
          </a:xfrm>
          <a:prstGeom prst="rect">
            <a:avLst/>
          </a:prstGeom>
          <a:noFill/>
        </p:spPr>
        <p:txBody>
          <a:bodyPr wrap="none" rtlCol="0">
            <a:spAutoFit/>
          </a:bodyPr>
          <a:lstStyle/>
          <a:p>
            <a:pPr algn="ctr"/>
            <a:r>
              <a:rPr lang="en-US" sz="2400" b="1" dirty="0" err="1">
                <a:solidFill>
                  <a:srgbClr val="FF0000"/>
                </a:solidFill>
                <a:latin typeface="Arial" pitchFamily="34" charset="0"/>
                <a:cs typeface="Arial" pitchFamily="34" charset="0"/>
              </a:rPr>
              <a:t>Đó</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là</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việc</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em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nên</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làm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hằng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ngày</a:t>
            </a:r>
            <a:endParaRPr lang="en-US" sz="24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27818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683" y="1013059"/>
            <a:ext cx="3296547" cy="1824698"/>
          </a:xfrm>
          <a:prstGeom prst="rect">
            <a:avLst/>
          </a:prstGeom>
          <a:ln>
            <a:solidFill>
              <a:srgbClr val="FF9999"/>
            </a:solidFill>
          </a:ln>
          <a:effectLst>
            <a:glow rad="139700">
              <a:schemeClr val="accent4">
                <a:satMod val="175000"/>
                <a:alpha val="40000"/>
              </a:schemeClr>
            </a:glow>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683" y="3228070"/>
            <a:ext cx="3296547" cy="1974402"/>
          </a:xfrm>
          <a:prstGeom prst="rect">
            <a:avLst/>
          </a:prstGeom>
          <a:ln>
            <a:solidFill>
              <a:srgbClr val="FF9999"/>
            </a:solidFill>
          </a:ln>
          <a:effectLst>
            <a:glow rad="228600">
              <a:schemeClr val="accent4">
                <a:satMod val="175000"/>
                <a:alpha val="40000"/>
              </a:schemeClr>
            </a:glow>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70" y="1013059"/>
            <a:ext cx="3258187" cy="1975986"/>
          </a:xfrm>
          <a:prstGeom prst="rect">
            <a:avLst/>
          </a:prstGeom>
          <a:ln>
            <a:solidFill>
              <a:srgbClr val="FF9999"/>
            </a:solidFill>
          </a:ln>
          <a:effectLst>
            <a:glow rad="228600">
              <a:schemeClr val="accent4">
                <a:satMod val="175000"/>
                <a:alpha val="40000"/>
              </a:schemeClr>
            </a:glow>
            <a:outerShdw blurRad="292100" dist="139700" dir="2700000" algn="tl" rotWithShape="0">
              <a:srgbClr val="333333">
                <a:alpha val="65000"/>
              </a:srgbClr>
            </a:outerShdw>
          </a:effectLst>
        </p:spPr>
      </p:pic>
      <p:pic>
        <p:nvPicPr>
          <p:cNvPr id="8" name="Picture 7" descr="D:\LOP 1 CANH DIEU\Dao Duc 1 moi\Bai 2\dd1b002tr011h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470" y="3132598"/>
            <a:ext cx="3258187" cy="2121865"/>
          </a:xfrm>
          <a:prstGeom prst="rect">
            <a:avLst/>
          </a:prstGeom>
          <a:noFill/>
          <a:ln>
            <a:solidFill>
              <a:srgbClr val="FF9999"/>
            </a:solid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4165600" y="333833"/>
            <a:ext cx="0" cy="5254167"/>
          </a:xfrm>
          <a:prstGeom prst="line">
            <a:avLst/>
          </a:prstGeom>
        </p:spPr>
        <p:style>
          <a:lnRef idx="3">
            <a:schemeClr val="accent2"/>
          </a:lnRef>
          <a:fillRef idx="0">
            <a:schemeClr val="accent2"/>
          </a:fillRef>
          <a:effectRef idx="2">
            <a:schemeClr val="accent2"/>
          </a:effectRef>
          <a:fontRef idx="minor">
            <a:schemeClr val="tx1"/>
          </a:fontRef>
        </p:style>
      </p:cxnSp>
      <p:sp>
        <p:nvSpPr>
          <p:cNvPr id="11" name="Rectangle 10"/>
          <p:cNvSpPr/>
          <p:nvPr/>
        </p:nvSpPr>
        <p:spPr>
          <a:xfrm>
            <a:off x="790013" y="220953"/>
            <a:ext cx="1861407" cy="523220"/>
          </a:xfrm>
          <a:prstGeom prst="rect">
            <a:avLst/>
          </a:prstGeom>
        </p:spPr>
        <p:txBody>
          <a:bodyPr wrap="none">
            <a:spAutoFit/>
          </a:bodyPr>
          <a:lstStyle/>
          <a:p>
            <a:r>
              <a:rPr lang="en-US" sz="2800" b="1" dirty="0" err="1" smtClean="0">
                <a:solidFill>
                  <a:srgbClr val="FF0000"/>
                </a:solidFill>
                <a:latin typeface="Arial" pitchFamily="34" charset="0"/>
                <a:cs typeface="Arial" pitchFamily="34" charset="0"/>
              </a:rPr>
              <a:t>Gọn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gàng</a:t>
            </a:r>
            <a:endParaRPr lang="en-US" sz="2800" b="1" dirty="0">
              <a:solidFill>
                <a:srgbClr val="FF0000"/>
              </a:solidFill>
              <a:latin typeface="Arial" pitchFamily="34" charset="0"/>
              <a:cs typeface="Arial" pitchFamily="34" charset="0"/>
            </a:endParaRPr>
          </a:p>
        </p:txBody>
      </p:sp>
      <p:sp>
        <p:nvSpPr>
          <p:cNvPr id="12" name="Rectangle 11"/>
          <p:cNvSpPr/>
          <p:nvPr/>
        </p:nvSpPr>
        <p:spPr>
          <a:xfrm>
            <a:off x="4721100" y="224197"/>
            <a:ext cx="2840842" cy="523220"/>
          </a:xfrm>
          <a:prstGeom prst="rect">
            <a:avLst/>
          </a:prstGeom>
        </p:spPr>
        <p:txBody>
          <a:bodyPr wrap="none">
            <a:spAutoFit/>
          </a:bodyPr>
          <a:lstStyle/>
          <a:p>
            <a:r>
              <a:rPr lang="en-US" sz="2800" b="1" dirty="0" err="1" smtClean="0">
                <a:solidFill>
                  <a:srgbClr val="FF0000"/>
                </a:solidFill>
                <a:latin typeface="Arial" pitchFamily="34" charset="0"/>
                <a:cs typeface="Arial" pitchFamily="34" charset="0"/>
              </a:rPr>
              <a:t>Chưa</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gọn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gàng</a:t>
            </a:r>
            <a:endParaRPr lang="en-US"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02923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3200" y="769259"/>
            <a:ext cx="8679606" cy="830997"/>
          </a:xfrm>
          <a:prstGeom prst="rect">
            <a:avLst/>
          </a:prstGeom>
          <a:noFill/>
        </p:spPr>
        <p:txBody>
          <a:bodyPr wrap="square" rtlCol="0">
            <a:spAutoFit/>
          </a:bodyPr>
          <a:lstStyle/>
          <a:p>
            <a:pPr algn="just"/>
            <a:r>
              <a:rPr lang="en-US" sz="2400" dirty="0" smtClean="0">
                <a:solidFill>
                  <a:srgbClr val="FF0000"/>
                </a:solidFill>
                <a:latin typeface="Arial" pitchFamily="34" charset="0"/>
                <a:cs typeface="Arial" pitchFamily="34" charset="0"/>
              </a:rPr>
              <a:t>b. </a:t>
            </a:r>
            <a:r>
              <a:rPr lang="en-US" sz="2400" dirty="0" err="1" smtClean="0">
                <a:solidFill>
                  <a:srgbClr val="FF0000"/>
                </a:solidFill>
                <a:latin typeface="Arial" pitchFamily="34" charset="0"/>
                <a:cs typeface="Arial" pitchFamily="34" charset="0"/>
              </a:rPr>
              <a:t>Em</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hãy</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hướng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dẫn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bạn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trong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tranh</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sắp</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xếp</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phòng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cho</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gọn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gàng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ngăn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nắp</a:t>
            </a:r>
            <a:r>
              <a:rPr lang="en-US" sz="2400" dirty="0" smtClean="0">
                <a:solidFill>
                  <a:srgbClr val="FF0000"/>
                </a:solidFill>
                <a:latin typeface="Arial" pitchFamily="34" charset="0"/>
                <a:cs typeface="Arial" pitchFamily="34" charset="0"/>
              </a:rPr>
              <a:t>.  </a:t>
            </a:r>
            <a:endParaRPr lang="en-US" sz="2400" dirty="0">
              <a:solidFill>
                <a:srgbClr val="FF0000"/>
              </a:solidFill>
              <a:latin typeface="Arial" pitchFamily="34" charset="0"/>
              <a:cs typeface="Arial"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810" y="1756443"/>
            <a:ext cx="6562788" cy="3483211"/>
          </a:xfrm>
          <a:prstGeom prst="rect">
            <a:avLst/>
          </a:prstGeom>
          <a:ln>
            <a:noFill/>
          </a:ln>
          <a:effectLst>
            <a:glow rad="228600">
              <a:schemeClr val="accent5">
                <a:satMod val="175000"/>
                <a:alpha val="40000"/>
              </a:schemeClr>
            </a:glow>
          </a:effectLst>
        </p:spPr>
      </p:pic>
      <p:sp>
        <p:nvSpPr>
          <p:cNvPr id="5"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16223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45886" y="1407886"/>
            <a:ext cx="7424058" cy="2496457"/>
          </a:xfrm>
          <a:prstGeom prst="roundRect">
            <a:avLst/>
          </a:prstGeom>
          <a:solidFill>
            <a:srgbClr val="00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9441" y="744173"/>
            <a:ext cx="2300630" cy="523220"/>
          </a:xfrm>
          <a:prstGeom prst="rect">
            <a:avLst/>
          </a:prstGeom>
        </p:spPr>
        <p:txBody>
          <a:bodyPr wrap="none">
            <a:spAutoFit/>
          </a:bodyPr>
          <a:lstStyle/>
          <a:p>
            <a:r>
              <a:rPr lang="en-US" sz="2800" b="1" u="sng" dirty="0">
                <a:solidFill>
                  <a:srgbClr val="FF0000"/>
                </a:solidFill>
                <a:latin typeface="Arial" pitchFamily="34" charset="0"/>
                <a:cs typeface="Arial" pitchFamily="34" charset="0"/>
              </a:rPr>
              <a:t>c. </a:t>
            </a:r>
            <a:r>
              <a:rPr lang="en-US" sz="2800" b="1" u="sng" dirty="0" err="1">
                <a:solidFill>
                  <a:srgbClr val="FF0000"/>
                </a:solidFill>
                <a:latin typeface="Arial" pitchFamily="34" charset="0"/>
                <a:cs typeface="Arial" pitchFamily="34" charset="0"/>
              </a:rPr>
              <a:t>Tự</a:t>
            </a:r>
            <a:r>
              <a:rPr lang="en-US" sz="2800" b="1" u="sng" dirty="0">
                <a:solidFill>
                  <a:srgbClr val="FF0000"/>
                </a:solidFill>
                <a:latin typeface="Arial" pitchFamily="34" charset="0"/>
                <a:cs typeface="Arial" pitchFamily="34" charset="0"/>
              </a:rPr>
              <a:t> </a:t>
            </a:r>
            <a:r>
              <a:rPr lang="en-US" sz="2800" b="1" u="sng" dirty="0" err="1">
                <a:solidFill>
                  <a:srgbClr val="FF0000"/>
                </a:solidFill>
                <a:latin typeface="Arial" pitchFamily="34" charset="0"/>
                <a:cs typeface="Arial" pitchFamily="34" charset="0"/>
              </a:rPr>
              <a:t>liên</a:t>
            </a:r>
            <a:r>
              <a:rPr lang="en-US" sz="2800" b="1" u="sng" dirty="0">
                <a:solidFill>
                  <a:srgbClr val="FF0000"/>
                </a:solidFill>
                <a:latin typeface="Arial" pitchFamily="34" charset="0"/>
                <a:cs typeface="Arial" pitchFamily="34" charset="0"/>
              </a:rPr>
              <a:t> </a:t>
            </a:r>
            <a:r>
              <a:rPr lang="en-US" sz="2800" b="1" u="sng" dirty="0" err="1">
                <a:solidFill>
                  <a:srgbClr val="FF0000"/>
                </a:solidFill>
                <a:latin typeface="Arial" pitchFamily="34" charset="0"/>
                <a:cs typeface="Arial" pitchFamily="34" charset="0"/>
              </a:rPr>
              <a:t>hệ</a:t>
            </a:r>
            <a:endParaRPr lang="en-US" sz="2800" b="1" u="sng" dirty="0">
              <a:solidFill>
                <a:srgbClr val="FF0000"/>
              </a:solidFill>
              <a:latin typeface="Arial" pitchFamily="34" charset="0"/>
              <a:cs typeface="Arial" pitchFamily="34" charset="0"/>
            </a:endParaRPr>
          </a:p>
        </p:txBody>
      </p:sp>
      <p:sp>
        <p:nvSpPr>
          <p:cNvPr id="5" name="Rectangle 4"/>
          <p:cNvSpPr/>
          <p:nvPr/>
        </p:nvSpPr>
        <p:spPr>
          <a:xfrm>
            <a:off x="930653" y="1590854"/>
            <a:ext cx="6878036" cy="1951496"/>
          </a:xfrm>
          <a:prstGeom prst="rect">
            <a:avLst/>
          </a:prstGeom>
        </p:spPr>
        <p:txBody>
          <a:bodyPr wrap="square">
            <a:spAutoFit/>
          </a:bodyPr>
          <a:lstStyle/>
          <a:p>
            <a:pPr algn="just">
              <a:lnSpc>
                <a:spcPct val="150000"/>
              </a:lnSpc>
            </a:pPr>
            <a:r>
              <a:rPr lang="vi-VN" sz="2800" dirty="0">
                <a:solidFill>
                  <a:srgbClr val="FFFF00"/>
                </a:solidFill>
                <a:latin typeface="Arial" pitchFamily="34" charset="0"/>
                <a:cs typeface="Arial" pitchFamily="34" charset="0"/>
              </a:rPr>
              <a:t>- Em đã </a:t>
            </a:r>
            <a:r>
              <a:rPr lang="en-US" sz="2800" dirty="0" err="1" smtClean="0">
                <a:solidFill>
                  <a:srgbClr val="FFFF00"/>
                </a:solidFill>
                <a:latin typeface="Arial" pitchFamily="34" charset="0"/>
                <a:cs typeface="Arial" pitchFamily="34" charset="0"/>
              </a:rPr>
              <a:t>làm</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được</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và</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chưa</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làm</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được</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những</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việc</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gì</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để</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nơi</a:t>
            </a:r>
            <a:r>
              <a:rPr lang="en-US" sz="2800" dirty="0" smtClean="0">
                <a:solidFill>
                  <a:srgbClr val="FFFF00"/>
                </a:solidFill>
                <a:latin typeface="Arial" pitchFamily="34" charset="0"/>
                <a:cs typeface="Arial" pitchFamily="34" charset="0"/>
              </a:rPr>
              <a:t> ở, </a:t>
            </a:r>
            <a:r>
              <a:rPr lang="en-US" sz="2800" dirty="0" err="1" smtClean="0">
                <a:solidFill>
                  <a:srgbClr val="FFFF00"/>
                </a:solidFill>
                <a:latin typeface="Arial" pitchFamily="34" charset="0"/>
                <a:cs typeface="Arial" pitchFamily="34" charset="0"/>
              </a:rPr>
              <a:t>nơi</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học</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được</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gọn</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gàng</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ngăn</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nắp</a:t>
            </a:r>
            <a:r>
              <a:rPr lang="en-US" sz="2800" dirty="0">
                <a:solidFill>
                  <a:srgbClr val="FFFF00"/>
                </a:solidFill>
                <a:latin typeface="Arial" pitchFamily="34" charset="0"/>
                <a:cs typeface="Arial" pitchFamily="34" charset="0"/>
              </a:rPr>
              <a:t>?</a:t>
            </a:r>
            <a:r>
              <a:rPr lang="en-US" sz="2800" dirty="0" smtClean="0">
                <a:solidFill>
                  <a:srgbClr val="FFFF00"/>
                </a:solidFill>
                <a:latin typeface="Arial" pitchFamily="34" charset="0"/>
                <a:cs typeface="Arial" pitchFamily="34" charset="0"/>
              </a:rPr>
              <a:t> </a:t>
            </a:r>
            <a:endParaRPr lang="vi-VN" sz="2800" dirty="0">
              <a:solidFill>
                <a:srgbClr val="FFFF00"/>
              </a:solidFill>
              <a:latin typeface="Arial" pitchFamily="34" charset="0"/>
              <a:cs typeface="Arial"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605" y="4083678"/>
            <a:ext cx="1570339" cy="1570339"/>
          </a:xfrm>
          <a:prstGeom prst="rect">
            <a:avLst/>
          </a:prstGeom>
        </p:spPr>
      </p:pic>
      <p:pic>
        <p:nvPicPr>
          <p:cNvPr id="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253471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29054" y="827316"/>
            <a:ext cx="5142838" cy="4669776"/>
          </a:xfrm>
          <a:prstGeom prst="roundRect">
            <a:avLst/>
          </a:prstGeom>
          <a:solidFill>
            <a:srgbClr val="006600"/>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descr="D:\Dao Duc 1 moi\Package - Lesson\Data\image_paste_200710100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 y="38088"/>
            <a:ext cx="2307771" cy="66989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66982" y="885693"/>
            <a:ext cx="4471075" cy="4524315"/>
          </a:xfrm>
          <a:prstGeom prst="rect">
            <a:avLst/>
          </a:prstGeom>
        </p:spPr>
        <p:txBody>
          <a:bodyPr wrap="square">
            <a:spAutoFit/>
          </a:bodyPr>
          <a:lstStyle/>
          <a:p>
            <a:pPr algn="just">
              <a:lnSpc>
                <a:spcPct val="150000"/>
              </a:lnSpc>
            </a:pP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Tập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sắp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xếp</a:t>
            </a:r>
            <a:r>
              <a:rPr lang="en-US" sz="2400" dirty="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sách</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vở</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đồ</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dùng</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cá</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nhân</a:t>
            </a:r>
            <a:r>
              <a:rPr lang="en-US" sz="2400" dirty="0" smtClean="0">
                <a:solidFill>
                  <a:srgbClr val="FFFF00"/>
                </a:solidFill>
                <a:latin typeface="Arial" pitchFamily="34" charset="0"/>
                <a:cs typeface="Arial" pitchFamily="34" charset="0"/>
              </a:rPr>
              <a:t> ở </a:t>
            </a:r>
            <a:r>
              <a:rPr lang="en-US" sz="2400" dirty="0" err="1" smtClean="0">
                <a:solidFill>
                  <a:srgbClr val="FFFF00"/>
                </a:solidFill>
                <a:latin typeface="Arial" pitchFamily="34" charset="0"/>
                <a:cs typeface="Arial" pitchFamily="34" charset="0"/>
              </a:rPr>
              <a:t>lớp</a:t>
            </a:r>
            <a:r>
              <a:rPr lang="en-US" sz="2400" dirty="0" smtClean="0">
                <a:solidFill>
                  <a:srgbClr val="FFFF00"/>
                </a:solidFill>
                <a:latin typeface="Arial" pitchFamily="34" charset="0"/>
                <a:cs typeface="Arial" pitchFamily="34" charset="0"/>
              </a:rPr>
              <a:t>.</a:t>
            </a:r>
          </a:p>
          <a:p>
            <a:pPr algn="just">
              <a:lnSpc>
                <a:spcPct val="150000"/>
              </a:lnSpc>
            </a:pP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Quan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sát</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và</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sắp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xếp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lại</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lớp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học</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gọn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gàng</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ngăn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nắp</a:t>
            </a:r>
            <a:r>
              <a:rPr lang="en-US" sz="2400" dirty="0" smtClean="0">
                <a:solidFill>
                  <a:srgbClr val="FFFF00"/>
                </a:solidFill>
                <a:latin typeface="Arial" pitchFamily="34" charset="0"/>
                <a:cs typeface="Arial" pitchFamily="34" charset="0"/>
              </a:rPr>
              <a:t>.</a:t>
            </a:r>
          </a:p>
          <a:p>
            <a:pPr algn="just">
              <a:lnSpc>
                <a:spcPct val="150000"/>
              </a:lnSpc>
            </a:pP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Hàng</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ngày</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thực</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hiện</a:t>
            </a:r>
            <a:endParaRPr lang="en-US" sz="2400" dirty="0" smtClean="0">
              <a:solidFill>
                <a:srgbClr val="FFFF00"/>
              </a:solidFill>
              <a:latin typeface="Arial" pitchFamily="34" charset="0"/>
              <a:cs typeface="Arial" pitchFamily="34" charset="0"/>
            </a:endParaRPr>
          </a:p>
          <a:p>
            <a:pPr algn="just">
              <a:lnSpc>
                <a:spcPct val="150000"/>
              </a:lnSpc>
            </a:pPr>
            <a:r>
              <a:rPr lang="en-US" sz="2400" dirty="0" smtClean="0">
                <a:solidFill>
                  <a:srgbClr val="FFFF00"/>
                </a:solidFill>
                <a:latin typeface="Arial" pitchFamily="34" charset="0"/>
                <a:cs typeface="Arial" pitchFamily="34" charset="0"/>
              </a:rPr>
              <a:t>   - </a:t>
            </a:r>
            <a:r>
              <a:rPr lang="en-US" sz="2400" dirty="0" err="1" smtClean="0">
                <a:solidFill>
                  <a:srgbClr val="FFFF00"/>
                </a:solidFill>
                <a:latin typeface="Arial" pitchFamily="34" charset="0"/>
                <a:cs typeface="Arial" pitchFamily="34" charset="0"/>
              </a:rPr>
              <a:t>Gấp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quần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áo</a:t>
            </a:r>
            <a:r>
              <a:rPr lang="en-US" sz="2400" dirty="0" smtClean="0">
                <a:solidFill>
                  <a:srgbClr val="FFFF00"/>
                </a:solidFill>
                <a:latin typeface="Arial" pitchFamily="34" charset="0"/>
                <a:cs typeface="Arial" pitchFamily="34" charset="0"/>
              </a:rPr>
              <a:t>.</a:t>
            </a:r>
          </a:p>
          <a:p>
            <a:pPr algn="just">
              <a:lnSpc>
                <a:spcPct val="150000"/>
              </a:lnSpc>
            </a:pPr>
            <a:r>
              <a:rPr lang="en-US" sz="2400" dirty="0">
                <a:solidFill>
                  <a:srgbClr val="FFFF00"/>
                </a:solidFill>
                <a:latin typeface="Arial" pitchFamily="34" charset="0"/>
                <a:cs typeface="Arial" pitchFamily="34" charset="0"/>
              </a:rPr>
              <a:t> </a:t>
            </a:r>
            <a:r>
              <a:rPr lang="en-US" sz="2400" dirty="0" smtClean="0">
                <a:solidFill>
                  <a:srgbClr val="FFFF00"/>
                </a:solidFill>
                <a:latin typeface="Arial" pitchFamily="34" charset="0"/>
                <a:cs typeface="Arial" pitchFamily="34" charset="0"/>
              </a:rPr>
              <a:t>  - </a:t>
            </a:r>
            <a:r>
              <a:rPr lang="en-US" sz="2400" dirty="0" err="1" smtClean="0">
                <a:solidFill>
                  <a:srgbClr val="FFFF00"/>
                </a:solidFill>
                <a:latin typeface="Arial" pitchFamily="34" charset="0"/>
                <a:cs typeface="Arial" pitchFamily="34" charset="0"/>
              </a:rPr>
              <a:t>Sắp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xếp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gọn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gàng</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ngăn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nắp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góc</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học</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tập</a:t>
            </a:r>
            <a:r>
              <a:rPr lang="en-US" sz="2400" dirty="0" smtClean="0">
                <a:solidFill>
                  <a:srgbClr val="FFFF00"/>
                </a:solidFill>
                <a:latin typeface="Arial" pitchFamily="34" charset="0"/>
                <a:cs typeface="Arial" pitchFamily="34" charset="0"/>
              </a:rPr>
              <a:t> ở </a:t>
            </a:r>
            <a:r>
              <a:rPr lang="en-US" sz="2400" dirty="0" err="1" smtClean="0">
                <a:solidFill>
                  <a:srgbClr val="FFFF00"/>
                </a:solidFill>
                <a:latin typeface="Arial" pitchFamily="34" charset="0"/>
                <a:cs typeface="Arial" pitchFamily="34" charset="0"/>
              </a:rPr>
              <a:t>nhà</a:t>
            </a:r>
            <a:r>
              <a:rPr lang="en-US" sz="2400" dirty="0" smtClean="0">
                <a:solidFill>
                  <a:srgbClr val="FFFF00"/>
                </a:solidFill>
                <a:latin typeface="Arial" pitchFamily="34" charset="0"/>
                <a:cs typeface="Arial" pitchFamily="34" charset="0"/>
              </a:rPr>
              <a:t>.</a:t>
            </a:r>
            <a:endParaRPr lang="en-US" sz="2400" dirty="0">
              <a:solidFill>
                <a:srgbClr val="FFFF00"/>
              </a:solidFill>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306" y="1052286"/>
            <a:ext cx="3149977" cy="20955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848" y="3187486"/>
            <a:ext cx="3062893" cy="2309606"/>
          </a:xfrm>
          <a:prstGeom prst="rect">
            <a:avLst/>
          </a:prstGeom>
        </p:spPr>
      </p:pic>
      <p:sp>
        <p:nvSpPr>
          <p:cNvPr id="8"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18601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down)">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891" y="3154891"/>
            <a:ext cx="2560109" cy="2560109"/>
          </a:xfrm>
          <a:prstGeom prst="rect">
            <a:avLst/>
          </a:prstGeom>
        </p:spPr>
      </p:pic>
      <p:grpSp>
        <p:nvGrpSpPr>
          <p:cNvPr id="5" name="Group 4"/>
          <p:cNvGrpSpPr/>
          <p:nvPr/>
        </p:nvGrpSpPr>
        <p:grpSpPr>
          <a:xfrm>
            <a:off x="163741" y="253547"/>
            <a:ext cx="8540137" cy="2475140"/>
            <a:chOff x="163741" y="253547"/>
            <a:chExt cx="8540137" cy="2475140"/>
          </a:xfrm>
        </p:grpSpPr>
        <p:grpSp>
          <p:nvGrpSpPr>
            <p:cNvPr id="3" name="Group 2"/>
            <p:cNvGrpSpPr/>
            <p:nvPr/>
          </p:nvGrpSpPr>
          <p:grpSpPr>
            <a:xfrm>
              <a:off x="163741" y="253547"/>
              <a:ext cx="8540137" cy="2475140"/>
              <a:chOff x="163741" y="253547"/>
              <a:chExt cx="8540137" cy="2475140"/>
            </a:xfrm>
          </p:grpSpPr>
          <p:pic>
            <p:nvPicPr>
              <p:cNvPr id="10242" name="Picture 2" descr="D:\Dao Duc 1 moi\Package - Lesson\Data\image_paste_200710101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1" y="253547"/>
                <a:ext cx="8540137" cy="24751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841" y="125321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155" y="1253217"/>
                <a:ext cx="1661886" cy="46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041" y="125321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012" y="167163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590" y="1780495"/>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236" y="1797501"/>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6065" y="1756229"/>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478971" y="1230294"/>
              <a:ext cx="7924179" cy="1077218"/>
            </a:xfrm>
            <a:prstGeom prst="rect">
              <a:avLst/>
            </a:prstGeom>
            <a:noFill/>
          </p:spPr>
          <p:txBody>
            <a:bodyPr wrap="square" rtlCol="0">
              <a:spAutoFit/>
            </a:bodyPr>
            <a:lstStyle/>
            <a:p>
              <a:pPr algn="ctr"/>
              <a:r>
                <a:rPr lang="en-US" sz="3200" dirty="0" err="1" smtClean="0">
                  <a:latin typeface="Arial" pitchFamily="34" charset="0"/>
                  <a:cs typeface="Arial" pitchFamily="34" charset="0"/>
                </a:rPr>
                <a:t>Đúng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giờ</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nhớ</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nhé</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em</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ơi</a:t>
              </a:r>
              <a:endParaRPr lang="en-US" sz="3200" dirty="0" smtClean="0">
                <a:latin typeface="Arial" pitchFamily="34" charset="0"/>
                <a:cs typeface="Arial" pitchFamily="34" charset="0"/>
              </a:endParaRPr>
            </a:p>
            <a:p>
              <a:pPr algn="ctr"/>
              <a:r>
                <a:rPr lang="en-US" sz="3200" dirty="0" err="1" smtClean="0">
                  <a:latin typeface="Arial" pitchFamily="34" charset="0"/>
                  <a:cs typeface="Arial" pitchFamily="34" charset="0"/>
                </a:rPr>
                <a:t>Sinh</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hoạt</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nền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nếp</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mọi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người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mến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yêu</a:t>
              </a:r>
              <a:endParaRPr lang="en-US" sz="3200" dirty="0">
                <a:latin typeface="Arial" pitchFamily="34" charset="0"/>
                <a:cs typeface="Arial" pitchFamily="34" charset="0"/>
              </a:endParaRPr>
            </a:p>
          </p:txBody>
        </p:sp>
      </p:grpSp>
    </p:spTree>
    <p:extLst>
      <p:ext uri="{BB962C8B-B14F-4D97-AF65-F5344CB8AC3E}">
        <p14:creationId xmlns:p14="http://schemas.microsoft.com/office/powerpoint/2010/main" val="23807018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58"/>
            <a:ext cx="9144000" cy="569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018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Dao Duc 1 moi\Package - Lesson\Data\screenshot_15942708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30" y="92224"/>
            <a:ext cx="2371689" cy="7332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71094" y="79170"/>
            <a:ext cx="8683617" cy="830997"/>
          </a:xfrm>
          <a:prstGeom prst="rect">
            <a:avLst/>
          </a:prstGeom>
          <a:noFill/>
        </p:spPr>
        <p:txBody>
          <a:bodyPr wrap="square" rtlCol="0">
            <a:spAutoFit/>
          </a:bodyPr>
          <a:lstStyle/>
          <a:p>
            <a:pPr algn="just"/>
            <a:r>
              <a:rPr lang="en-US" sz="2400" dirty="0" err="1" smtClean="0">
                <a:solidFill>
                  <a:srgbClr val="006600"/>
                </a:solidFill>
                <a:latin typeface="Arial" pitchFamily="34" charset="0"/>
                <a:cs typeface="Arial" pitchFamily="34" charset="0"/>
              </a:rPr>
              <a:t>Em</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thích</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căn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phòng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trong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tranh</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nào</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hơn</a:t>
            </a:r>
            <a:r>
              <a:rPr lang="en-US" sz="2400" dirty="0" smtClean="0">
                <a:solidFill>
                  <a:srgbClr val="006600"/>
                </a:solidFill>
                <a:latin typeface="Arial" pitchFamily="34" charset="0"/>
                <a:cs typeface="Arial" pitchFamily="34" charset="0"/>
              </a:rPr>
              <a:t>? </a:t>
            </a:r>
          </a:p>
          <a:p>
            <a:pPr algn="just"/>
            <a:r>
              <a:rPr lang="en-US" sz="2400" dirty="0" err="1" smtClean="0">
                <a:solidFill>
                  <a:srgbClr val="006600"/>
                </a:solidFill>
                <a:latin typeface="Arial" pitchFamily="34" charset="0"/>
                <a:cs typeface="Arial" pitchFamily="34" charset="0"/>
              </a:rPr>
              <a:t>Vì</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sao</a:t>
            </a:r>
            <a:r>
              <a:rPr lang="en-US" sz="2400" dirty="0" smtClean="0">
                <a:solidFill>
                  <a:srgbClr val="006600"/>
                </a:solidFill>
                <a:latin typeface="Arial" pitchFamily="34" charset="0"/>
                <a:cs typeface="Arial" pitchFamily="34" charset="0"/>
              </a:rPr>
              <a:t>?</a:t>
            </a:r>
            <a:endParaRPr lang="en-US" sz="2400" dirty="0">
              <a:solidFill>
                <a:srgbClr val="0066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 y="1107027"/>
            <a:ext cx="9042401" cy="4744796"/>
          </a:xfrm>
          <a:prstGeom prst="rect">
            <a:avLst/>
          </a:prstGeom>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380225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Dao Duc 1 moi\Package - Lesson\Data\screenshot_15942708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30" y="92224"/>
            <a:ext cx="2371689" cy="7332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71094" y="79170"/>
            <a:ext cx="8683617" cy="830997"/>
          </a:xfrm>
          <a:prstGeom prst="rect">
            <a:avLst/>
          </a:prstGeom>
          <a:noFill/>
        </p:spPr>
        <p:txBody>
          <a:bodyPr wrap="square" rtlCol="0">
            <a:spAutoFit/>
          </a:bodyPr>
          <a:lstStyle/>
          <a:p>
            <a:pPr algn="just"/>
            <a:r>
              <a:rPr lang="en-US" sz="2400" dirty="0" err="1" smtClean="0">
                <a:solidFill>
                  <a:srgbClr val="006600"/>
                </a:solidFill>
                <a:latin typeface="Arial" pitchFamily="34" charset="0"/>
                <a:cs typeface="Arial" pitchFamily="34" charset="0"/>
              </a:rPr>
              <a:t>Em</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thích</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căn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phòng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trong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tranh</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nào</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hơn</a:t>
            </a:r>
            <a:r>
              <a:rPr lang="en-US" sz="2400" dirty="0" smtClean="0">
                <a:solidFill>
                  <a:srgbClr val="006600"/>
                </a:solidFill>
                <a:latin typeface="Arial" pitchFamily="34" charset="0"/>
                <a:cs typeface="Arial" pitchFamily="34" charset="0"/>
              </a:rPr>
              <a:t>? </a:t>
            </a:r>
          </a:p>
          <a:p>
            <a:pPr algn="just"/>
            <a:r>
              <a:rPr lang="en-US" sz="2400" dirty="0" err="1" smtClean="0">
                <a:solidFill>
                  <a:srgbClr val="006600"/>
                </a:solidFill>
                <a:latin typeface="Arial" pitchFamily="34" charset="0"/>
                <a:cs typeface="Arial" pitchFamily="34" charset="0"/>
              </a:rPr>
              <a:t>Vì</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sao</a:t>
            </a:r>
            <a:r>
              <a:rPr lang="en-US" sz="2400" dirty="0" smtClean="0">
                <a:solidFill>
                  <a:srgbClr val="006600"/>
                </a:solidFill>
                <a:latin typeface="Arial" pitchFamily="34" charset="0"/>
                <a:cs typeface="Arial" pitchFamily="34" charset="0"/>
              </a:rPr>
              <a:t>?</a:t>
            </a:r>
            <a:endParaRPr lang="en-US" sz="2400" dirty="0">
              <a:solidFill>
                <a:srgbClr val="006600"/>
              </a:solidFill>
              <a:latin typeface="Arial" pitchFamily="34" charset="0"/>
              <a:cs typeface="Arial"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544"/>
            <a:ext cx="9116797" cy="4579456"/>
          </a:xfrm>
          <a:prstGeom prst="rect">
            <a:avLst/>
          </a:prstGeom>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315703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014184"/>
            <a:ext cx="8868228" cy="4559302"/>
          </a:xfrm>
          <a:prstGeom prst="rect">
            <a:avLst/>
          </a:prstGeom>
          <a:gradFill rotWithShape="1">
            <a:gsLst>
              <a:gs pos="0">
                <a:srgbClr val="FFFF99"/>
              </a:gs>
              <a:gs pos="100000">
                <a:srgbClr val="FF9933"/>
              </a:gs>
            </a:gsLst>
            <a:path path="shape">
              <a:fillToRect l="50000" t="50000" r="50000" b="50000"/>
            </a:path>
          </a:gra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Times New Roman" pitchFamily="18" charset="0"/>
            </a:endParaRPr>
          </a:p>
        </p:txBody>
      </p:sp>
      <p:pic>
        <p:nvPicPr>
          <p:cNvPr id="5" name="Picture 2" descr="D:\Dao Duc 1 moi\Package - Lesson\Data\image_paste_2007091608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08" y="22339"/>
            <a:ext cx="2166243" cy="6598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86853" y="150450"/>
            <a:ext cx="3756156" cy="461665"/>
          </a:xfrm>
          <a:prstGeom prst="rect">
            <a:avLst/>
          </a:prstGeom>
          <a:noFill/>
        </p:spPr>
        <p:txBody>
          <a:bodyPr wrap="none" rtlCol="0">
            <a:spAutoFit/>
          </a:bodyPr>
          <a:lstStyle/>
          <a:p>
            <a:r>
              <a:rPr lang="en-US" sz="2400" b="1" dirty="0" smtClean="0">
                <a:solidFill>
                  <a:srgbClr val="FF0000"/>
                </a:solidFill>
                <a:latin typeface="Arial" pitchFamily="34" charset="0"/>
                <a:cs typeface="Arial" pitchFamily="34" charset="0"/>
              </a:rPr>
              <a:t>a. </a:t>
            </a:r>
            <a:r>
              <a:rPr lang="en-US" sz="2400" b="1" dirty="0" err="1" smtClean="0">
                <a:solidFill>
                  <a:srgbClr val="FF0000"/>
                </a:solidFill>
                <a:latin typeface="Arial" pitchFamily="34" charset="0"/>
                <a:cs typeface="Arial" pitchFamily="34" charset="0"/>
              </a:rPr>
              <a:t>Kể</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chuyện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theo</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tranh</a:t>
            </a:r>
            <a:r>
              <a:rPr lang="en-US" sz="2400" b="1" dirty="0" smtClean="0">
                <a:solidFill>
                  <a:srgbClr val="FF0000"/>
                </a:solidFill>
                <a:latin typeface="Arial" pitchFamily="34" charset="0"/>
                <a:cs typeface="Arial" pitchFamily="34" charset="0"/>
              </a:rPr>
              <a:t>.</a:t>
            </a:r>
            <a:endParaRPr lang="en-US" sz="2400" b="1" dirty="0">
              <a:solidFill>
                <a:srgbClr val="FF0000"/>
              </a:solidFill>
              <a:latin typeface="Arial" pitchFamily="34" charset="0"/>
              <a:cs typeface="Arial" pitchFamily="34" charset="0"/>
            </a:endParaRPr>
          </a:p>
        </p:txBody>
      </p:sp>
      <p:sp>
        <p:nvSpPr>
          <p:cNvPr id="7" name="TextBox 6"/>
          <p:cNvSpPr txBox="1"/>
          <p:nvPr/>
        </p:nvSpPr>
        <p:spPr>
          <a:xfrm>
            <a:off x="5812383" y="151844"/>
            <a:ext cx="3361818" cy="461665"/>
          </a:xfrm>
          <a:prstGeom prst="rect">
            <a:avLst/>
          </a:prstGeom>
          <a:noFill/>
        </p:spPr>
        <p:txBody>
          <a:bodyPr wrap="none" rtlCol="0">
            <a:spAutoFit/>
          </a:bodyPr>
          <a:lstStyle/>
          <a:p>
            <a:r>
              <a:rPr lang="en-US" sz="2400" b="1" dirty="0" err="1" smtClean="0">
                <a:solidFill>
                  <a:srgbClr val="006600"/>
                </a:solidFill>
                <a:latin typeface="Arial" pitchFamily="34" charset="0"/>
                <a:cs typeface="Arial" pitchFamily="34" charset="0"/>
              </a:rPr>
              <a:t>Chuyện</a:t>
            </a:r>
            <a:r>
              <a:rPr lang="en-US" sz="2400" b="1" dirty="0" smtClean="0">
                <a:solidFill>
                  <a:srgbClr val="006600"/>
                </a:solidFill>
                <a:latin typeface="Arial" pitchFamily="34" charset="0"/>
                <a:cs typeface="Arial" pitchFamily="34" charset="0"/>
              </a:rPr>
              <a:t> </a:t>
            </a:r>
            <a:r>
              <a:rPr lang="en-US" sz="2400" b="1" dirty="0" err="1" smtClean="0">
                <a:solidFill>
                  <a:srgbClr val="006600"/>
                </a:solidFill>
                <a:latin typeface="Arial" pitchFamily="34" charset="0"/>
                <a:cs typeface="Arial" pitchFamily="34" charset="0"/>
              </a:rPr>
              <a:t>của</a:t>
            </a:r>
            <a:r>
              <a:rPr lang="en-US" sz="2400" b="1" dirty="0" smtClean="0">
                <a:solidFill>
                  <a:srgbClr val="006600"/>
                </a:solidFill>
                <a:latin typeface="Arial" pitchFamily="34" charset="0"/>
                <a:cs typeface="Arial" pitchFamily="34" charset="0"/>
              </a:rPr>
              <a:t> </a:t>
            </a:r>
            <a:r>
              <a:rPr lang="en-US" sz="2400" b="1" dirty="0" err="1" smtClean="0">
                <a:solidFill>
                  <a:srgbClr val="006600"/>
                </a:solidFill>
                <a:latin typeface="Arial" pitchFamily="34" charset="0"/>
                <a:cs typeface="Arial" pitchFamily="34" charset="0"/>
              </a:rPr>
              <a:t>bạn</a:t>
            </a:r>
            <a:r>
              <a:rPr lang="en-US" sz="2400" b="1" dirty="0" smtClean="0">
                <a:solidFill>
                  <a:srgbClr val="006600"/>
                </a:solidFill>
                <a:latin typeface="Arial" pitchFamily="34" charset="0"/>
                <a:cs typeface="Arial" pitchFamily="34" charset="0"/>
              </a:rPr>
              <a:t> Minh</a:t>
            </a:r>
            <a:endParaRPr lang="en-US" sz="2400" b="1" dirty="0">
              <a:solidFill>
                <a:srgbClr val="006600"/>
              </a:solidFill>
              <a:latin typeface="Arial" pitchFamily="34" charset="0"/>
              <a:cs typeface="Arial" pitchFamily="34" charset="0"/>
            </a:endParaRPr>
          </a:p>
        </p:txBody>
      </p:sp>
      <p:pic>
        <p:nvPicPr>
          <p:cNvPr id="8" name="DaoDuc-1-Trang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1641" y="1170218"/>
            <a:ext cx="8384016" cy="4264274"/>
          </a:xfrm>
          <a:prstGeom prst="rect">
            <a:avLst/>
          </a:prstGeom>
        </p:spPr>
      </p:pic>
      <p:sp>
        <p:nvSpPr>
          <p:cNvPr id="11" name="Line 12"/>
          <p:cNvSpPr>
            <a:spLocks noChangeShapeType="1"/>
          </p:cNvSpPr>
          <p:nvPr/>
        </p:nvSpPr>
        <p:spPr bwMode="auto">
          <a:xfrm>
            <a:off x="0" y="68036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397930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6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ao Duc 1 moi\Package - Lesson\Data\image_paste_200709160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2" y="0"/>
            <a:ext cx="2636791" cy="8031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51939" y="179758"/>
            <a:ext cx="3756156" cy="461665"/>
          </a:xfrm>
          <a:prstGeom prst="rect">
            <a:avLst/>
          </a:prstGeom>
          <a:noFill/>
        </p:spPr>
        <p:txBody>
          <a:bodyPr wrap="none" rtlCol="0">
            <a:spAutoFit/>
          </a:bodyPr>
          <a:lstStyle/>
          <a:p>
            <a:r>
              <a:rPr lang="en-US" sz="2400" b="1" dirty="0" smtClean="0">
                <a:solidFill>
                  <a:srgbClr val="FF0000"/>
                </a:solidFill>
                <a:latin typeface="Arial" pitchFamily="34" charset="0"/>
                <a:cs typeface="Arial" pitchFamily="34" charset="0"/>
              </a:rPr>
              <a:t>a. </a:t>
            </a:r>
            <a:r>
              <a:rPr lang="en-US" sz="2400" b="1" dirty="0" err="1" smtClean="0">
                <a:solidFill>
                  <a:srgbClr val="FF0000"/>
                </a:solidFill>
                <a:latin typeface="Arial" pitchFamily="34" charset="0"/>
                <a:cs typeface="Arial" pitchFamily="34" charset="0"/>
              </a:rPr>
              <a:t>Kể</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chuyện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theo</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tranh</a:t>
            </a:r>
            <a:r>
              <a:rPr lang="en-US" sz="2400" b="1" dirty="0" smtClean="0">
                <a:solidFill>
                  <a:srgbClr val="FF0000"/>
                </a:solidFill>
                <a:latin typeface="Arial" pitchFamily="34" charset="0"/>
                <a:cs typeface="Arial" pitchFamily="34" charset="0"/>
              </a:rPr>
              <a:t>.</a:t>
            </a:r>
            <a:endParaRPr lang="en-US" sz="2400" b="1" dirty="0">
              <a:solidFill>
                <a:srgbClr val="FF0000"/>
              </a:solidFill>
              <a:latin typeface="Arial" pitchFamily="34" charset="0"/>
              <a:cs typeface="Arial" pitchFamily="34" charset="0"/>
            </a:endParaRPr>
          </a:p>
        </p:txBody>
      </p:sp>
      <p:sp>
        <p:nvSpPr>
          <p:cNvPr id="7" name="TextBox 6"/>
          <p:cNvSpPr txBox="1"/>
          <p:nvPr/>
        </p:nvSpPr>
        <p:spPr>
          <a:xfrm>
            <a:off x="2891091" y="873647"/>
            <a:ext cx="3361818" cy="461665"/>
          </a:xfrm>
          <a:prstGeom prst="rect">
            <a:avLst/>
          </a:prstGeom>
          <a:noFill/>
        </p:spPr>
        <p:txBody>
          <a:bodyPr wrap="none" rtlCol="0">
            <a:spAutoFit/>
          </a:bodyPr>
          <a:lstStyle/>
          <a:p>
            <a:r>
              <a:rPr lang="en-US" sz="2400" b="1" dirty="0" err="1" smtClean="0">
                <a:solidFill>
                  <a:srgbClr val="006600"/>
                </a:solidFill>
                <a:latin typeface="Arial" pitchFamily="34" charset="0"/>
                <a:cs typeface="Arial" pitchFamily="34" charset="0"/>
              </a:rPr>
              <a:t>Chuyện</a:t>
            </a:r>
            <a:r>
              <a:rPr lang="en-US" sz="2400" b="1" dirty="0" smtClean="0">
                <a:solidFill>
                  <a:srgbClr val="006600"/>
                </a:solidFill>
                <a:latin typeface="Arial" pitchFamily="34" charset="0"/>
                <a:cs typeface="Arial" pitchFamily="34" charset="0"/>
              </a:rPr>
              <a:t> </a:t>
            </a:r>
            <a:r>
              <a:rPr lang="en-US" sz="2400" b="1" dirty="0" err="1" smtClean="0">
                <a:solidFill>
                  <a:srgbClr val="006600"/>
                </a:solidFill>
                <a:latin typeface="Arial" pitchFamily="34" charset="0"/>
                <a:cs typeface="Arial" pitchFamily="34" charset="0"/>
              </a:rPr>
              <a:t>của</a:t>
            </a:r>
            <a:r>
              <a:rPr lang="en-US" sz="2400" b="1" dirty="0" smtClean="0">
                <a:solidFill>
                  <a:srgbClr val="006600"/>
                </a:solidFill>
                <a:latin typeface="Arial" pitchFamily="34" charset="0"/>
                <a:cs typeface="Arial" pitchFamily="34" charset="0"/>
              </a:rPr>
              <a:t> </a:t>
            </a:r>
            <a:r>
              <a:rPr lang="en-US" sz="2400" b="1" dirty="0" err="1" smtClean="0">
                <a:solidFill>
                  <a:srgbClr val="006600"/>
                </a:solidFill>
                <a:latin typeface="Arial" pitchFamily="34" charset="0"/>
                <a:cs typeface="Arial" pitchFamily="34" charset="0"/>
              </a:rPr>
              <a:t>bạn</a:t>
            </a:r>
            <a:r>
              <a:rPr lang="en-US" sz="2400" b="1" dirty="0" smtClean="0">
                <a:solidFill>
                  <a:srgbClr val="006600"/>
                </a:solidFill>
                <a:latin typeface="Arial" pitchFamily="34" charset="0"/>
                <a:cs typeface="Arial" pitchFamily="34" charset="0"/>
              </a:rPr>
              <a:t> Minh</a:t>
            </a:r>
            <a:endParaRPr lang="en-US" sz="2400" b="1" dirty="0">
              <a:solidFill>
                <a:srgbClr val="006600"/>
              </a:solidFill>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79" y="1486118"/>
            <a:ext cx="2606478" cy="2214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649" y="1637488"/>
            <a:ext cx="2319315" cy="206332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8515" y="1527099"/>
            <a:ext cx="2402627" cy="213272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7388" y="3780795"/>
            <a:ext cx="2284123" cy="1945037"/>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9555"/>
          <a:stretch/>
        </p:blipFill>
        <p:spPr>
          <a:xfrm>
            <a:off x="4588306" y="3911422"/>
            <a:ext cx="3439578" cy="1749148"/>
          </a:xfrm>
          <a:prstGeom prst="rect">
            <a:avLst/>
          </a:prstGeom>
        </p:spPr>
      </p:pic>
      <p:sp>
        <p:nvSpPr>
          <p:cNvPr id="11"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30822214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825" y="168586"/>
            <a:ext cx="8912632" cy="901593"/>
          </a:xfrm>
          <a:prstGeom prst="rect">
            <a:avLst/>
          </a:prstGeom>
          <a:noFill/>
        </p:spPr>
        <p:txBody>
          <a:bodyPr wrap="square" rtlCol="0">
            <a:spAutoFit/>
          </a:bodyPr>
          <a:lstStyle/>
          <a:p>
            <a:pPr marL="285750" indent="-285750" algn="just">
              <a:lnSpc>
                <a:spcPct val="150000"/>
              </a:lnSpc>
              <a:buFontTx/>
              <a:buChar char="-"/>
            </a:pPr>
            <a:r>
              <a:rPr lang="en-US" sz="4000" dirty="0" err="1" smtClean="0">
                <a:latin typeface="Arial" pitchFamily="34" charset="0"/>
                <a:cs typeface="Arial" pitchFamily="34" charset="0"/>
              </a:rPr>
              <a:t>Vì</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sao</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bạn</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Mình</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đi</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học</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muộn</a:t>
            </a:r>
            <a:r>
              <a:rPr lang="en-US" sz="3600" dirty="0" smtClean="0">
                <a:latin typeface="Arial" pitchFamily="34" charset="0"/>
                <a:cs typeface="Arial" pitchFamily="34" charset="0"/>
              </a:rPr>
              <a:t>?</a:t>
            </a:r>
          </a:p>
        </p:txBody>
      </p:sp>
      <p:sp>
        <p:nvSpPr>
          <p:cNvPr id="5" name="TextBox 4"/>
          <p:cNvSpPr txBox="1"/>
          <p:nvPr/>
        </p:nvSpPr>
        <p:spPr>
          <a:xfrm>
            <a:off x="-58057" y="1387679"/>
            <a:ext cx="8956175" cy="1824923"/>
          </a:xfrm>
          <a:prstGeom prst="rect">
            <a:avLst/>
          </a:prstGeom>
          <a:noFill/>
        </p:spPr>
        <p:txBody>
          <a:bodyPr wrap="square" rtlCol="0">
            <a:spAutoFit/>
          </a:bodyPr>
          <a:lstStyle/>
          <a:p>
            <a:pPr marL="285750" indent="-285750" algn="just">
              <a:lnSpc>
                <a:spcPct val="150000"/>
              </a:lnSpc>
              <a:buFontTx/>
              <a:buChar char="-"/>
            </a:pPr>
            <a:r>
              <a:rPr lang="en-US" sz="4000" dirty="0" err="1" smtClean="0">
                <a:latin typeface="Arial" pitchFamily="34" charset="0"/>
                <a:cs typeface="Arial" pitchFamily="34" charset="0"/>
              </a:rPr>
              <a:t>Sống</a:t>
            </a:r>
            <a:r>
              <a:rPr lang="en-US" sz="4000" dirty="0" smtClean="0">
                <a:solidFill>
                  <a:srgbClr val="FFFF00"/>
                </a:solidFill>
                <a:latin typeface="Arial" pitchFamily="34" charset="0"/>
                <a:cs typeface="Arial" pitchFamily="34" charset="0"/>
              </a:rPr>
              <a:t> </a:t>
            </a:r>
            <a:r>
              <a:rPr lang="en-US" sz="4000" dirty="0" err="1" smtClean="0">
                <a:latin typeface="Arial" pitchFamily="34" charset="0"/>
                <a:cs typeface="Arial" pitchFamily="34" charset="0"/>
              </a:rPr>
              <a:t>gọn</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gàng</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ngăn</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nắp</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có</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ích</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lợi</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gì</a:t>
            </a:r>
            <a:r>
              <a:rPr lang="en-US" sz="4000" dirty="0" smtClean="0">
                <a:latin typeface="Arial" pitchFamily="34" charset="0"/>
                <a:cs typeface="Arial" pitchFamily="34" charset="0"/>
              </a:rPr>
              <a:t>?</a:t>
            </a:r>
            <a:endParaRPr lang="en-US" sz="4000" dirty="0">
              <a:latin typeface="Arial" pitchFamily="34" charset="0"/>
              <a:cs typeface="Arial" pitchFamily="34" charset="0"/>
            </a:endParaRPr>
          </a:p>
        </p:txBody>
      </p:sp>
      <p:sp>
        <p:nvSpPr>
          <p:cNvPr id="6" name="TextBox 5"/>
          <p:cNvSpPr txBox="1"/>
          <p:nvPr/>
        </p:nvSpPr>
        <p:spPr>
          <a:xfrm>
            <a:off x="144282" y="3394677"/>
            <a:ext cx="8956175" cy="2217082"/>
          </a:xfrm>
          <a:prstGeom prst="rect">
            <a:avLst/>
          </a:prstGeom>
          <a:noFill/>
        </p:spPr>
        <p:txBody>
          <a:bodyPr wrap="square" rtlCol="0">
            <a:spAutoFit/>
          </a:bodyPr>
          <a:lstStyle/>
          <a:p>
            <a:pPr algn="just">
              <a:lnSpc>
                <a:spcPct val="150000"/>
              </a:lnSpc>
            </a:pP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Sống</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gọn</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gàng</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ngăn</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nắp</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sẽ</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không</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mất</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thời</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gian</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muốn</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dùng</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đồ</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tìm</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thấy</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ngay</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nhà</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cửa</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luôn</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gọn</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gàng</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đồ</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dùng</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được</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bền</a:t>
            </a:r>
            <a:r>
              <a:rPr lang="en-US" sz="3200" dirty="0" smtClean="0">
                <a:solidFill>
                  <a:srgbClr val="C00000"/>
                </a:solidFill>
                <a:latin typeface="Arial" pitchFamily="34" charset="0"/>
                <a:cs typeface="Arial" pitchFamily="34" charset="0"/>
              </a:rPr>
              <a:t> </a:t>
            </a:r>
            <a:r>
              <a:rPr lang="en-US" sz="3200" dirty="0" err="1" smtClean="0">
                <a:solidFill>
                  <a:srgbClr val="C00000"/>
                </a:solidFill>
                <a:latin typeface="Arial" pitchFamily="34" charset="0"/>
                <a:cs typeface="Arial" pitchFamily="34" charset="0"/>
              </a:rPr>
              <a:t>lâu</a:t>
            </a:r>
            <a:r>
              <a:rPr lang="en-US" sz="3200" dirty="0" smtClean="0">
                <a:solidFill>
                  <a:srgbClr val="C00000"/>
                </a:solidFill>
                <a:latin typeface="Arial" pitchFamily="34" charset="0"/>
                <a:cs typeface="Arial" pitchFamily="34" charset="0"/>
              </a:rPr>
              <a:t>…</a:t>
            </a:r>
            <a:endParaRPr lang="en-US" sz="32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5910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377" y="667301"/>
            <a:ext cx="8832867" cy="461665"/>
          </a:xfrm>
          <a:prstGeom prst="rect">
            <a:avLst/>
          </a:prstGeom>
        </p:spPr>
        <p:txBody>
          <a:bodyPr wrap="none">
            <a:spAutoFit/>
          </a:bodyPr>
          <a:lstStyle/>
          <a:p>
            <a:r>
              <a:rPr lang="en-US" sz="2400" dirty="0" smtClean="0">
                <a:solidFill>
                  <a:srgbClr val="FF0000"/>
                </a:solidFill>
                <a:latin typeface="Arial" pitchFamily="34" charset="0"/>
                <a:cs typeface="Arial" pitchFamily="34" charset="0"/>
              </a:rPr>
              <a:t>c. </a:t>
            </a:r>
            <a:r>
              <a:rPr lang="en-US" sz="2400" dirty="0" err="1" smtClean="0">
                <a:solidFill>
                  <a:srgbClr val="FF0000"/>
                </a:solidFill>
                <a:latin typeface="Arial" pitchFamily="34" charset="0"/>
                <a:cs typeface="Arial" pitchFamily="34" charset="0"/>
              </a:rPr>
              <a:t>Xem</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tranh</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và</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nêu</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những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biểu</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hiện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sống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gọn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gàng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ngăn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nắp</a:t>
            </a:r>
            <a:r>
              <a:rPr lang="en-US" sz="2400" dirty="0" smtClean="0">
                <a:solidFill>
                  <a:srgbClr val="FF0000"/>
                </a:solidFill>
                <a:latin typeface="Arial" pitchFamily="34" charset="0"/>
                <a:cs typeface="Arial" pitchFamily="34" charset="0"/>
              </a:rPr>
              <a:t>.</a:t>
            </a:r>
            <a:endParaRPr lang="vi-VN" sz="2400" dirty="0">
              <a:solidFill>
                <a:srgbClr val="FF0000"/>
              </a:solidFill>
              <a:latin typeface="Arial" pitchFamily="34" charset="0"/>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81" y="1287544"/>
            <a:ext cx="2895600" cy="1981200"/>
          </a:xfrm>
          <a:prstGeom prst="rect">
            <a:avLst/>
          </a:prstGeom>
          <a:ln>
            <a:solidFill>
              <a:srgbClr val="00B05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091" y="1287544"/>
            <a:ext cx="2686377" cy="1981200"/>
          </a:xfrm>
          <a:prstGeom prst="rect">
            <a:avLst/>
          </a:prstGeom>
          <a:ln>
            <a:solidFill>
              <a:srgbClr val="00B05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620" y="1287544"/>
            <a:ext cx="2706624" cy="1981200"/>
          </a:xfrm>
          <a:prstGeom prst="rect">
            <a:avLst/>
          </a:prstGeom>
          <a:ln>
            <a:solidFill>
              <a:srgbClr val="00B050"/>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071" y="3468584"/>
            <a:ext cx="2874709" cy="2086255"/>
          </a:xfrm>
          <a:prstGeom prst="rect">
            <a:avLst/>
          </a:prstGeom>
          <a:ln>
            <a:solidFill>
              <a:srgbClr val="00B050"/>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091" y="3494391"/>
            <a:ext cx="2729419" cy="2060448"/>
          </a:xfrm>
          <a:prstGeom prst="rect">
            <a:avLst/>
          </a:prstGeom>
          <a:ln>
            <a:solidFill>
              <a:srgbClr val="00B050"/>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0018" y="3494391"/>
            <a:ext cx="2663226" cy="2060448"/>
          </a:xfrm>
          <a:prstGeom prst="rect">
            <a:avLst/>
          </a:prstGeom>
          <a:ln>
            <a:solidFill>
              <a:srgbClr val="00B050"/>
            </a:solidFill>
          </a:ln>
        </p:spPr>
      </p:pic>
      <p:sp>
        <p:nvSpPr>
          <p:cNvPr id="11" name="Line 12"/>
          <p:cNvSpPr>
            <a:spLocks noChangeShapeType="1"/>
          </p:cNvSpPr>
          <p:nvPr/>
        </p:nvSpPr>
        <p:spPr bwMode="auto">
          <a:xfrm>
            <a:off x="0" y="66583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12" name="Picture 2" descr="D:\Dao Duc 1 moi\Package - Lesson\Data\image_paste_2007091608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80" y="-21203"/>
            <a:ext cx="2166243" cy="65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931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1</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5" name="Rectangle 24"/>
          <p:cNvSpPr/>
          <p:nvPr/>
        </p:nvSpPr>
        <p:spPr>
          <a:xfrm>
            <a:off x="1054665" y="4736542"/>
            <a:ext cx="7034298" cy="523220"/>
          </a:xfrm>
          <a:prstGeom prst="rect">
            <a:avLst/>
          </a:prstGeom>
        </p:spPr>
        <p:txBody>
          <a:bodyPr wrap="none">
            <a:spAutoFit/>
          </a:bodyPr>
          <a:lstStyle/>
          <a:p>
            <a:pPr algn="ctr"/>
            <a:r>
              <a:rPr lang="vi-VN" sz="2800" b="1" dirty="0" smtClean="0">
                <a:solidFill>
                  <a:srgbClr val="FF0000"/>
                </a:solidFill>
                <a:latin typeface="Arial" pitchFamily="34" charset="0"/>
                <a:cs typeface="Arial" pitchFamily="34" charset="0"/>
              </a:rPr>
              <a:t>Bạn </a:t>
            </a:r>
            <a:r>
              <a:rPr lang="vi-VN" sz="2800" b="1" dirty="0">
                <a:solidFill>
                  <a:srgbClr val="FF0000"/>
                </a:solidFill>
                <a:latin typeface="Arial" pitchFamily="34" charset="0"/>
                <a:cs typeface="Arial" pitchFamily="34" charset="0"/>
              </a:rPr>
              <a:t>gái </a:t>
            </a:r>
            <a:r>
              <a:rPr lang="en-US" sz="2800" b="1" dirty="0" err="1">
                <a:solidFill>
                  <a:srgbClr val="FF0000"/>
                </a:solidFill>
                <a:latin typeface="Arial" pitchFamily="34" charset="0"/>
                <a:cs typeface="Arial" pitchFamily="34" charset="0"/>
              </a:rPr>
              <a:t>treo</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quần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áo</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lên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giá</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lên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mắc</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áo</a:t>
            </a:r>
            <a:endParaRPr lang="en-US" sz="2800" b="1" dirty="0">
              <a:solidFill>
                <a:srgbClr val="FF0000"/>
              </a:solidFill>
              <a:latin typeface="Arial" pitchFamily="34" charset="0"/>
              <a:cs typeface="Arial" pitchFamily="34"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172" y="1019758"/>
            <a:ext cx="5305314" cy="3629951"/>
          </a:xfrm>
          <a:prstGeom prst="rect">
            <a:avLst/>
          </a:prstGeom>
          <a:ln w="12700">
            <a:solidFill>
              <a:srgbClr val="FFAEFF"/>
            </a:solidFill>
          </a:ln>
          <a:effectLst>
            <a:glow rad="228600">
              <a:schemeClr val="accent4">
                <a:satMod val="175000"/>
                <a:alpha val="40000"/>
              </a:schemeClr>
            </a:glow>
          </a:effectLst>
        </p:spPr>
      </p:pic>
    </p:spTree>
    <p:extLst>
      <p:ext uri="{BB962C8B-B14F-4D97-AF65-F5344CB8AC3E}">
        <p14:creationId xmlns:p14="http://schemas.microsoft.com/office/powerpoint/2010/main" val="1529734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936</TotalTime>
  <Words>510</Words>
  <Application>Microsoft Office PowerPoint</Application>
  <PresentationFormat>On-screen Show (16:10)</PresentationFormat>
  <Paragraphs>55</Paragraphs>
  <Slides>27</Slides>
  <Notes>0</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Vui</cp:lastModifiedBy>
  <cp:revision>85</cp:revision>
  <dcterms:created xsi:type="dcterms:W3CDTF">2020-02-10T09:35:50Z</dcterms:created>
  <dcterms:modified xsi:type="dcterms:W3CDTF">2021-09-26T01:03:08Z</dcterms:modified>
</cp:coreProperties>
</file>