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5"/>
  </p:notesMasterIdLst>
  <p:sldIdLst>
    <p:sldId id="1491" r:id="rId2"/>
    <p:sldId id="259" r:id="rId3"/>
    <p:sldId id="1457" r:id="rId4"/>
    <p:sldId id="1485" r:id="rId5"/>
    <p:sldId id="1458" r:id="rId6"/>
    <p:sldId id="1459" r:id="rId7"/>
    <p:sldId id="1460" r:id="rId8"/>
    <p:sldId id="1486" r:id="rId9"/>
    <p:sldId id="1462" r:id="rId10"/>
    <p:sldId id="1463" r:id="rId11"/>
    <p:sldId id="1464" r:id="rId12"/>
    <p:sldId id="1477" r:id="rId13"/>
    <p:sldId id="1466" r:id="rId14"/>
    <p:sldId id="1481" r:id="rId15"/>
    <p:sldId id="1480" r:id="rId16"/>
    <p:sldId id="430" r:id="rId17"/>
    <p:sldId id="1479" r:id="rId18"/>
    <p:sldId id="1474" r:id="rId19"/>
    <p:sldId id="1484" r:id="rId20"/>
    <p:sldId id="442" r:id="rId21"/>
    <p:sldId id="1483" r:id="rId22"/>
    <p:sldId id="1482" r:id="rId23"/>
    <p:sldId id="27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FAFE"/>
    <a:srgbClr val="FF7707"/>
    <a:srgbClr val="FFFBF7"/>
    <a:srgbClr val="42D64C"/>
    <a:srgbClr val="4472C4"/>
    <a:srgbClr val="FCBD4B"/>
    <a:srgbClr val="29AE9D"/>
    <a:srgbClr val="895527"/>
    <a:srgbClr val="5F360E"/>
    <a:srgbClr val="8C73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68" autoAdjust="0"/>
    <p:restoredTop sz="90291" autoAdjust="0"/>
  </p:normalViewPr>
  <p:slideViewPr>
    <p:cSldViewPr snapToGrid="0">
      <p:cViewPr varScale="1">
        <p:scale>
          <a:sx n="64" d="100"/>
          <a:sy n="64" d="100"/>
        </p:scale>
        <p:origin x="6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CC5DA-588C-413F-A877-8DAD1F20E088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C0D23-9FF9-44D0-8A45-F921EE6DD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>
                <a:latin typeface="UTM Avo" panose="02040603050506020204" pitchFamily="18" charset="0"/>
              </a:rPr>
              <a:t>1</a:t>
            </a:fld>
            <a:endParaRPr lang="zh-CN" altLang="en-US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5450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Hướng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dẫn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chơi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:</a:t>
            </a:r>
          </a:p>
          <a:p>
            <a:pPr marL="0" indent="0">
              <a:buFontTx/>
              <a:buNone/>
            </a:pP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-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Bạn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nhỏ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vì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mải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chơi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với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các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bạn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nên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đã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làm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rơi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mất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đồ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dùng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học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tập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của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mình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.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Các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em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hãy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vào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vai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những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thám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tử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nhí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để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tìm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đồ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dùng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giúp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bạn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chuẩn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bị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đầy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đủ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để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học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nhé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.</a:t>
            </a:r>
          </a:p>
          <a:p>
            <a:pPr marL="0" indent="0">
              <a:buFontTx/>
              <a:buNone/>
            </a:pP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-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Cách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chơi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: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trả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lời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lần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lượt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những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câu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hỏi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đưa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ra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ở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mỗi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khung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cảnh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nơi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bạn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nhỏ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đã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từng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chơi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.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Trả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lời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đúng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sẽ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tìm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được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1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loại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đồ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UTM Avo" panose="02040603050506020204" pitchFamily="18" charset="0"/>
              </a:rPr>
              <a:t>dùng</a:t>
            </a:r>
            <a:r>
              <a:rPr lang="en-US" sz="1400" dirty="0">
                <a:solidFill>
                  <a:srgbClr val="FF0000"/>
                </a:solidFill>
                <a:latin typeface="UTM Avo" panose="02040603050506020204" pitchFamily="18" charset="0"/>
              </a:rPr>
              <a:t>.</a:t>
            </a:r>
            <a:endParaRPr lang="vi-VN" sz="14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4C0D23-9FF9-44D0-8A45-F921EE6DDE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62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4C0D23-9FF9-44D0-8A45-F921EE6DDE0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16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4C0D23-9FF9-44D0-8A45-F921EE6DDE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837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C0D23-9FF9-44D0-8A45-F921EE6DDE0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282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BE2EB359-58AC-4B8A-BF0F-73FFF7F6DC58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23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1530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23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2C4CEE7A-CDA2-43A3-8345-F0F170370B1F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8905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49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636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9414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57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32229" y="-159657"/>
            <a:ext cx="12670972" cy="714102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xmlns="" id="{E0539A96-04F5-4E02-8D26-ED9E230D45BD}"/>
              </a:ext>
            </a:extLst>
          </p:cNvPr>
          <p:cNvSpPr/>
          <p:nvPr userDrawn="1"/>
        </p:nvSpPr>
        <p:spPr>
          <a:xfrm>
            <a:off x="10872515" y="105230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19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1437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3D2C5CFF-FB72-4892-B9F1-D4449E22AFBE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61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5" r:id="rId6"/>
    <p:sldLayoutId id="2147483673" r:id="rId7"/>
    <p:sldLayoutId id="2147483662" r:id="rId8"/>
    <p:sldLayoutId id="2147483663" r:id="rId9"/>
    <p:sldLayoutId id="2147483665" r:id="rId10"/>
    <p:sldLayoutId id="2147483667" r:id="rId11"/>
    <p:sldLayoutId id="2147483674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6" Type="http://schemas.microsoft.com/office/2007/relationships/hdphoto" Target="../media/hdphoto4.wdp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microsoft.com/office/2007/relationships/hdphoto" Target="../media/hdphoto3.wdp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3.wav"/><Relationship Id="rId7" Type="http://schemas.microsoft.com/office/2007/relationships/hdphoto" Target="../media/hdphoto2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6.pn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slide" Target="slide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21.jpg"/><Relationship Id="rId4" Type="http://schemas.openxmlformats.org/officeDocument/2006/relationships/audio" Target="../media/audio3.wav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A144B1-BC48-4FB5-81A0-5EEE0F41D92F}"/>
              </a:ext>
            </a:extLst>
          </p:cNvPr>
          <p:cNvSpPr/>
          <p:nvPr/>
        </p:nvSpPr>
        <p:spPr>
          <a:xfrm>
            <a:off x="2094000" y="1648606"/>
            <a:ext cx="8004114" cy="23371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34</a:t>
            </a:r>
            <a:endParaRPr lang="en-US" sz="5200" b="1" dirty="0">
              <a:solidFill>
                <a:srgbClr val="00206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Tập đọc: Chuyện ở lớp</a:t>
            </a:r>
            <a:endParaRPr lang="en-US" sz="52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08EF6DA-C8F1-435A-8108-A2019195E96B}"/>
              </a:ext>
            </a:extLst>
          </p:cNvPr>
          <p:cNvSpPr/>
          <p:nvPr/>
        </p:nvSpPr>
        <p:spPr>
          <a:xfrm>
            <a:off x="9467278" y="99936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FE75980-B8E4-42A9-95B4-7B4E5FA54707}"/>
              </a:ext>
            </a:extLst>
          </p:cNvPr>
          <p:cNvSpPr/>
          <p:nvPr/>
        </p:nvSpPr>
        <p:spPr>
          <a:xfrm>
            <a:off x="11039823" y="684711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6" y="-81946"/>
            <a:ext cx="1071561" cy="103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2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DB82CB3-AA71-4729-9FB8-177DCC3CE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447754"/>
          </a:xfrm>
          <a:prstGeom prst="rect">
            <a:avLst/>
          </a:prstGeom>
        </p:spPr>
      </p:pic>
      <p:sp>
        <p:nvSpPr>
          <p:cNvPr id="4" name="矩形 13">
            <a:extLst>
              <a:ext uri="{FF2B5EF4-FFF2-40B4-BE49-F238E27FC236}">
                <a16:creationId xmlns:a16="http://schemas.microsoft.com/office/drawing/2014/main" xmlns="" id="{43C7B25E-F930-48F3-8B3B-1128DD5936A0}"/>
              </a:ext>
            </a:extLst>
          </p:cNvPr>
          <p:cNvSpPr/>
          <p:nvPr/>
        </p:nvSpPr>
        <p:spPr>
          <a:xfrm>
            <a:off x="806773" y="1702459"/>
            <a:ext cx="6563670" cy="3180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en-US" altLang="zh-CN" sz="7200" dirty="0">
                <a:solidFill>
                  <a:schemeClr val="accent2">
                    <a:lumMod val="75000"/>
                  </a:schemeClr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LUYỆN ĐỌC</a:t>
            </a:r>
          </a:p>
          <a:p>
            <a:pPr algn="ctr" fontAlgn="base">
              <a:lnSpc>
                <a:spcPct val="150000"/>
              </a:lnSpc>
            </a:pPr>
            <a:r>
              <a:rPr lang="en-US" altLang="zh-CN" sz="7200" dirty="0">
                <a:solidFill>
                  <a:schemeClr val="accent2">
                    <a:lumMod val="75000"/>
                  </a:schemeClr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 TỪ NGỮ</a:t>
            </a:r>
            <a:endParaRPr lang="zh-CN" altLang="en-US" sz="7200" i="0" dirty="0">
              <a:solidFill>
                <a:schemeClr val="accent2">
                  <a:lumMod val="75000"/>
                </a:schemeClr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0444151-04A7-4098-8163-36E77E4CD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853" y="1702459"/>
            <a:ext cx="2664417" cy="26644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240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F2FCDD4-75A0-476D-A2EA-E61C778ABC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8" b="7481"/>
          <a:stretch/>
        </p:blipFill>
        <p:spPr>
          <a:xfrm>
            <a:off x="9370" y="0"/>
            <a:ext cx="12192000" cy="6479234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4CDB8655-8EE8-4841-B6E1-D41AAB090B76}"/>
              </a:ext>
            </a:extLst>
          </p:cNvPr>
          <p:cNvSpPr/>
          <p:nvPr/>
        </p:nvSpPr>
        <p:spPr>
          <a:xfrm>
            <a:off x="1719103" y="65008"/>
            <a:ext cx="3658808" cy="69017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70C0"/>
                </a:solidFill>
                <a:latin typeface="UTM Avo" panose="02040603050506020204" pitchFamily="18" charset="0"/>
              </a:rPr>
              <a:t> ở </a:t>
            </a:r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lớp</a:t>
            </a:r>
            <a:endParaRPr lang="en-US" sz="3600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0F0E18AE-DAA7-4AAE-A0BE-63319E41371B}"/>
              </a:ext>
            </a:extLst>
          </p:cNvPr>
          <p:cNvSpPr/>
          <p:nvPr/>
        </p:nvSpPr>
        <p:spPr>
          <a:xfrm>
            <a:off x="1719103" y="833399"/>
            <a:ext cx="3658809" cy="69017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sáng</a:t>
            </a:r>
            <a:r>
              <a:rPr lang="en-US" sz="3600" dirty="0">
                <a:solidFill>
                  <a:srgbClr val="0070C0"/>
                </a:solidFill>
                <a:latin typeface="UTM Avo" panose="02040603050506020204" pitchFamily="18" charset="0"/>
              </a:rPr>
              <a:t> nay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23908D58-59DB-4871-AF70-0B7C33E9F46C}"/>
              </a:ext>
            </a:extLst>
          </p:cNvPr>
          <p:cNvSpPr/>
          <p:nvPr/>
        </p:nvSpPr>
        <p:spPr>
          <a:xfrm>
            <a:off x="1719103" y="1628092"/>
            <a:ext cx="3658808" cy="69017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đỏ</a:t>
            </a:r>
            <a:r>
              <a:rPr lang="en-US" sz="3600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bừng</a:t>
            </a:r>
            <a:r>
              <a:rPr lang="en-US" sz="3600" dirty="0">
                <a:solidFill>
                  <a:srgbClr val="0070C0"/>
                </a:solidFill>
                <a:latin typeface="UTM Avo" panose="02040603050506020204" pitchFamily="18" charset="0"/>
              </a:rPr>
              <a:t> tai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A4EB730-E8E0-4D54-B432-E12EE9BB3379}"/>
              </a:ext>
            </a:extLst>
          </p:cNvPr>
          <p:cNvSpPr/>
          <p:nvPr/>
        </p:nvSpPr>
        <p:spPr>
          <a:xfrm>
            <a:off x="1719103" y="2419430"/>
            <a:ext cx="3658808" cy="69017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trêu</a:t>
            </a:r>
            <a:endParaRPr lang="en-US" sz="3600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97FCF164-C422-471B-A6E2-E6EBFD54EE7F}"/>
              </a:ext>
            </a:extLst>
          </p:cNvPr>
          <p:cNvSpPr/>
          <p:nvPr/>
        </p:nvSpPr>
        <p:spPr>
          <a:xfrm>
            <a:off x="1719103" y="3217479"/>
            <a:ext cx="3658808" cy="69017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đầy</a:t>
            </a:r>
            <a:r>
              <a:rPr lang="en-US" sz="3600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mực</a:t>
            </a:r>
            <a:endParaRPr lang="en-US" sz="3600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9" name="矩形 13">
            <a:extLst>
              <a:ext uri="{FF2B5EF4-FFF2-40B4-BE49-F238E27FC236}">
                <a16:creationId xmlns:a16="http://schemas.microsoft.com/office/drawing/2014/main" xmlns="" id="{07D04F14-DDAA-468E-A3D8-2C513C95C1A3}"/>
              </a:ext>
            </a:extLst>
          </p:cNvPr>
          <p:cNvSpPr/>
          <p:nvPr/>
        </p:nvSpPr>
        <p:spPr>
          <a:xfrm>
            <a:off x="6799934" y="56981"/>
            <a:ext cx="56710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US" altLang="zh-CN" sz="4400" dirty="0" err="1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Luyện</a:t>
            </a:r>
            <a:r>
              <a:rPr lang="en-US" altLang="zh-CN" sz="4400" dirty="0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 </a:t>
            </a:r>
            <a:r>
              <a:rPr lang="en-US" altLang="zh-CN" sz="4400" dirty="0" err="1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đọc</a:t>
            </a:r>
            <a:r>
              <a:rPr lang="en-US" altLang="zh-CN" sz="4400" dirty="0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 </a:t>
            </a:r>
            <a:r>
              <a:rPr lang="en-US" altLang="zh-CN" sz="4400" dirty="0" err="1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từ</a:t>
            </a:r>
            <a:r>
              <a:rPr lang="en-US" altLang="zh-CN" sz="4400" dirty="0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 </a:t>
            </a:r>
            <a:r>
              <a:rPr lang="en-US" altLang="zh-CN" sz="4400" dirty="0" err="1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ngữ</a:t>
            </a:r>
            <a:endParaRPr lang="zh-CN" altLang="en-US" sz="4400" i="0" dirty="0">
              <a:solidFill>
                <a:srgbClr val="C00000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348DC9DC-CA41-472E-B7C1-C5AAA342C6F0}"/>
              </a:ext>
            </a:extLst>
          </p:cNvPr>
          <p:cNvSpPr/>
          <p:nvPr/>
        </p:nvSpPr>
        <p:spPr>
          <a:xfrm>
            <a:off x="1719103" y="4025795"/>
            <a:ext cx="3658808" cy="69017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bôi</a:t>
            </a:r>
            <a:r>
              <a:rPr lang="en-US" sz="3600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bẩn</a:t>
            </a:r>
            <a:endParaRPr lang="en-US" sz="3600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DB847950-09B6-4D17-9461-A00556960B89}"/>
              </a:ext>
            </a:extLst>
          </p:cNvPr>
          <p:cNvSpPr/>
          <p:nvPr/>
        </p:nvSpPr>
        <p:spPr>
          <a:xfrm>
            <a:off x="1719103" y="4806866"/>
            <a:ext cx="3658808" cy="69017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vuốt</a:t>
            </a:r>
            <a:r>
              <a:rPr lang="en-US" sz="3600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tóc</a:t>
            </a:r>
            <a:endParaRPr lang="en-US" sz="3600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71C1374F-AFD4-457E-948B-522BD3E42B57}"/>
              </a:ext>
            </a:extLst>
          </p:cNvPr>
          <p:cNvSpPr/>
          <p:nvPr/>
        </p:nvSpPr>
        <p:spPr>
          <a:xfrm>
            <a:off x="1719103" y="5587937"/>
            <a:ext cx="4318696" cy="69017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chẳng</a:t>
            </a:r>
            <a:r>
              <a:rPr lang="en-US" sz="3600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nhớ</a:t>
            </a:r>
            <a:r>
              <a:rPr lang="en-US" sz="3600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TM Avo" panose="02040603050506020204" pitchFamily="18" charset="0"/>
              </a:rPr>
              <a:t>nổi</a:t>
            </a:r>
            <a:endParaRPr lang="en-US" sz="3600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36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DB82CB3-AA71-4729-9FB8-177DCC3CE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4477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0444151-04A7-4098-8163-36E77E4CD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853" y="1702459"/>
            <a:ext cx="2664417" cy="2664417"/>
          </a:xfrm>
          <a:prstGeom prst="rect">
            <a:avLst/>
          </a:prstGeom>
        </p:spPr>
      </p:pic>
      <p:sp>
        <p:nvSpPr>
          <p:cNvPr id="6" name="矩形 13">
            <a:extLst>
              <a:ext uri="{FF2B5EF4-FFF2-40B4-BE49-F238E27FC236}">
                <a16:creationId xmlns:a16="http://schemas.microsoft.com/office/drawing/2014/main" xmlns="" id="{C60E0C9C-31E7-4628-BE3C-27F40D3AD080}"/>
              </a:ext>
            </a:extLst>
          </p:cNvPr>
          <p:cNvSpPr/>
          <p:nvPr/>
        </p:nvSpPr>
        <p:spPr>
          <a:xfrm>
            <a:off x="742833" y="1702459"/>
            <a:ext cx="6873290" cy="3180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en-US" altLang="zh-CN" sz="7200" dirty="0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LUYỆN ĐỌC </a:t>
            </a:r>
          </a:p>
          <a:p>
            <a:pPr algn="ctr" fontAlgn="base">
              <a:lnSpc>
                <a:spcPct val="150000"/>
              </a:lnSpc>
            </a:pPr>
            <a:r>
              <a:rPr lang="en-US" altLang="zh-CN" sz="7200" dirty="0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DÒNG THƠ</a:t>
            </a:r>
            <a:endParaRPr lang="zh-CN" altLang="en-US" sz="7200" i="0" dirty="0">
              <a:solidFill>
                <a:srgbClr val="C00000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1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203D828-D3A8-4077-BCFE-0FC41C693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8786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B38B72AD-BB5F-49FA-B9EE-F42D35C0EDE3}"/>
              </a:ext>
            </a:extLst>
          </p:cNvPr>
          <p:cNvGrpSpPr/>
          <p:nvPr/>
        </p:nvGrpSpPr>
        <p:grpSpPr>
          <a:xfrm>
            <a:off x="80551" y="0"/>
            <a:ext cx="7729616" cy="6449183"/>
            <a:chOff x="-1364233" y="-80358"/>
            <a:chExt cx="7356366" cy="630024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xmlns="" id="{45936BA1-3164-4E98-9A12-D969B285DBE7}"/>
                </a:ext>
              </a:extLst>
            </p:cNvPr>
            <p:cNvSpPr/>
            <p:nvPr/>
          </p:nvSpPr>
          <p:spPr>
            <a:xfrm>
              <a:off x="1901949" y="-80358"/>
              <a:ext cx="4090184" cy="630024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571B9EFB-A233-4DC5-A693-9E2F943A52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9" t="14972" r="45159" b="5150"/>
            <a:stretch/>
          </p:blipFill>
          <p:spPr>
            <a:xfrm>
              <a:off x="2098540" y="425752"/>
              <a:ext cx="3696999" cy="5638923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AA49336B-69F7-41C5-B963-71046E90CB00}"/>
                </a:ext>
              </a:extLst>
            </p:cNvPr>
            <p:cNvSpPr/>
            <p:nvPr/>
          </p:nvSpPr>
          <p:spPr>
            <a:xfrm>
              <a:off x="1831809" y="-64780"/>
              <a:ext cx="3963731" cy="50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lvl="0" algn="ctr">
                <a:defRPr/>
              </a:pPr>
              <a:r>
                <a:rPr lang="en-US" sz="2800" dirty="0" err="1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Chuyện</a:t>
              </a:r>
              <a:r>
                <a:rPr lang="en-US" sz="28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 ở </a:t>
              </a:r>
              <a:r>
                <a:rPr lang="en-US" sz="2800" dirty="0" err="1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lớp</a:t>
              </a:r>
              <a:endParaRPr kumimoji="0" lang="en-US" sz="2800" i="0" u="none" strike="noStrike" kern="1200" normalizeH="0" baseline="0" noProof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j-lt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73EEFE27-F4D8-4F4D-A9C5-9C1EE17864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80" t="5372" r="80573" b="83619"/>
            <a:stretch/>
          </p:blipFill>
          <p:spPr>
            <a:xfrm>
              <a:off x="-1364233" y="-80357"/>
              <a:ext cx="1295390" cy="1175790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8E3C997-C748-4A5F-937E-960C8BC5A4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94" t="15017" r="6024" b="5105"/>
          <a:stretch/>
        </p:blipFill>
        <p:spPr>
          <a:xfrm>
            <a:off x="8483183" y="1704094"/>
            <a:ext cx="3254483" cy="504162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9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DB82CB3-AA71-4729-9FB8-177DCC3CE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4477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0444151-04A7-4098-8163-36E77E4CD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853" y="1702459"/>
            <a:ext cx="2664417" cy="2664417"/>
          </a:xfrm>
          <a:prstGeom prst="rect">
            <a:avLst/>
          </a:prstGeom>
        </p:spPr>
      </p:pic>
      <p:sp>
        <p:nvSpPr>
          <p:cNvPr id="6" name="矩形 13">
            <a:extLst>
              <a:ext uri="{FF2B5EF4-FFF2-40B4-BE49-F238E27FC236}">
                <a16:creationId xmlns:a16="http://schemas.microsoft.com/office/drawing/2014/main" xmlns="" id="{C60E0C9C-31E7-4628-BE3C-27F40D3AD080}"/>
              </a:ext>
            </a:extLst>
          </p:cNvPr>
          <p:cNvSpPr/>
          <p:nvPr/>
        </p:nvSpPr>
        <p:spPr>
          <a:xfrm>
            <a:off x="849282" y="1633377"/>
            <a:ext cx="6873290" cy="3180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en-US" altLang="zh-CN" sz="7200" dirty="0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LUYỆN ĐỌC </a:t>
            </a:r>
          </a:p>
          <a:p>
            <a:pPr algn="ctr" fontAlgn="base">
              <a:lnSpc>
                <a:spcPct val="150000"/>
              </a:lnSpc>
            </a:pPr>
            <a:r>
              <a:rPr lang="en-US" altLang="zh-CN" sz="7200" dirty="0">
                <a:solidFill>
                  <a:srgbClr val="C0000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KHỔ THƠ</a:t>
            </a:r>
            <a:endParaRPr lang="zh-CN" altLang="en-US" sz="7200" i="0" dirty="0">
              <a:solidFill>
                <a:srgbClr val="C00000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52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203D828-D3A8-4077-BCFE-0FC41C693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8786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B38B72AD-BB5F-49FA-B9EE-F42D35C0EDE3}"/>
              </a:ext>
            </a:extLst>
          </p:cNvPr>
          <p:cNvGrpSpPr/>
          <p:nvPr/>
        </p:nvGrpSpPr>
        <p:grpSpPr>
          <a:xfrm>
            <a:off x="80551" y="1"/>
            <a:ext cx="7729616" cy="6387868"/>
            <a:chOff x="-1364233" y="-80357"/>
            <a:chExt cx="7356366" cy="6240347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xmlns="" id="{45936BA1-3164-4E98-9A12-D969B285DBE7}"/>
                </a:ext>
              </a:extLst>
            </p:cNvPr>
            <p:cNvSpPr/>
            <p:nvPr/>
          </p:nvSpPr>
          <p:spPr>
            <a:xfrm>
              <a:off x="1901949" y="-80357"/>
              <a:ext cx="4090184" cy="6240347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571B9EFB-A233-4DC5-A693-9E2F943A52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9" t="14972" r="45159" b="5150"/>
            <a:stretch/>
          </p:blipFill>
          <p:spPr>
            <a:xfrm>
              <a:off x="2098540" y="425752"/>
              <a:ext cx="3696999" cy="5638923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AA49336B-69F7-41C5-B963-71046E90CB00}"/>
                </a:ext>
              </a:extLst>
            </p:cNvPr>
            <p:cNvSpPr/>
            <p:nvPr/>
          </p:nvSpPr>
          <p:spPr>
            <a:xfrm>
              <a:off x="1831809" y="-64780"/>
              <a:ext cx="3963731" cy="50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lvl="0" algn="ctr">
                <a:defRPr/>
              </a:pPr>
              <a:r>
                <a:rPr lang="en-US" sz="2800" dirty="0" err="1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Chuyện</a:t>
              </a:r>
              <a:r>
                <a:rPr lang="en-US" sz="28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 ở </a:t>
              </a:r>
              <a:r>
                <a:rPr lang="en-US" sz="2800" dirty="0" err="1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lớp</a:t>
              </a:r>
              <a:endParaRPr kumimoji="0" lang="en-US" sz="2800" i="0" u="none" strike="noStrike" kern="1200" normalizeH="0" baseline="0" noProof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j-lt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73EEFE27-F4D8-4F4D-A9C5-9C1EE17864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80" t="5372" r="80573" b="83619"/>
            <a:stretch/>
          </p:blipFill>
          <p:spPr>
            <a:xfrm>
              <a:off x="-1364233" y="-80357"/>
              <a:ext cx="1295390" cy="1175790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8E3C997-C748-4A5F-937E-960C8BC5A4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94" t="15017" r="6024" b="5105"/>
          <a:stretch/>
        </p:blipFill>
        <p:spPr>
          <a:xfrm>
            <a:off x="8483183" y="1704094"/>
            <a:ext cx="3254483" cy="5041627"/>
          </a:xfrm>
          <a:prstGeom prst="rect">
            <a:avLst/>
          </a:prstGeom>
        </p:spPr>
      </p:pic>
      <p:sp>
        <p:nvSpPr>
          <p:cNvPr id="9" name="Cloud 8">
            <a:extLst>
              <a:ext uri="{FF2B5EF4-FFF2-40B4-BE49-F238E27FC236}">
                <a16:creationId xmlns:a16="http://schemas.microsoft.com/office/drawing/2014/main" xmlns="" id="{1BD1B4E5-041F-47A6-B22A-D07F8C0D8BC6}"/>
              </a:ext>
            </a:extLst>
          </p:cNvPr>
          <p:cNvSpPr/>
          <p:nvPr/>
        </p:nvSpPr>
        <p:spPr>
          <a:xfrm>
            <a:off x="2728913" y="592490"/>
            <a:ext cx="1059380" cy="697742"/>
          </a:xfrm>
          <a:prstGeom prst="cloud">
            <a:avLst/>
          </a:prstGeom>
          <a:solidFill>
            <a:srgbClr val="42D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xmlns="" id="{BC030115-5B13-43AB-B384-5C1E9F971D5A}"/>
              </a:ext>
            </a:extLst>
          </p:cNvPr>
          <p:cNvSpPr/>
          <p:nvPr/>
        </p:nvSpPr>
        <p:spPr>
          <a:xfrm>
            <a:off x="2928642" y="2412908"/>
            <a:ext cx="979158" cy="697742"/>
          </a:xfrm>
          <a:prstGeom prst="cloud">
            <a:avLst/>
          </a:prstGeom>
          <a:solidFill>
            <a:srgbClr val="42D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40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en-US" sz="4000" b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xmlns="" id="{2745D42B-21EB-49E4-BEA8-DBB24B7BC857}"/>
              </a:ext>
            </a:extLst>
          </p:cNvPr>
          <p:cNvSpPr/>
          <p:nvPr/>
        </p:nvSpPr>
        <p:spPr>
          <a:xfrm>
            <a:off x="2839437" y="4251144"/>
            <a:ext cx="962945" cy="697742"/>
          </a:xfrm>
          <a:prstGeom prst="cloud">
            <a:avLst/>
          </a:prstGeom>
          <a:solidFill>
            <a:srgbClr val="42D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40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en-US" sz="4000" b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44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BBD6BF7-36CD-41BD-AD44-F2089B6F2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44366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D35CB9F6-A85E-42CF-A7C1-80FE091424F4}"/>
              </a:ext>
            </a:extLst>
          </p:cNvPr>
          <p:cNvGrpSpPr/>
          <p:nvPr/>
        </p:nvGrpSpPr>
        <p:grpSpPr>
          <a:xfrm>
            <a:off x="3383548" y="693408"/>
            <a:ext cx="6615112" cy="3835344"/>
            <a:chOff x="1494760" y="1853753"/>
            <a:chExt cx="4217028" cy="2778069"/>
          </a:xfrm>
        </p:grpSpPr>
        <p:sp>
          <p:nvSpPr>
            <p:cNvPr id="11" name="Cloud 10">
              <a:extLst>
                <a:ext uri="{FF2B5EF4-FFF2-40B4-BE49-F238E27FC236}">
                  <a16:creationId xmlns:a16="http://schemas.microsoft.com/office/drawing/2014/main" xmlns="" id="{FC300CF7-556D-49DF-9FD9-A9D7D10E9FE0}"/>
                </a:ext>
              </a:extLst>
            </p:cNvPr>
            <p:cNvSpPr/>
            <p:nvPr/>
          </p:nvSpPr>
          <p:spPr>
            <a:xfrm>
              <a:off x="1494760" y="1853753"/>
              <a:ext cx="4217028" cy="2778069"/>
            </a:xfrm>
            <a:prstGeom prst="cloud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solidFill>
                  <a:srgbClr val="00206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117116A6-DC4B-4A55-A9AD-8986E1FC76A5}"/>
                </a:ext>
              </a:extLst>
            </p:cNvPr>
            <p:cNvSpPr txBox="1"/>
            <p:nvPr/>
          </p:nvSpPr>
          <p:spPr>
            <a:xfrm flipH="1">
              <a:off x="2011160" y="2718895"/>
              <a:ext cx="3495103" cy="1047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 dirty="0" err="1" smtClean="0">
                  <a:solidFill>
                    <a:srgbClr val="FF0000"/>
                  </a:solidFill>
                  <a:latin typeface="HP001 4 hàng" panose="020B0603050302020204" pitchFamily="34" charset="0"/>
                </a:rPr>
                <a:t>Thư</a:t>
              </a:r>
              <a:r>
                <a:rPr lang="en-US" sz="8800" b="1" dirty="0" smtClean="0">
                  <a:solidFill>
                    <a:srgbClr val="FF000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8800" b="1" dirty="0" err="1" smtClean="0">
                  <a:solidFill>
                    <a:srgbClr val="FF0000"/>
                  </a:solidFill>
                  <a:latin typeface="HP001 4 hàng" panose="020B0603050302020204" pitchFamily="34" charset="0"/>
                </a:rPr>
                <a:t>giãn</a:t>
              </a:r>
              <a:endParaRPr lang="en-US" sz="8800" b="1" dirty="0">
                <a:solidFill>
                  <a:srgbClr val="FF0000"/>
                </a:solidFill>
                <a:latin typeface="HP001 4 hàng" panose="020B0603050302020204" pitchFamily="34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DB82CB3-AA71-4729-9FB8-177DCC3CE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4477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0444151-04A7-4098-8163-36E77E4CD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853" y="1702459"/>
            <a:ext cx="2664417" cy="2664417"/>
          </a:xfrm>
          <a:prstGeom prst="rect">
            <a:avLst/>
          </a:prstGeom>
        </p:spPr>
      </p:pic>
      <p:sp>
        <p:nvSpPr>
          <p:cNvPr id="6" name="Cloud 5">
            <a:extLst>
              <a:ext uri="{FF2B5EF4-FFF2-40B4-BE49-F238E27FC236}">
                <a16:creationId xmlns:a16="http://schemas.microsoft.com/office/drawing/2014/main" xmlns="" id="{96847367-B530-4067-A6F7-F6CD540C28BA}"/>
              </a:ext>
            </a:extLst>
          </p:cNvPr>
          <p:cNvSpPr/>
          <p:nvPr/>
        </p:nvSpPr>
        <p:spPr>
          <a:xfrm>
            <a:off x="955730" y="2071958"/>
            <a:ext cx="6464968" cy="2714083"/>
          </a:xfrm>
          <a:prstGeom prst="cloud">
            <a:avLst/>
          </a:prstGeom>
          <a:solidFill>
            <a:srgbClr val="D1FAFE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rgbClr val="C00000"/>
                </a:solidFill>
              </a:rPr>
              <a:t>TÌM HIỂU BÀI ĐỌC</a:t>
            </a:r>
            <a:endParaRPr lang="vi-VN" sz="6000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467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4357F31C-FD95-4F55-9209-DA6573D50B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12"/>
            <a:ext cx="12192001" cy="64303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74B2E63-D150-40DA-A6FA-892C2F4DC134}"/>
              </a:ext>
            </a:extLst>
          </p:cNvPr>
          <p:cNvSpPr txBox="1"/>
          <p:nvPr/>
        </p:nvSpPr>
        <p:spPr>
          <a:xfrm>
            <a:off x="3235272" y="141725"/>
            <a:ext cx="6098582" cy="646331"/>
          </a:xfrm>
          <a:prstGeom prst="rect">
            <a:avLst/>
          </a:prstGeom>
          <a:solidFill>
            <a:srgbClr val="D1FAFE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dirty="0" err="1">
                <a:solidFill>
                  <a:srgbClr val="C00000"/>
                </a:solidFill>
              </a:rPr>
              <a:t>Trả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lời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các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câu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hỏi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sau</a:t>
            </a:r>
            <a:r>
              <a:rPr lang="en-US" sz="3600" dirty="0">
                <a:solidFill>
                  <a:srgbClr val="C00000"/>
                </a:solidFill>
              </a:rPr>
              <a:t>:</a:t>
            </a:r>
            <a:endParaRPr lang="vi-VN" sz="3600" dirty="0">
              <a:solidFill>
                <a:srgbClr val="C00000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DB9B8F8C-6C9C-481C-8191-185E4448497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65" t="13458" r="21565" b="65392"/>
          <a:stretch/>
        </p:blipFill>
        <p:spPr>
          <a:xfrm>
            <a:off x="1027121" y="1849453"/>
            <a:ext cx="10693385" cy="12038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7872EC4-A78B-4889-AF37-1BFF860FAEF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8" t="39909" r="55466" b="46114"/>
          <a:stretch/>
        </p:blipFill>
        <p:spPr>
          <a:xfrm>
            <a:off x="2615442" y="3236426"/>
            <a:ext cx="3188946" cy="74217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1CA91021-EB21-4F3D-BA76-DC36B0EF1AC1}"/>
              </a:ext>
            </a:extLst>
          </p:cNvPr>
          <p:cNvCxnSpPr/>
          <p:nvPr/>
        </p:nvCxnSpPr>
        <p:spPr>
          <a:xfrm>
            <a:off x="5749871" y="3626603"/>
            <a:ext cx="1301858" cy="8989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9578DBDD-B6B3-4E0E-86E6-561276C26A66}"/>
              </a:ext>
            </a:extLst>
          </p:cNvPr>
          <p:cNvCxnSpPr/>
          <p:nvPr/>
        </p:nvCxnSpPr>
        <p:spPr>
          <a:xfrm>
            <a:off x="5777129" y="4455967"/>
            <a:ext cx="1301858" cy="8989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E7D95BA7-4743-4EAB-BB7B-43DFF7851834}"/>
              </a:ext>
            </a:extLst>
          </p:cNvPr>
          <p:cNvCxnSpPr>
            <a:cxnSpLocks/>
          </p:cNvCxnSpPr>
          <p:nvPr/>
        </p:nvCxnSpPr>
        <p:spPr>
          <a:xfrm flipV="1">
            <a:off x="5804387" y="3730158"/>
            <a:ext cx="1138854" cy="15551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B538503-411E-4EF2-A2F4-F30F566D381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3" t="40600" r="18053" b="13466"/>
          <a:stretch/>
        </p:blipFill>
        <p:spPr>
          <a:xfrm>
            <a:off x="6943241" y="3222502"/>
            <a:ext cx="4572620" cy="243908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BD8E645-1AE4-4B0D-B96D-BFB1409AB5F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2" t="56447" r="55202" b="28539"/>
          <a:stretch/>
        </p:blipFill>
        <p:spPr>
          <a:xfrm>
            <a:off x="2518164" y="3958502"/>
            <a:ext cx="3325671" cy="79721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100D8EAB-F3F8-464A-96A0-16FB63AEBC7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6" t="71126" r="54728" b="13860"/>
          <a:stretch/>
        </p:blipFill>
        <p:spPr>
          <a:xfrm>
            <a:off x="2625553" y="4708627"/>
            <a:ext cx="3325671" cy="79721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81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4357F31C-FD95-4F55-9209-DA6573D50B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12"/>
            <a:ext cx="12192001" cy="64303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74B2E63-D150-40DA-A6FA-892C2F4DC134}"/>
              </a:ext>
            </a:extLst>
          </p:cNvPr>
          <p:cNvSpPr txBox="1"/>
          <p:nvPr/>
        </p:nvSpPr>
        <p:spPr>
          <a:xfrm>
            <a:off x="3235272" y="141725"/>
            <a:ext cx="6098582" cy="646331"/>
          </a:xfrm>
          <a:prstGeom prst="rect">
            <a:avLst/>
          </a:prstGeom>
          <a:solidFill>
            <a:srgbClr val="D1FAFE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dirty="0" err="1">
                <a:solidFill>
                  <a:srgbClr val="C00000"/>
                </a:solidFill>
              </a:rPr>
              <a:t>Trả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lời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các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câu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hỏi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 err="1">
                <a:solidFill>
                  <a:srgbClr val="C00000"/>
                </a:solidFill>
              </a:rPr>
              <a:t>sau</a:t>
            </a:r>
            <a:r>
              <a:rPr lang="en-US" sz="3600" dirty="0">
                <a:solidFill>
                  <a:srgbClr val="C00000"/>
                </a:solidFill>
              </a:rPr>
              <a:t>:</a:t>
            </a:r>
            <a:endParaRPr lang="vi-VN" sz="3600" dirty="0">
              <a:solidFill>
                <a:srgbClr val="C0000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575BD0E1-D5EC-4A30-AFDD-C4C3C8983F1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9" t="13166" r="20567" b="10396"/>
          <a:stretch/>
        </p:blipFill>
        <p:spPr>
          <a:xfrm>
            <a:off x="1016989" y="1673787"/>
            <a:ext cx="10713650" cy="2843240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xmlns="" id="{882DCCCE-4F64-46B9-9BE9-32A3DA69989A}"/>
              </a:ext>
            </a:extLst>
          </p:cNvPr>
          <p:cNvSpPr/>
          <p:nvPr/>
        </p:nvSpPr>
        <p:spPr>
          <a:xfrm>
            <a:off x="1685924" y="3482995"/>
            <a:ext cx="714375" cy="70324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ectangle 5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730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E211232-26E5-42B4-8A92-D6A307F7E5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862"/>
            <a:ext cx="12192000" cy="64560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429418F-A5AD-4C47-ADF4-26103E58EDB2}"/>
              </a:ext>
            </a:extLst>
          </p:cNvPr>
          <p:cNvSpPr txBox="1"/>
          <p:nvPr/>
        </p:nvSpPr>
        <p:spPr>
          <a:xfrm>
            <a:off x="2599204" y="723900"/>
            <a:ext cx="6644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600" b="1" dirty="0">
                <a:ln w="0">
                  <a:solidFill>
                    <a:srgbClr val="FFFF00"/>
                  </a:solidFill>
                </a:ln>
                <a:solidFill>
                  <a:srgbClr val="29AE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KHỞI ĐỘNG</a:t>
            </a:r>
            <a:endParaRPr lang="en-US" sz="6600" b="1" dirty="0">
              <a:ln w="0">
                <a:solidFill>
                  <a:srgbClr val="FFFF00"/>
                </a:solidFill>
              </a:ln>
              <a:solidFill>
                <a:srgbClr val="29AE9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0833E-6 -3.33333E-6 L -2.70833E-6 -0.07222 " pathEditMode="relative" rAng="0" ptsTypes="AA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D04225D4-797D-4505-976A-E9E39608A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449185"/>
          </a:xfrm>
          <a:prstGeom prst="rect">
            <a:avLst/>
          </a:prstGeom>
        </p:spPr>
      </p:pic>
      <p:sp>
        <p:nvSpPr>
          <p:cNvPr id="6" name="Cloud 5">
            <a:extLst>
              <a:ext uri="{FF2B5EF4-FFF2-40B4-BE49-F238E27FC236}">
                <a16:creationId xmlns:a16="http://schemas.microsoft.com/office/drawing/2014/main" xmlns="" id="{4D0DD899-11D3-42AF-B4E3-DA7D63C3DF87}"/>
              </a:ext>
            </a:extLst>
          </p:cNvPr>
          <p:cNvSpPr/>
          <p:nvPr/>
        </p:nvSpPr>
        <p:spPr>
          <a:xfrm>
            <a:off x="778360" y="1982493"/>
            <a:ext cx="8220990" cy="334499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</a:rPr>
              <a:t>Hôm</a:t>
            </a:r>
            <a:r>
              <a:rPr lang="en-US" sz="3600" dirty="0">
                <a:solidFill>
                  <a:srgbClr val="0070C0"/>
                </a:solidFill>
              </a:rPr>
              <a:t> nay ở </a:t>
            </a:r>
            <a:r>
              <a:rPr lang="en-US" sz="3600" dirty="0" err="1">
                <a:solidFill>
                  <a:srgbClr val="0070C0"/>
                </a:solidFill>
              </a:rPr>
              <a:t>lớp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  <a:r>
              <a:rPr lang="en-US" sz="3600" dirty="0" err="1">
                <a:solidFill>
                  <a:srgbClr val="0070C0"/>
                </a:solidFill>
              </a:rPr>
              <a:t>các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  <a:r>
              <a:rPr lang="en-US" sz="3600" dirty="0" err="1">
                <a:solidFill>
                  <a:srgbClr val="0070C0"/>
                </a:solidFill>
              </a:rPr>
              <a:t>em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  <a:r>
              <a:rPr lang="en-US" sz="3600" dirty="0" err="1">
                <a:solidFill>
                  <a:srgbClr val="0070C0"/>
                </a:solidFill>
              </a:rPr>
              <a:t>đã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  <a:r>
              <a:rPr lang="en-US" sz="3600" dirty="0" err="1">
                <a:solidFill>
                  <a:srgbClr val="0070C0"/>
                </a:solidFill>
              </a:rPr>
              <a:t>ngoan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  <a:r>
              <a:rPr lang="en-US" sz="3600" dirty="0" err="1">
                <a:solidFill>
                  <a:srgbClr val="0070C0"/>
                </a:solidFill>
              </a:rPr>
              <a:t>thế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  <a:r>
              <a:rPr lang="en-US" sz="3600" dirty="0" err="1">
                <a:solidFill>
                  <a:srgbClr val="0070C0"/>
                </a:solidFill>
              </a:rPr>
              <a:t>nào</a:t>
            </a:r>
            <a:r>
              <a:rPr lang="en-US" sz="3600" dirty="0">
                <a:solidFill>
                  <a:srgbClr val="0070C0"/>
                </a:solidFill>
              </a:rPr>
              <a:t>?</a:t>
            </a:r>
            <a:endParaRPr lang="vi-VN" sz="3600" dirty="0">
              <a:solidFill>
                <a:srgbClr val="0070C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455D42C-567C-418D-9E4E-AD31FA64AB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538" y="-139484"/>
            <a:ext cx="2402238" cy="24022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314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DB82CB3-AA71-4729-9FB8-177DCC3CE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4477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0444151-04A7-4098-8163-36E77E4CD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853" y="1702459"/>
            <a:ext cx="2664417" cy="26644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DFA1B4A-F865-47F0-82FE-1527A8D89556}"/>
              </a:ext>
            </a:extLst>
          </p:cNvPr>
          <p:cNvSpPr txBox="1"/>
          <p:nvPr/>
        </p:nvSpPr>
        <p:spPr>
          <a:xfrm>
            <a:off x="1236636" y="2069715"/>
            <a:ext cx="609858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US" altLang="zh-CN" sz="7200" i="0" dirty="0">
                <a:solidFill>
                  <a:srgbClr val="002060"/>
                </a:solidFill>
                <a:effectLst/>
                <a:latin typeface="UTM Avo" panose="02040603050506020204" pitchFamily="18" charset="0"/>
                <a:ea typeface="汉仪喵小姐简" panose="02010509060101010101" pitchFamily="49" charset="-122"/>
              </a:rPr>
              <a:t>Đ</a:t>
            </a:r>
            <a:r>
              <a:rPr lang="en-US" altLang="zh-CN" sz="7200" dirty="0">
                <a:solidFill>
                  <a:srgbClr val="002060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ỌC THUỘC LÒNG</a:t>
            </a:r>
            <a:endParaRPr lang="zh-CN" altLang="en-US" sz="7200" i="0" dirty="0">
              <a:solidFill>
                <a:srgbClr val="002060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479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203D828-D3A8-4077-BCFE-0FC41C693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8786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B38B72AD-BB5F-49FA-B9EE-F42D35C0EDE3}"/>
              </a:ext>
            </a:extLst>
          </p:cNvPr>
          <p:cNvGrpSpPr/>
          <p:nvPr/>
        </p:nvGrpSpPr>
        <p:grpSpPr>
          <a:xfrm>
            <a:off x="80551" y="1"/>
            <a:ext cx="7729616" cy="6387868"/>
            <a:chOff x="-1364233" y="-80357"/>
            <a:chExt cx="7356366" cy="6240347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xmlns="" id="{45936BA1-3164-4E98-9A12-D969B285DBE7}"/>
                </a:ext>
              </a:extLst>
            </p:cNvPr>
            <p:cNvSpPr/>
            <p:nvPr/>
          </p:nvSpPr>
          <p:spPr>
            <a:xfrm>
              <a:off x="1901949" y="-80357"/>
              <a:ext cx="4090184" cy="6240347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571B9EFB-A233-4DC5-A693-9E2F943A52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9" t="14972" r="45159" b="5150"/>
            <a:stretch/>
          </p:blipFill>
          <p:spPr>
            <a:xfrm>
              <a:off x="2098540" y="425752"/>
              <a:ext cx="3696999" cy="5638923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AA49336B-69F7-41C5-B963-71046E90CB00}"/>
                </a:ext>
              </a:extLst>
            </p:cNvPr>
            <p:cNvSpPr/>
            <p:nvPr/>
          </p:nvSpPr>
          <p:spPr>
            <a:xfrm>
              <a:off x="1831809" y="-64780"/>
              <a:ext cx="3963731" cy="50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lvl="0" algn="ctr">
                <a:defRPr/>
              </a:pPr>
              <a:r>
                <a:rPr lang="en-US" sz="2800" dirty="0" err="1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Chuyện</a:t>
              </a:r>
              <a:r>
                <a:rPr lang="en-US" sz="28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 ở </a:t>
              </a:r>
              <a:r>
                <a:rPr lang="en-US" sz="2800" dirty="0" err="1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lớp</a:t>
              </a:r>
              <a:endParaRPr kumimoji="0" lang="en-US" sz="2800" i="0" u="none" strike="noStrike" kern="1200" normalizeH="0" baseline="0" noProof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j-lt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73EEFE27-F4D8-4F4D-A9C5-9C1EE17864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80" t="5372" r="80573" b="83619"/>
            <a:stretch/>
          </p:blipFill>
          <p:spPr>
            <a:xfrm>
              <a:off x="-1364233" y="-80357"/>
              <a:ext cx="1295390" cy="1175790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8E3C997-C748-4A5F-937E-960C8BC5A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94" t="15017" r="6024" b="5105"/>
          <a:stretch/>
        </p:blipFill>
        <p:spPr>
          <a:xfrm>
            <a:off x="8483183" y="1704094"/>
            <a:ext cx="3254483" cy="5041627"/>
          </a:xfrm>
          <a:prstGeom prst="rect">
            <a:avLst/>
          </a:prstGeom>
        </p:spPr>
      </p:pic>
      <p:sp>
        <p:nvSpPr>
          <p:cNvPr id="9" name="Cloud 8">
            <a:extLst>
              <a:ext uri="{FF2B5EF4-FFF2-40B4-BE49-F238E27FC236}">
                <a16:creationId xmlns:a16="http://schemas.microsoft.com/office/drawing/2014/main" xmlns="" id="{1BD1B4E5-041F-47A6-B22A-D07F8C0D8BC6}"/>
              </a:ext>
            </a:extLst>
          </p:cNvPr>
          <p:cNvSpPr/>
          <p:nvPr/>
        </p:nvSpPr>
        <p:spPr>
          <a:xfrm>
            <a:off x="2337096" y="592490"/>
            <a:ext cx="1451197" cy="697742"/>
          </a:xfrm>
          <a:prstGeom prst="cloud">
            <a:avLst/>
          </a:prstGeom>
          <a:solidFill>
            <a:srgbClr val="42D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xmlns="" id="{BC030115-5B13-43AB-B384-5C1E9F971D5A}"/>
              </a:ext>
            </a:extLst>
          </p:cNvPr>
          <p:cNvSpPr/>
          <p:nvPr/>
        </p:nvSpPr>
        <p:spPr>
          <a:xfrm>
            <a:off x="2367399" y="2558797"/>
            <a:ext cx="1451197" cy="697742"/>
          </a:xfrm>
          <a:prstGeom prst="cloud">
            <a:avLst/>
          </a:prstGeom>
          <a:solidFill>
            <a:srgbClr val="42D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40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en-US" sz="4000" b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xmlns="" id="{2745D42B-21EB-49E4-BEA8-DBB24B7BC857}"/>
              </a:ext>
            </a:extLst>
          </p:cNvPr>
          <p:cNvSpPr/>
          <p:nvPr/>
        </p:nvSpPr>
        <p:spPr>
          <a:xfrm>
            <a:off x="2351186" y="4251144"/>
            <a:ext cx="1451197" cy="697742"/>
          </a:xfrm>
          <a:prstGeom prst="cloud">
            <a:avLst/>
          </a:prstGeom>
          <a:solidFill>
            <a:srgbClr val="42D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40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en-US" sz="4000" b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47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-185738"/>
            <a:ext cx="1143000" cy="120015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124262" y="2353455"/>
            <a:ext cx="10837887" cy="2053653"/>
          </a:xfrm>
          <a:prstGeom prst="roundRect">
            <a:avLst/>
          </a:prstGeom>
          <a:solidFill>
            <a:srgbClr val="D1FA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Chúc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các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em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chăm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ngoan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học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giỏi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.</a:t>
            </a:r>
            <a:endParaRPr lang="en-US" sz="54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B7036D2-EFAD-41F6-A15C-E6C3221F0E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4579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F62FD7-AAB9-4843-ADEE-E96CF78D80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" t="11236" r="2540" b="-2084"/>
          <a:stretch/>
        </p:blipFill>
        <p:spPr>
          <a:xfrm>
            <a:off x="5219058" y="1979988"/>
            <a:ext cx="4543586" cy="3246990"/>
          </a:xfrm>
          <a:prstGeom prst="cloudCallout">
            <a:avLst>
              <a:gd name="adj1" fmla="val -52602"/>
              <a:gd name="adj2" fmla="val 48658"/>
            </a:avLst>
          </a:prstGeom>
          <a:ln w="57150">
            <a:solidFill>
              <a:srgbClr val="FFFF00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B263208-8B14-4979-9524-E485771205F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22" t="24436" r="45371" b="-2868"/>
          <a:stretch/>
        </p:blipFill>
        <p:spPr>
          <a:xfrm>
            <a:off x="2980842" y="3872815"/>
            <a:ext cx="1720309" cy="2708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460F3DB-76C7-494A-BBE6-5FB1AED62A23}"/>
              </a:ext>
            </a:extLst>
          </p:cNvPr>
          <p:cNvSpPr/>
          <p:nvPr/>
        </p:nvSpPr>
        <p:spPr>
          <a:xfrm>
            <a:off x="3204277" y="1085059"/>
            <a:ext cx="627126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 err="1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Em</a:t>
            </a:r>
            <a:r>
              <a:rPr lang="en-US" sz="4800" b="1" dirty="0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4800" b="1" dirty="0" err="1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làm</a:t>
            </a:r>
            <a:r>
              <a:rPr lang="en-US" sz="4800" b="1" dirty="0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4800" b="1" dirty="0" err="1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thám</a:t>
            </a:r>
            <a:r>
              <a:rPr lang="en-US" sz="4800" b="1" dirty="0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4800" b="1" dirty="0" err="1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tử</a:t>
            </a:r>
            <a:r>
              <a:rPr lang="en-US" sz="4800" b="1" dirty="0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4800" b="1" dirty="0" err="1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nhí</a:t>
            </a:r>
            <a:endParaRPr lang="en-US" sz="4800" b="1" dirty="0">
              <a:ln w="95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Snack Time - The Green Orbs">
            <a:hlinkClick r:id="" action="ppaction://media"/>
            <a:extLst>
              <a:ext uri="{FF2B5EF4-FFF2-40B4-BE49-F238E27FC236}">
                <a16:creationId xmlns:a16="http://schemas.microsoft.com/office/drawing/2014/main" xmlns="" id="{96043324-4FBF-49E1-83F2-BBB8FAE840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192000" y="2527572"/>
            <a:ext cx="6096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348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D322D17-0C66-4F7F-BDE7-DB702EF8A2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7" y="-7209"/>
            <a:ext cx="12192287" cy="64366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28C62C5-032D-44F3-97E8-5370E7A2B1FA}"/>
              </a:ext>
            </a:extLst>
          </p:cNvPr>
          <p:cNvSpPr txBox="1"/>
          <p:nvPr/>
        </p:nvSpPr>
        <p:spPr>
          <a:xfrm>
            <a:off x="4531611" y="67595"/>
            <a:ext cx="3810701" cy="884922"/>
          </a:xfrm>
          <a:prstGeom prst="rect">
            <a:avLst/>
          </a:prstGeom>
          <a:solidFill>
            <a:srgbClr val="FFFBF7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en-US" sz="4000" u="sng" dirty="0" err="1">
                <a:solidFill>
                  <a:srgbClr val="FF0000"/>
                </a:solidFill>
                <a:latin typeface="UTM Avo" panose="02040603050506020204" charset="0"/>
              </a:rPr>
              <a:t>Câu</a:t>
            </a:r>
            <a:r>
              <a:rPr lang="en-US" altLang="en-US" sz="4000" u="sng" dirty="0">
                <a:solidFill>
                  <a:srgbClr val="FF0000"/>
                </a:solidFill>
                <a:latin typeface="UTM Avo" panose="02040603050506020204" charset="0"/>
              </a:rPr>
              <a:t> </a:t>
            </a:r>
            <a:r>
              <a:rPr lang="en-US" altLang="en-US" sz="4000" u="sng" dirty="0" err="1">
                <a:solidFill>
                  <a:srgbClr val="FF0000"/>
                </a:solidFill>
                <a:latin typeface="UTM Avo" panose="02040603050506020204" charset="0"/>
              </a:rPr>
              <a:t>hỏi</a:t>
            </a:r>
            <a:r>
              <a:rPr lang="en-US" altLang="en-US" sz="4000" u="sng" dirty="0">
                <a:solidFill>
                  <a:srgbClr val="FF0000"/>
                </a:solidFill>
                <a:latin typeface="UTM Avo" panose="02040603050506020204" charset="0"/>
              </a:rPr>
              <a:t> </a:t>
            </a:r>
            <a:r>
              <a:rPr lang="en-US" altLang="en-US" sz="4000" u="sng" dirty="0" err="1">
                <a:solidFill>
                  <a:srgbClr val="FF0000"/>
                </a:solidFill>
                <a:latin typeface="UTM Avo" panose="02040603050506020204" charset="0"/>
              </a:rPr>
              <a:t>số</a:t>
            </a:r>
            <a:r>
              <a:rPr lang="en-US" altLang="en-US" sz="4000" u="sng" dirty="0">
                <a:solidFill>
                  <a:srgbClr val="FF0000"/>
                </a:solidFill>
                <a:latin typeface="UTM Avo" panose="02040603050506020204" charset="0"/>
              </a:rPr>
              <a:t> 1: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27AFCFE-BC09-4F8B-9C21-2C77E7FACF89}"/>
              </a:ext>
            </a:extLst>
          </p:cNvPr>
          <p:cNvSpPr txBox="1"/>
          <p:nvPr/>
        </p:nvSpPr>
        <p:spPr>
          <a:xfrm>
            <a:off x="2014852" y="3678391"/>
            <a:ext cx="7919156" cy="769441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UTM Avo" panose="02040603050506020204" charset="0"/>
              </a:rPr>
              <a:t>Đáp án: </a:t>
            </a:r>
            <a:r>
              <a:rPr kumimoji="0" lang="en-US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UTM Avo" panose="02040603050506020204" charset="0"/>
              </a:rPr>
              <a:t> </a:t>
            </a:r>
            <a:r>
              <a:rPr kumimoji="0" lang="en-US" alt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charset="0"/>
                <a:cs typeface="UTM Avo" panose="02040603050506020204" charset="0"/>
              </a:rPr>
              <a:t>thước</a:t>
            </a:r>
            <a:r>
              <a:rPr kumimoji="0" lang="en-US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charset="0"/>
                <a:cs typeface="UTM Avo" panose="02040603050506020204" charset="0"/>
              </a:rPr>
              <a:t>,</a:t>
            </a:r>
            <a:r>
              <a:rPr kumimoji="0" lang="en-US" altLang="en-US" sz="44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kumimoji="0" lang="en-US" altLang="en-US" sz="44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charset="0"/>
                <a:cs typeface="UTM Avo" panose="02040603050506020204" charset="0"/>
              </a:rPr>
              <a:t>bút</a:t>
            </a:r>
            <a:r>
              <a:rPr kumimoji="0" lang="en-US" altLang="en-US" sz="44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charset="0"/>
                <a:cs typeface="UTM Avo" panose="02040603050506020204" charset="0"/>
              </a:rPr>
              <a:t>, </a:t>
            </a:r>
            <a:r>
              <a:rPr kumimoji="0" lang="en-US" altLang="en-US" sz="44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charset="0"/>
                <a:cs typeface="UTM Avo" panose="02040603050506020204" charset="0"/>
              </a:rPr>
              <a:t>kéo</a:t>
            </a:r>
            <a:r>
              <a:rPr lang="en-US" altLang="en-US" sz="44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, </a:t>
            </a:r>
            <a:r>
              <a:rPr lang="en-US" altLang="en-US" sz="44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dao</a:t>
            </a:r>
            <a:endParaRPr kumimoji="0" lang="en-US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 panose="02040603050506020204" charset="0"/>
              <a:cs typeface="UTM Avo" panose="0204060305050602020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B196394-D747-4E2E-83C2-70C1605464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-5485"/>
          <a:stretch>
            <a:fillRect/>
          </a:stretch>
        </p:blipFill>
        <p:spPr>
          <a:xfrm>
            <a:off x="10096787" y="3566785"/>
            <a:ext cx="1101388" cy="8810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40FF19F-8E78-4B6D-9A4A-4D339C8DE50B}"/>
              </a:ext>
            </a:extLst>
          </p:cNvPr>
          <p:cNvSpPr txBox="1"/>
          <p:nvPr/>
        </p:nvSpPr>
        <p:spPr>
          <a:xfrm>
            <a:off x="523855" y="1792334"/>
            <a:ext cx="10901150" cy="1636666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Kể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tên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những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đồ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dùng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học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tập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được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nhắc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đến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trong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bài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“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Sử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dụng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đồ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dùng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học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tập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 an </a:t>
            </a:r>
            <a:r>
              <a:rPr lang="en-US" altLang="en-US" sz="3600" dirty="0" err="1">
                <a:solidFill>
                  <a:srgbClr val="002060"/>
                </a:solidFill>
                <a:latin typeface="UTM Avo" panose="02040603050506020204" charset="0"/>
              </a:rPr>
              <a:t>toàn</a:t>
            </a:r>
            <a:r>
              <a:rPr lang="en-US" altLang="en-US" sz="3600" dirty="0">
                <a:solidFill>
                  <a:srgbClr val="002060"/>
                </a:solidFill>
                <a:latin typeface="UTM Avo" panose="02040603050506020204" charset="0"/>
              </a:rPr>
              <a:t>”.</a:t>
            </a: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8820C79-F6A4-4A4D-AF8B-D4AD6C08E56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" t="11236" r="2540" b="-2084"/>
          <a:stretch/>
        </p:blipFill>
        <p:spPr>
          <a:xfrm>
            <a:off x="9336497" y="130981"/>
            <a:ext cx="2639202" cy="1886057"/>
          </a:xfrm>
          <a:prstGeom prst="cloud">
            <a:avLst/>
          </a:prstGeom>
          <a:ln w="57150">
            <a:solidFill>
              <a:srgbClr val="FFFF00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9147932-548A-4C73-9CDB-200FCD783B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611" y="1000681"/>
            <a:ext cx="2658808" cy="535541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077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6" grpId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DA7D4F0-D71D-447D-8BDE-17DFC2975D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670"/>
            <a:ext cx="12192000" cy="64818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4A0151A-E631-4514-A30F-52F89BBE4D24}"/>
              </a:ext>
            </a:extLst>
          </p:cNvPr>
          <p:cNvSpPr txBox="1"/>
          <p:nvPr/>
        </p:nvSpPr>
        <p:spPr>
          <a:xfrm>
            <a:off x="3875642" y="312456"/>
            <a:ext cx="4245701" cy="884922"/>
          </a:xfrm>
          <a:prstGeom prst="rect">
            <a:avLst/>
          </a:prstGeom>
          <a:solidFill>
            <a:srgbClr val="FFFBF7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defRPr sz="4000" u="sng">
                <a:solidFill>
                  <a:srgbClr val="FF0000"/>
                </a:solidFill>
                <a:latin typeface="UTM Avo" panose="0204060305050602020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en-US" dirty="0" err="1"/>
              <a:t>Câu</a:t>
            </a:r>
            <a:r>
              <a:rPr lang="en-US" altLang="en-US" dirty="0"/>
              <a:t> </a:t>
            </a:r>
            <a:r>
              <a:rPr lang="en-US" altLang="en-US" dirty="0" err="1"/>
              <a:t>hỏi</a:t>
            </a:r>
            <a:r>
              <a:rPr lang="en-US" altLang="en-US" dirty="0"/>
              <a:t> </a:t>
            </a:r>
            <a:r>
              <a:rPr lang="en-US" altLang="en-US" dirty="0" err="1"/>
              <a:t>số</a:t>
            </a:r>
            <a:r>
              <a:rPr lang="en-US" altLang="en-US" dirty="0"/>
              <a:t> 2: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6ACA1C8-1FA4-432E-8803-69831F9F8E37}"/>
              </a:ext>
            </a:extLst>
          </p:cNvPr>
          <p:cNvSpPr txBox="1"/>
          <p:nvPr/>
        </p:nvSpPr>
        <p:spPr>
          <a:xfrm>
            <a:off x="2493264" y="3526328"/>
            <a:ext cx="7924352" cy="1877437"/>
          </a:xfrm>
          <a:prstGeom prst="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UTM Avo" panose="02040603050506020204" charset="0"/>
              </a:rPr>
              <a:t>Đáp án: </a:t>
            </a:r>
            <a:endParaRPr lang="en-US" altLang="en-US" sz="4400" dirty="0">
              <a:solidFill>
                <a:srgbClr val="00B050"/>
              </a:solidFill>
              <a:latin typeface="UTM Avo" panose="02040603050506020204" charset="0"/>
              <a:cs typeface="UTM Avo" panose="02040603050506020204" charset="0"/>
            </a:endParaRPr>
          </a:p>
          <a:p>
            <a:pPr>
              <a:defRPr/>
            </a:pPr>
            <a:r>
              <a:rPr lang="en-US" sz="400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- Để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tránh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gây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thương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tích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cho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bản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thân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và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người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khác</a:t>
            </a:r>
            <a:r>
              <a:rPr lang="en-US" sz="4000" dirty="0">
                <a:solidFill>
                  <a:srgbClr val="C00000"/>
                </a:solidFill>
                <a:latin typeface="UTM Avo" panose="02040603050506020204" charset="0"/>
                <a:cs typeface="UTM Avo" panose="02040603050506020204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C86AC24-5B6B-4175-B940-F8A0810C3B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-5485"/>
          <a:stretch>
            <a:fillRect/>
          </a:stretch>
        </p:blipFill>
        <p:spPr>
          <a:xfrm>
            <a:off x="9866922" y="4754104"/>
            <a:ext cx="1101388" cy="8810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3771C12-9924-403D-A913-BA8680A99D05}"/>
              </a:ext>
            </a:extLst>
          </p:cNvPr>
          <p:cNvSpPr txBox="1"/>
          <p:nvPr/>
        </p:nvSpPr>
        <p:spPr>
          <a:xfrm>
            <a:off x="162232" y="1834405"/>
            <a:ext cx="12029768" cy="805670"/>
          </a:xfrm>
          <a:prstGeom prst="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lvl="0" algn="ctr">
              <a:lnSpc>
                <a:spcPct val="150000"/>
              </a:lnSpc>
              <a:defRPr sz="3600">
                <a:solidFill>
                  <a:srgbClr val="002060"/>
                </a:solidFill>
                <a:latin typeface="UTM Avo" panose="0204060305050602020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en-US"/>
              <a:t>- Vì </a:t>
            </a:r>
            <a:r>
              <a:rPr lang="en-US" altLang="en-US" dirty="0" err="1"/>
              <a:t>sao</a:t>
            </a:r>
            <a:r>
              <a:rPr lang="en-US" altLang="en-US" dirty="0"/>
              <a:t> </a:t>
            </a:r>
            <a:r>
              <a:rPr lang="en-US" altLang="en-US" dirty="0" err="1"/>
              <a:t>khi</a:t>
            </a:r>
            <a:r>
              <a:rPr lang="en-US" altLang="en-US" dirty="0"/>
              <a:t> </a:t>
            </a:r>
            <a:r>
              <a:rPr lang="en-US" altLang="en-US" dirty="0" err="1"/>
              <a:t>dùng</a:t>
            </a:r>
            <a:r>
              <a:rPr lang="en-US" altLang="en-US" dirty="0"/>
              <a:t> </a:t>
            </a:r>
            <a:r>
              <a:rPr lang="en-US" altLang="en-US" dirty="0" err="1"/>
              <a:t>đồ</a:t>
            </a:r>
            <a:r>
              <a:rPr lang="en-US" altLang="en-US" dirty="0"/>
              <a:t> </a:t>
            </a:r>
            <a:r>
              <a:rPr lang="en-US" altLang="en-US" dirty="0" err="1"/>
              <a:t>vật</a:t>
            </a:r>
            <a:r>
              <a:rPr lang="en-US" altLang="en-US" dirty="0"/>
              <a:t> </a:t>
            </a:r>
            <a:r>
              <a:rPr lang="en-US" altLang="en-US" dirty="0" err="1"/>
              <a:t>sắc</a:t>
            </a:r>
            <a:r>
              <a:rPr lang="en-US" altLang="en-US" dirty="0"/>
              <a:t> </a:t>
            </a:r>
            <a:r>
              <a:rPr lang="en-US" altLang="en-US" dirty="0" err="1"/>
              <a:t>nhọn</a:t>
            </a:r>
            <a:r>
              <a:rPr lang="en-US" altLang="en-US" dirty="0"/>
              <a:t> </a:t>
            </a:r>
            <a:r>
              <a:rPr lang="en-US" altLang="en-US" dirty="0" err="1"/>
              <a:t>em</a:t>
            </a:r>
            <a:r>
              <a:rPr lang="en-US" altLang="en-US" dirty="0"/>
              <a:t> </a:t>
            </a:r>
            <a:r>
              <a:rPr lang="en-US" altLang="en-US" dirty="0" err="1"/>
              <a:t>phải</a:t>
            </a:r>
            <a:r>
              <a:rPr lang="en-US" altLang="en-US" dirty="0"/>
              <a:t> </a:t>
            </a:r>
            <a:r>
              <a:rPr lang="en-US" altLang="en-US" dirty="0" err="1"/>
              <a:t>cẩn</a:t>
            </a:r>
            <a:r>
              <a:rPr lang="en-US" altLang="en-US" dirty="0"/>
              <a:t> </a:t>
            </a:r>
            <a:r>
              <a:rPr lang="en-US" altLang="en-US" dirty="0" err="1"/>
              <a:t>thận</a:t>
            </a:r>
            <a:r>
              <a:rPr lang="en-US" altLang="en-US" dirty="0"/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61770FF-D3F6-45D1-AF25-709668C264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66922" y="-221905"/>
            <a:ext cx="2466975" cy="1953644"/>
          </a:xfrm>
          <a:prstGeom prst="cloud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947C15A-99DB-4671-A6B1-E586F06BD40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8091" t="1808" r="38970"/>
          <a:stretch/>
        </p:blipFill>
        <p:spPr>
          <a:xfrm rot="16200000">
            <a:off x="5669070" y="902373"/>
            <a:ext cx="1275830" cy="5461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9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75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B919133-123E-40D3-9DCE-5EFC4350E0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4491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05CE26E-40B2-433C-B8E8-E5BA24584BB8}"/>
              </a:ext>
            </a:extLst>
          </p:cNvPr>
          <p:cNvSpPr txBox="1"/>
          <p:nvPr/>
        </p:nvSpPr>
        <p:spPr>
          <a:xfrm>
            <a:off x="737419" y="527403"/>
            <a:ext cx="9638583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Câu hỏi </a:t>
            </a:r>
            <a:r>
              <a:rPr kumimoji="0" lang="en-US" altLang="en-US" sz="40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số</a:t>
            </a:r>
            <a:r>
              <a:rPr kumimoji="0" lang="en-US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3: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- Khi </a:t>
            </a:r>
            <a:r>
              <a:rPr kumimoji="0" lang="en-US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dùng</a:t>
            </a:r>
            <a:r>
              <a:rPr kumimoji="0" lang="en-US" altLang="en-US" sz="4000" b="0" i="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</a:t>
            </a:r>
            <a:r>
              <a:rPr kumimoji="0" lang="en-US" altLang="en-US" sz="4000" b="0" i="0" u="none" strike="noStrike" kern="1200" cap="none" spc="0" normalizeH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bút</a:t>
            </a:r>
            <a:r>
              <a:rPr lang="en-US" altLang="en-US" sz="4000" dirty="0">
                <a:solidFill>
                  <a:schemeClr val="accent1"/>
                </a:solidFill>
                <a:latin typeface="UTM Avo" panose="02040603050506020204" charset="0"/>
              </a:rPr>
              <a:t>, </a:t>
            </a:r>
            <a:r>
              <a:rPr lang="en-US" altLang="en-US" sz="4000" dirty="0" err="1">
                <a:solidFill>
                  <a:schemeClr val="accent1"/>
                </a:solidFill>
                <a:latin typeface="UTM Avo" panose="02040603050506020204" charset="0"/>
              </a:rPr>
              <a:t>em</a:t>
            </a:r>
            <a:r>
              <a:rPr lang="en-US" altLang="en-US" sz="4000" dirty="0">
                <a:solidFill>
                  <a:schemeClr val="accent1"/>
                </a:solidFill>
                <a:latin typeface="UTM Avo" panose="02040603050506020204" charset="0"/>
              </a:rPr>
              <a:t> </a:t>
            </a:r>
            <a:r>
              <a:rPr lang="en-US" altLang="en-US" sz="4000" dirty="0" err="1">
                <a:solidFill>
                  <a:schemeClr val="accent1"/>
                </a:solidFill>
                <a:latin typeface="UTM Avo" panose="02040603050506020204" charset="0"/>
              </a:rPr>
              <a:t>cần</a:t>
            </a:r>
            <a:r>
              <a:rPr lang="en-US" altLang="en-US" sz="4000" dirty="0">
                <a:solidFill>
                  <a:schemeClr val="accent1"/>
                </a:solidFill>
                <a:latin typeface="UTM Avo" panose="02040603050506020204" charset="0"/>
              </a:rPr>
              <a:t> </a:t>
            </a:r>
            <a:r>
              <a:rPr lang="en-US" altLang="en-US" sz="4000" dirty="0" err="1">
                <a:solidFill>
                  <a:schemeClr val="accent1"/>
                </a:solidFill>
                <a:latin typeface="UTM Avo" panose="02040603050506020204" charset="0"/>
              </a:rPr>
              <a:t>chú</a:t>
            </a:r>
            <a:r>
              <a:rPr lang="en-US" altLang="en-US" sz="4000" dirty="0">
                <a:solidFill>
                  <a:schemeClr val="accent1"/>
                </a:solidFill>
                <a:latin typeface="UTM Avo" panose="02040603050506020204" charset="0"/>
              </a:rPr>
              <a:t> ý </a:t>
            </a:r>
            <a:r>
              <a:rPr lang="en-US" altLang="en-US" sz="4000" dirty="0" err="1">
                <a:solidFill>
                  <a:schemeClr val="accent1"/>
                </a:solidFill>
                <a:latin typeface="UTM Avo" panose="02040603050506020204" charset="0"/>
              </a:rPr>
              <a:t>điều</a:t>
            </a:r>
            <a:r>
              <a:rPr lang="en-US" altLang="en-US" sz="4000" dirty="0">
                <a:solidFill>
                  <a:schemeClr val="accent1"/>
                </a:solidFill>
                <a:latin typeface="UTM Avo" panose="02040603050506020204" charset="0"/>
              </a:rPr>
              <a:t> </a:t>
            </a:r>
            <a:r>
              <a:rPr kumimoji="0" lang="en-US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gì</a:t>
            </a:r>
            <a: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?</a:t>
            </a: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xmlns="" id="{C742F631-19C3-4111-AAF4-E03FB0273A3C}"/>
              </a:ext>
            </a:extLst>
          </p:cNvPr>
          <p:cNvSpPr/>
          <p:nvPr/>
        </p:nvSpPr>
        <p:spPr bwMode="auto">
          <a:xfrm>
            <a:off x="1330271" y="2085931"/>
            <a:ext cx="9531457" cy="19274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en-US" sz="4000" b="0" dirty="0" err="1">
                <a:solidFill>
                  <a:srgbClr val="00B050"/>
                </a:solidFill>
                <a:latin typeface="UTM Avo" panose="02040603050506020204" charset="0"/>
                <a:cs typeface="UTM Avo" panose="02040603050506020204" charset="0"/>
              </a:rPr>
              <a:t>Đáp</a:t>
            </a:r>
            <a:r>
              <a:rPr lang="en-US" altLang="en-US" sz="4000" b="0" dirty="0">
                <a:solidFill>
                  <a:srgbClr val="00B05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altLang="en-US" sz="4000" b="0" dirty="0" err="1">
                <a:solidFill>
                  <a:srgbClr val="00B050"/>
                </a:solidFill>
                <a:latin typeface="UTM Avo" panose="02040603050506020204" charset="0"/>
                <a:cs typeface="UTM Avo" panose="02040603050506020204" charset="0"/>
              </a:rPr>
              <a:t>án</a:t>
            </a:r>
            <a:r>
              <a:rPr lang="en-US" altLang="en-US" sz="4000" b="0">
                <a:solidFill>
                  <a:srgbClr val="00B050"/>
                </a:solidFill>
                <a:latin typeface="UTM Avo" panose="02040603050506020204" charset="0"/>
                <a:cs typeface="UTM Avo" panose="02040603050506020204" charset="0"/>
              </a:rPr>
              <a:t>: </a:t>
            </a:r>
            <a:r>
              <a:rPr lang="en-US" sz="3600" b="0">
                <a:solidFill>
                  <a:srgbClr val="C00000"/>
                </a:solidFill>
                <a:latin typeface="UTM Avo" panose="02040603050506020204" charset="0"/>
              </a:rPr>
              <a:t>- Không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cắn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hay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ngậm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đầu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bút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và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rửa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tay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sạch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sẽ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sau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khi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600" b="0" dirty="0" err="1">
                <a:solidFill>
                  <a:srgbClr val="C00000"/>
                </a:solidFill>
                <a:latin typeface="UTM Avo" panose="02040603050506020204" charset="0"/>
              </a:rPr>
              <a:t>dùng</a:t>
            </a:r>
            <a:r>
              <a:rPr lang="en-US" sz="3600" b="0" dirty="0">
                <a:solidFill>
                  <a:srgbClr val="C00000"/>
                </a:solidFill>
                <a:latin typeface="UTM Avo" panose="0204060305050602020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37D09B2-08EC-4269-8671-455B011072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-5485"/>
          <a:stretch>
            <a:fillRect/>
          </a:stretch>
        </p:blipFill>
        <p:spPr>
          <a:xfrm>
            <a:off x="10553339" y="3723571"/>
            <a:ext cx="1101386" cy="881045"/>
          </a:xfrm>
          <a:prstGeom prst="rect">
            <a:avLst/>
          </a:prstGeom>
        </p:spPr>
      </p:pic>
      <p:sp>
        <p:nvSpPr>
          <p:cNvPr id="8" name="Rectangle 7">
            <a:hlinkClick r:id="rId7" action="ppaction://hlinksldjump"/>
            <a:extLst>
              <a:ext uri="{FF2B5EF4-FFF2-40B4-BE49-F238E27FC236}">
                <a16:creationId xmlns:a16="http://schemas.microsoft.com/office/drawing/2014/main" xmlns="" id="{D80684B4-1504-475A-96CE-D0E6DB145821}"/>
              </a:ext>
            </a:extLst>
          </p:cNvPr>
          <p:cNvSpPr/>
          <p:nvPr/>
        </p:nvSpPr>
        <p:spPr>
          <a:xfrm>
            <a:off x="7286194" y="5251234"/>
            <a:ext cx="2163763" cy="641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.VnAvant" panose="020B7200000000000000" charset="0"/>
                <a:ea typeface="SimSun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x-none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charset="0"/>
              <a:ea typeface="SimSun" panose="02010600030101010101" pitchFamily="2" charset="-122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C7E6C87-EDC8-44CA-ACA4-6542FB79A58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022" t="24436" r="45371" b="-2868"/>
          <a:stretch/>
        </p:blipFill>
        <p:spPr>
          <a:xfrm>
            <a:off x="0" y="0"/>
            <a:ext cx="1214216" cy="1911571"/>
          </a:xfrm>
          <a:prstGeom prst="clou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DC035E2B-3D04-4016-B84A-CEBB9566A8D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995" y="1399931"/>
            <a:ext cx="2623131" cy="417197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7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FB2D4EE-25A6-4EE0-9B7B-305B217A51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42" y="-1"/>
            <a:ext cx="12205541" cy="63855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0491142-5265-4A62-A21A-ED918812B9E8}"/>
              </a:ext>
            </a:extLst>
          </p:cNvPr>
          <p:cNvSpPr txBox="1"/>
          <p:nvPr/>
        </p:nvSpPr>
        <p:spPr>
          <a:xfrm>
            <a:off x="1321123" y="120529"/>
            <a:ext cx="10290876" cy="16366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Câu hỏi </a:t>
            </a:r>
            <a:r>
              <a:rPr kumimoji="0" lang="en-US" altLang="en-US" sz="36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số</a:t>
            </a:r>
            <a:r>
              <a:rPr kumimoji="0" lang="en-US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4: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- Vì</a:t>
            </a:r>
            <a:r>
              <a:rPr kumimoji="0" lang="en-US" altLang="en-US" sz="3600" b="0" i="0" u="none" strike="noStrike" kern="1200" cap="none" spc="0" normalizeH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</a:t>
            </a:r>
            <a:r>
              <a:rPr kumimoji="0" lang="en-US" alt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sao</a:t>
            </a:r>
            <a:r>
              <a:rPr kumimoji="0" lang="en-US" altLang="en-US" sz="36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</a:t>
            </a:r>
            <a:r>
              <a:rPr kumimoji="0" lang="en-US" alt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không</a:t>
            </a:r>
            <a:r>
              <a:rPr kumimoji="0" lang="en-US" altLang="en-US" sz="36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</a:t>
            </a:r>
            <a:r>
              <a:rPr kumimoji="0" lang="en-US" alt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nên</a:t>
            </a:r>
            <a:r>
              <a:rPr kumimoji="0" lang="en-US" altLang="en-US" sz="36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</a:t>
            </a:r>
            <a:r>
              <a:rPr kumimoji="0" lang="en-US" alt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làm</a:t>
            </a:r>
            <a:r>
              <a:rPr kumimoji="0" lang="en-US" altLang="en-US" sz="36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</a:t>
            </a:r>
            <a:r>
              <a:rPr kumimoji="0" lang="en-US" alt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gãy</a:t>
            </a:r>
            <a:r>
              <a:rPr kumimoji="0" lang="en-US" altLang="en-US" sz="36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</a:t>
            </a:r>
            <a:r>
              <a:rPr kumimoji="0" lang="en-US" alt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thước</a:t>
            </a:r>
            <a:r>
              <a:rPr kumimoji="0" lang="en-US" altLang="en-US" sz="36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 </a:t>
            </a:r>
            <a:r>
              <a:rPr kumimoji="0" lang="en-US" alt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kẻ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 panose="02040603050506020204" charset="0"/>
                <a:ea typeface="+mn-ea"/>
                <a:cs typeface="+mn-cs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E40FB73-7301-4F7F-A811-C042389AEA29}"/>
              </a:ext>
            </a:extLst>
          </p:cNvPr>
          <p:cNvSpPr txBox="1"/>
          <p:nvPr/>
        </p:nvSpPr>
        <p:spPr>
          <a:xfrm>
            <a:off x="1196089" y="2237328"/>
            <a:ext cx="9547807" cy="107721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UTM Avo" panose="02040603050506020204" charset="0"/>
                <a:cs typeface="UTM Avo" panose="02040603050506020204" charset="0"/>
              </a:rPr>
              <a:t>Đáp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UTM Avo" panose="02040603050506020204" charset="0"/>
                <a:cs typeface="UTM Avo" panose="02040603050506020204" charset="0"/>
              </a:rPr>
              <a:t>án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UTM Avo" panose="02040603050506020204" charset="0"/>
                <a:cs typeface="UTM Avo" panose="02040603050506020204" charset="0"/>
              </a:rPr>
              <a:t>:</a:t>
            </a:r>
          </a:p>
          <a:p>
            <a:pPr lvl="0">
              <a:defRPr/>
            </a:pPr>
            <a:r>
              <a:rPr lang="en-US" sz="3200">
                <a:solidFill>
                  <a:srgbClr val="C00000"/>
                </a:solidFill>
                <a:latin typeface="UTM Avo" panose="02040603050506020204" charset="0"/>
              </a:rPr>
              <a:t>- Để </a:t>
            </a:r>
            <a:r>
              <a:rPr lang="en-US" sz="3200" dirty="0" err="1">
                <a:solidFill>
                  <a:srgbClr val="C00000"/>
                </a:solidFill>
                <a:latin typeface="UTM Avo" panose="02040603050506020204" charset="0"/>
              </a:rPr>
              <a:t>tránh</a:t>
            </a:r>
            <a:r>
              <a:rPr lang="en-US" sz="320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UTM Avo" panose="02040603050506020204" charset="0"/>
              </a:rPr>
              <a:t>tạo</a:t>
            </a:r>
            <a:r>
              <a:rPr lang="en-US" sz="320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UTM Avo" panose="02040603050506020204" charset="0"/>
              </a:rPr>
              <a:t>thành</a:t>
            </a:r>
            <a:r>
              <a:rPr lang="en-US" sz="320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UTM Avo" panose="02040603050506020204" charset="0"/>
              </a:rPr>
              <a:t>vật</a:t>
            </a:r>
            <a:r>
              <a:rPr lang="en-US" sz="320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UTM Avo" panose="02040603050506020204" charset="0"/>
              </a:rPr>
              <a:t>nhọn</a:t>
            </a:r>
            <a:r>
              <a:rPr lang="en-US" sz="3200" dirty="0">
                <a:solidFill>
                  <a:srgbClr val="C00000"/>
                </a:solidFill>
                <a:latin typeface="UTM Avo" panose="02040603050506020204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latin typeface="UTM Avo" panose="02040603050506020204" charset="0"/>
              </a:rPr>
              <a:t>gây</a:t>
            </a:r>
            <a:r>
              <a:rPr lang="en-US" sz="320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UTM Avo" panose="02040603050506020204" charset="0"/>
              </a:rPr>
              <a:t>thương</a:t>
            </a:r>
            <a:r>
              <a:rPr lang="en-US" sz="3200" dirty="0">
                <a:solidFill>
                  <a:srgbClr val="C00000"/>
                </a:solidFill>
                <a:latin typeface="UTM Avo" panose="0204060305050602020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UTM Avo" panose="02040603050506020204" charset="0"/>
              </a:rPr>
              <a:t>tích</a:t>
            </a:r>
            <a:endParaRPr kumimoji="0" lang="en-US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charset="0"/>
              <a:ea typeface="+mn-ea"/>
              <a:cs typeface="UTM Avo" panose="0204060305050602020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DEC6947-4EE1-431F-B3C4-D9F4C9E658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-5485"/>
          <a:stretch>
            <a:fillRect/>
          </a:stretch>
        </p:blipFill>
        <p:spPr>
          <a:xfrm>
            <a:off x="7626816" y="3665214"/>
            <a:ext cx="1101386" cy="8810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772990F-E5F6-48AB-A9D8-895AE7E7C79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22" t="24436" r="45371" b="-2868"/>
          <a:stretch/>
        </p:blipFill>
        <p:spPr>
          <a:xfrm>
            <a:off x="27542" y="0"/>
            <a:ext cx="1214216" cy="1979838"/>
          </a:xfrm>
          <a:prstGeom prst="clou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DBEED25-48B4-4F59-9F0C-B2C5B39E356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098" t="7359" r="27864" b="8010"/>
          <a:stretch/>
        </p:blipFill>
        <p:spPr>
          <a:xfrm rot="16200000">
            <a:off x="4348311" y="-258037"/>
            <a:ext cx="2596929" cy="499072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5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20AB2AB-BBC4-4237-B687-CEDB37F40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2"/>
            <a:ext cx="12191999" cy="64377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BCDFFBA-E217-485D-A186-F811084C6C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064" y="3952068"/>
            <a:ext cx="2486660" cy="2486660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xmlns="" id="{2D7FBA9D-3524-474F-B471-A1F2F8D05D0B}"/>
              </a:ext>
            </a:extLst>
          </p:cNvPr>
          <p:cNvSpPr/>
          <p:nvPr/>
        </p:nvSpPr>
        <p:spPr>
          <a:xfrm>
            <a:off x="3440624" y="1"/>
            <a:ext cx="6843793" cy="3781586"/>
          </a:xfrm>
          <a:prstGeom prst="cloudCallout">
            <a:avLst>
              <a:gd name="adj1" fmla="val -45800"/>
              <a:gd name="adj2" fmla="val 74506"/>
            </a:avLst>
          </a:prstGeom>
          <a:solidFill>
            <a:srgbClr val="D1FAFE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2060"/>
                </a:solidFill>
              </a:rPr>
              <a:t>Cảm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ơn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các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bạn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thám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tử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nhí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đã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tìm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giúp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mình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đồ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>
                <a:solidFill>
                  <a:srgbClr val="002060"/>
                </a:solidFill>
              </a:rPr>
              <a:t>dùng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học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tập</a:t>
            </a:r>
            <a:r>
              <a:rPr lang="en-US" sz="2800" dirty="0">
                <a:solidFill>
                  <a:srgbClr val="002060"/>
                </a:solidFill>
              </a:rPr>
              <a:t>. </a:t>
            </a:r>
            <a:r>
              <a:rPr lang="en-US" sz="2800" dirty="0" err="1">
                <a:solidFill>
                  <a:srgbClr val="002060"/>
                </a:solidFill>
              </a:rPr>
              <a:t>Giờ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mình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đi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học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đây</a:t>
            </a:r>
            <a:r>
              <a:rPr lang="en-US" sz="2800" dirty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</a:rPr>
              <a:t>Bye, bye!!!</a:t>
            </a:r>
            <a:endParaRPr lang="vi-VN" sz="2800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029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E592552-4F6F-4286-9DED-A9427E2EFA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76"/>
            <a:ext cx="12192000" cy="63878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EF35688-1851-4494-A43E-C8B3083921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94" t="15017" r="6024" b="5105"/>
          <a:stretch/>
        </p:blipFill>
        <p:spPr>
          <a:xfrm>
            <a:off x="8083170" y="1222255"/>
            <a:ext cx="3254483" cy="504162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A8BC0623-D926-4603-A646-7547F47944B1}"/>
              </a:ext>
            </a:extLst>
          </p:cNvPr>
          <p:cNvGrpSpPr/>
          <p:nvPr/>
        </p:nvGrpSpPr>
        <p:grpSpPr>
          <a:xfrm>
            <a:off x="80551" y="0"/>
            <a:ext cx="7729616" cy="6486951"/>
            <a:chOff x="-1364233" y="-80357"/>
            <a:chExt cx="7356366" cy="624034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64516696-326D-45AA-89EE-AE2E982B363D}"/>
                </a:ext>
              </a:extLst>
            </p:cNvPr>
            <p:cNvSpPr/>
            <p:nvPr/>
          </p:nvSpPr>
          <p:spPr>
            <a:xfrm>
              <a:off x="1901949" y="-80357"/>
              <a:ext cx="4090184" cy="6240347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C41024AC-1374-4BE7-953C-297828AE14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9" t="14972" r="45159" b="5150"/>
            <a:stretch/>
          </p:blipFill>
          <p:spPr>
            <a:xfrm>
              <a:off x="1642129" y="425751"/>
              <a:ext cx="4350004" cy="5646019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46DB0BB7-47D7-4AB0-BC37-C165DF05C5AC}"/>
                </a:ext>
              </a:extLst>
            </p:cNvPr>
            <p:cNvSpPr/>
            <p:nvPr/>
          </p:nvSpPr>
          <p:spPr>
            <a:xfrm>
              <a:off x="1831809" y="-64780"/>
              <a:ext cx="3963731" cy="50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lvl="0" algn="ctr">
                <a:defRPr/>
              </a:pPr>
              <a:r>
                <a:rPr lang="en-US" sz="2800" dirty="0" err="1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Chuyện</a:t>
              </a:r>
              <a:r>
                <a:rPr lang="en-US" sz="28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 ở </a:t>
              </a:r>
              <a:r>
                <a:rPr lang="en-US" sz="2800" dirty="0" err="1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j-lt"/>
                </a:rPr>
                <a:t>lớp</a:t>
              </a:r>
              <a:endParaRPr kumimoji="0" lang="en-US" sz="2800" i="0" u="none" strike="noStrike" kern="1200" normalizeH="0" baseline="0" noProof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j-lt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8B622569-C07A-4742-8EB1-4BBE6ACFD8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80" t="5372" r="80573" b="83619"/>
            <a:stretch/>
          </p:blipFill>
          <p:spPr>
            <a:xfrm>
              <a:off x="-1364233" y="-80357"/>
              <a:ext cx="1295390" cy="1175790"/>
            </a:xfrm>
            <a:prstGeom prst="rect">
              <a:avLst/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9111" y="6449184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1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3455</TotalTime>
  <Words>367</Words>
  <Application>Microsoft Office PowerPoint</Application>
  <PresentationFormat>Widescreen</PresentationFormat>
  <Paragraphs>62</Paragraphs>
  <Slides>23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宋体</vt:lpstr>
      <vt:lpstr>宋体</vt:lpstr>
      <vt:lpstr>Arial</vt:lpstr>
      <vt:lpstr>Calibri</vt:lpstr>
      <vt:lpstr>HP001 4 hàng</vt:lpstr>
      <vt:lpstr>Times New Roman</vt:lpstr>
      <vt:lpstr>UTM Avo</vt:lpstr>
      <vt:lpstr>汉仪喵小姐简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Thuy Van</dc:creator>
  <cp:lastModifiedBy>TT</cp:lastModifiedBy>
  <cp:revision>130</cp:revision>
  <dcterms:created xsi:type="dcterms:W3CDTF">2021-10-30T04:56:06Z</dcterms:created>
  <dcterms:modified xsi:type="dcterms:W3CDTF">2022-05-15T01:39:50Z</dcterms:modified>
</cp:coreProperties>
</file>