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0" r:id="rId3"/>
    <p:sldId id="262" r:id="rId4"/>
    <p:sldId id="266" r:id="rId5"/>
    <p:sldId id="269" r:id="rId6"/>
    <p:sldId id="270" r:id="rId7"/>
    <p:sldId id="271" r:id="rId8"/>
    <p:sldId id="258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95D1"/>
    <a:srgbClr val="D9F0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-96" y="-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C88D6-FD69-4ED5-A65A-9A91B58B24EB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103C3-BC70-4E0F-9536-2D0CE6EDDE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C88D6-FD69-4ED5-A65A-9A91B58B24EB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103C3-BC70-4E0F-9536-2D0CE6EDDE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C88D6-FD69-4ED5-A65A-9A91B58B24EB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103C3-BC70-4E0F-9536-2D0CE6EDDE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C88D6-FD69-4ED5-A65A-9A91B58B24EB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103C3-BC70-4E0F-9536-2D0CE6EDDE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C88D6-FD69-4ED5-A65A-9A91B58B24EB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103C3-BC70-4E0F-9536-2D0CE6EDDE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C88D6-FD69-4ED5-A65A-9A91B58B24EB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103C3-BC70-4E0F-9536-2D0CE6EDDE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C88D6-FD69-4ED5-A65A-9A91B58B24EB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103C3-BC70-4E0F-9536-2D0CE6EDDE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C88D6-FD69-4ED5-A65A-9A91B58B24EB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103C3-BC70-4E0F-9536-2D0CE6EDDE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C88D6-FD69-4ED5-A65A-9A91B58B24EB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103C3-BC70-4E0F-9536-2D0CE6EDDE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C88D6-FD69-4ED5-A65A-9A91B58B24EB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103C3-BC70-4E0F-9536-2D0CE6EDDE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C88D6-FD69-4ED5-A65A-9A91B58B24EB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103C3-BC70-4E0F-9536-2D0CE6EDDE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C88D6-FD69-4ED5-A65A-9A91B58B24EB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103C3-BC70-4E0F-9536-2D0CE6EDDE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52145" y="-652145"/>
            <a:ext cx="6858000" cy="8162290"/>
          </a:xfrm>
          <a:prstGeom prst="rect">
            <a:avLst/>
          </a:prstGeom>
        </p:spPr>
      </p:pic>
      <p:sp>
        <p:nvSpPr>
          <p:cNvPr id="2" name="Rectangles 1"/>
          <p:cNvSpPr/>
          <p:nvPr/>
        </p:nvSpPr>
        <p:spPr>
          <a:xfrm>
            <a:off x="3321685" y="1905635"/>
            <a:ext cx="10960735" cy="230695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48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TOÁN</a:t>
            </a:r>
          </a:p>
          <a:p>
            <a:pPr algn="ctr"/>
            <a:r>
              <a:rPr lang="en-US" altLang="zh-CN" sz="48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Xăng - ti - mét khối. </a:t>
            </a:r>
          </a:p>
          <a:p>
            <a:pPr algn="ctr"/>
            <a:r>
              <a:rPr lang="en-US" altLang="zh-CN" sz="48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Đề - xi - mét khối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659765" y="596265"/>
            <a:ext cx="112331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Để đo thể tích người ta có thể dùng những đơn vị: 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xăng - ti - mét khối, đề - xi - mét khối.</a:t>
            </a:r>
          </a:p>
        </p:txBody>
      </p:sp>
      <p:grpSp>
        <p:nvGrpSpPr>
          <p:cNvPr id="9" name="Group 41"/>
          <p:cNvGrpSpPr/>
          <p:nvPr/>
        </p:nvGrpSpPr>
        <p:grpSpPr bwMode="auto">
          <a:xfrm>
            <a:off x="1303655" y="1507490"/>
            <a:ext cx="762000" cy="1023938"/>
            <a:chOff x="576" y="1632"/>
            <a:chExt cx="480" cy="645"/>
          </a:xfrm>
          <a:solidFill>
            <a:schemeClr val="bg1"/>
          </a:solidFill>
        </p:grpSpPr>
        <p:sp>
          <p:nvSpPr>
            <p:cNvPr id="10" name="AutoShape 9"/>
            <p:cNvSpPr>
              <a:spLocks noChangeArrowheads="1"/>
            </p:cNvSpPr>
            <p:nvPr/>
          </p:nvSpPr>
          <p:spPr bwMode="auto">
            <a:xfrm>
              <a:off x="634" y="1632"/>
              <a:ext cx="422" cy="414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rgbClr val="FF99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576" y="2046"/>
              <a:ext cx="480" cy="231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>
                  <a:solidFill>
                    <a:srgbClr val="FF9900"/>
                  </a:solidFill>
                  <a:latin typeface="Tahoma" panose="020B0604030504040204" pitchFamily="34" charset="0"/>
                </a:rPr>
                <a:t>1cm</a:t>
              </a:r>
            </a:p>
          </p:txBody>
        </p:sp>
      </p:grpSp>
      <p:sp>
        <p:nvSpPr>
          <p:cNvPr id="5" name="AutoShape 9"/>
          <p:cNvSpPr>
            <a:spLocks noChangeArrowheads="1"/>
          </p:cNvSpPr>
          <p:nvPr/>
        </p:nvSpPr>
        <p:spPr bwMode="auto">
          <a:xfrm>
            <a:off x="1395730" y="1507490"/>
            <a:ext cx="669925" cy="657225"/>
          </a:xfrm>
          <a:prstGeom prst="cube">
            <a:avLst>
              <a:gd name="adj" fmla="val 25000"/>
            </a:avLst>
          </a:prstGeo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endParaRPr lang="en-US" altLang="en-US"/>
          </a:p>
        </p:txBody>
      </p:sp>
      <p:sp>
        <p:nvSpPr>
          <p:cNvPr id="12" name="Text Box 19"/>
          <p:cNvSpPr txBox="1">
            <a:spLocks noChangeArrowheads="1"/>
          </p:cNvSpPr>
          <p:nvPr/>
        </p:nvSpPr>
        <p:spPr bwMode="auto">
          <a:xfrm>
            <a:off x="1151255" y="173609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threePt" dir="t"/>
            </a:scene3d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altLang="en-US" sz="1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1cm</a:t>
            </a:r>
            <a:r>
              <a:rPr lang="en-US" altLang="en-US" sz="1800" b="1" baseline="300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  <p:sp>
        <p:nvSpPr>
          <p:cNvPr id="7" name="Text Box 6"/>
          <p:cNvSpPr txBox="1"/>
          <p:nvPr>
            <p:custDataLst>
              <p:tags r:id="rId1"/>
            </p:custDataLst>
          </p:nvPr>
        </p:nvSpPr>
        <p:spPr>
          <a:xfrm>
            <a:off x="2829560" y="1421130"/>
            <a:ext cx="874649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Xăng - ti - mét khối là thể tích của hình lập phương có cạnh 1cm.</a:t>
            </a:r>
          </a:p>
          <a:p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Xăng - ti - mét khối viết tắt là cm</a:t>
            </a:r>
            <a:r>
              <a:rPr lang="en-US" sz="2400" baseline="30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3146425" y="3845560"/>
            <a:ext cx="874649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Đề - xi - mét khối là thể tích của hình lập phương có cạnh..... </a:t>
            </a:r>
          </a:p>
          <a:p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Đề - xi - mét khối viết tắt là dm</a:t>
            </a:r>
            <a:r>
              <a:rPr lang="en-US" sz="2400" baseline="30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</a:p>
        </p:txBody>
      </p:sp>
      <p:sp>
        <p:nvSpPr>
          <p:cNvPr id="13" name="Text Box 12"/>
          <p:cNvSpPr txBox="1"/>
          <p:nvPr/>
        </p:nvSpPr>
        <p:spPr>
          <a:xfrm>
            <a:off x="10297795" y="3834130"/>
            <a:ext cx="11849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1dm</a:t>
            </a:r>
          </a:p>
        </p:txBody>
      </p:sp>
      <p:grpSp>
        <p:nvGrpSpPr>
          <p:cNvPr id="20" name="Group 32"/>
          <p:cNvGrpSpPr/>
          <p:nvPr/>
        </p:nvGrpSpPr>
        <p:grpSpPr bwMode="auto">
          <a:xfrm>
            <a:off x="483235" y="3183255"/>
            <a:ext cx="2289175" cy="2522458"/>
            <a:chOff x="3312" y="1392"/>
            <a:chExt cx="2160" cy="2247"/>
          </a:xfrm>
        </p:grpSpPr>
        <p:sp>
          <p:nvSpPr>
            <p:cNvPr id="21" name="AutoShape 30"/>
            <p:cNvSpPr>
              <a:spLocks noChangeArrowheads="1"/>
            </p:cNvSpPr>
            <p:nvPr/>
          </p:nvSpPr>
          <p:spPr bwMode="auto">
            <a:xfrm>
              <a:off x="3312" y="1392"/>
              <a:ext cx="2160" cy="192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rgbClr val="FF99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2" name="Text Box 31"/>
            <p:cNvSpPr txBox="1">
              <a:spLocks noChangeArrowheads="1"/>
            </p:cNvSpPr>
            <p:nvPr/>
          </p:nvSpPr>
          <p:spPr bwMode="auto">
            <a:xfrm>
              <a:off x="3840" y="3311"/>
              <a:ext cx="1152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800" b="1">
                  <a:solidFill>
                    <a:srgbClr val="FF9900"/>
                  </a:solidFill>
                  <a:latin typeface="Tahoma" panose="020B0604030504040204" pitchFamily="34" charset="0"/>
                </a:rPr>
                <a:t>1 dm</a:t>
              </a:r>
            </a:p>
          </p:txBody>
        </p:sp>
      </p:grpSp>
      <p:sp>
        <p:nvSpPr>
          <p:cNvPr id="23" name="Text Box 33"/>
          <p:cNvSpPr txBox="1">
            <a:spLocks noChangeArrowheads="1"/>
          </p:cNvSpPr>
          <p:nvPr/>
        </p:nvSpPr>
        <p:spPr bwMode="auto">
          <a:xfrm>
            <a:off x="709295" y="4248785"/>
            <a:ext cx="1299845" cy="645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chemeClr val="bg2"/>
                </a:solidFill>
              </a:rPr>
              <a:t>1dm</a:t>
            </a:r>
            <a:r>
              <a:rPr lang="en-US" altLang="en-US" sz="3600" b="1" baseline="30000">
                <a:solidFill>
                  <a:schemeClr val="bg2"/>
                </a:solidFill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 bldLvl="0" animBg="1"/>
      <p:bldP spid="5" grpId="1" animBg="1"/>
      <p:bldP spid="12" grpId="0" bldLvl="0" animBg="1"/>
      <p:bldP spid="13" grpId="0"/>
      <p:bldP spid="13" grpId="1"/>
      <p:bldP spid="23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1"/>
          <p:cNvSpPr>
            <a:spLocks noChangeArrowheads="1"/>
          </p:cNvSpPr>
          <p:nvPr/>
        </p:nvSpPr>
        <p:spPr bwMode="auto">
          <a:xfrm>
            <a:off x="2103120" y="3569335"/>
            <a:ext cx="1371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r>
              <a:rPr lang="en-US" altLang="en-US" sz="4000" b="1" dirty="0"/>
              <a:t>1dm</a:t>
            </a:r>
            <a:r>
              <a:rPr lang="en-US" altLang="en-US" sz="4000" b="1" baseline="30000" dirty="0"/>
              <a:t>3</a:t>
            </a:r>
          </a:p>
        </p:txBody>
      </p:sp>
      <p:grpSp>
        <p:nvGrpSpPr>
          <p:cNvPr id="3" name="Group 86"/>
          <p:cNvGrpSpPr/>
          <p:nvPr/>
        </p:nvGrpSpPr>
        <p:grpSpPr bwMode="auto">
          <a:xfrm>
            <a:off x="6370320" y="5093335"/>
            <a:ext cx="1752600" cy="762000"/>
            <a:chOff x="4176" y="3408"/>
            <a:chExt cx="1104" cy="480"/>
          </a:xfrm>
        </p:grpSpPr>
        <p:sp>
          <p:nvSpPr>
            <p:cNvPr id="4" name="Line 33"/>
            <p:cNvSpPr>
              <a:spLocks noChangeShapeType="1"/>
            </p:cNvSpPr>
            <p:nvPr/>
          </p:nvSpPr>
          <p:spPr bwMode="auto">
            <a:xfrm>
              <a:off x="4176" y="3408"/>
              <a:ext cx="48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 Box 38"/>
            <p:cNvSpPr txBox="1">
              <a:spLocks noChangeArrowheads="1"/>
            </p:cNvSpPr>
            <p:nvPr/>
          </p:nvSpPr>
          <p:spPr bwMode="auto">
            <a:xfrm>
              <a:off x="4560" y="3600"/>
              <a:ext cx="7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1cm</a:t>
              </a:r>
              <a:r>
                <a:rPr lang="en-US" altLang="en-US" baseline="30000"/>
                <a:t>3</a:t>
              </a:r>
            </a:p>
          </p:txBody>
        </p:sp>
      </p:grpSp>
      <p:sp>
        <p:nvSpPr>
          <p:cNvPr id="17" name="Rectangle 90"/>
          <p:cNvSpPr>
            <a:spLocks noChangeArrowheads="1"/>
          </p:cNvSpPr>
          <p:nvPr/>
        </p:nvSpPr>
        <p:spPr bwMode="auto">
          <a:xfrm>
            <a:off x="6005830" y="1147445"/>
            <a:ext cx="4871720" cy="2710815"/>
          </a:xfrm>
          <a:prstGeom prst="cloudCallout">
            <a:avLst>
              <a:gd name="adj1" fmla="val 44655"/>
              <a:gd name="adj2" fmla="val 54872"/>
            </a:avLst>
          </a:prstGeom>
          <a:solidFill>
            <a:srgbClr val="92D050"/>
          </a:solidFill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pPr indent="0">
              <a:buFont typeface="Wingdings" panose="05000000000000000000" pitchFamily="2" charset="2"/>
              <a:buNone/>
            </a:pPr>
            <a:r>
              <a:rPr lang="en-US" altLang="en-US" b="1"/>
              <a:t>Cần bao nhiêu hộp hình lập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b="1"/>
              <a:t> cạnh 1cm để xếp đầy  hộp hình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b="1"/>
              <a:t>lập phương cạnh 1dm?</a:t>
            </a:r>
          </a:p>
        </p:txBody>
      </p:sp>
      <p:grpSp>
        <p:nvGrpSpPr>
          <p:cNvPr id="20" name="Group 97"/>
          <p:cNvGrpSpPr/>
          <p:nvPr/>
        </p:nvGrpSpPr>
        <p:grpSpPr bwMode="auto">
          <a:xfrm>
            <a:off x="960120" y="1653223"/>
            <a:ext cx="5715000" cy="4354513"/>
            <a:chOff x="192" y="1385"/>
            <a:chExt cx="3600" cy="2743"/>
          </a:xfrm>
        </p:grpSpPr>
        <p:grpSp>
          <p:nvGrpSpPr>
            <p:cNvPr id="21" name="Group 94"/>
            <p:cNvGrpSpPr/>
            <p:nvPr/>
          </p:nvGrpSpPr>
          <p:grpSpPr bwMode="auto">
            <a:xfrm>
              <a:off x="192" y="1385"/>
              <a:ext cx="3600" cy="2743"/>
              <a:chOff x="192" y="1385"/>
              <a:chExt cx="3600" cy="2743"/>
            </a:xfrm>
          </p:grpSpPr>
          <p:grpSp>
            <p:nvGrpSpPr>
              <p:cNvPr id="22" name="Group 37"/>
              <p:cNvGrpSpPr/>
              <p:nvPr/>
            </p:nvGrpSpPr>
            <p:grpSpPr bwMode="auto">
              <a:xfrm>
                <a:off x="3216" y="3399"/>
                <a:ext cx="576" cy="547"/>
                <a:chOff x="4224" y="3447"/>
                <a:chExt cx="576" cy="547"/>
              </a:xfrm>
            </p:grpSpPr>
            <p:sp>
              <p:nvSpPr>
                <p:cNvPr id="42" name="AutoShape 12"/>
                <p:cNvSpPr>
                  <a:spLocks noChangeArrowheads="1"/>
                </p:cNvSpPr>
                <p:nvPr/>
              </p:nvSpPr>
              <p:spPr bwMode="auto">
                <a:xfrm>
                  <a:off x="4320" y="3447"/>
                  <a:ext cx="288" cy="294"/>
                </a:xfrm>
                <a:prstGeom prst="cube">
                  <a:avLst>
                    <a:gd name="adj" fmla="val 25000"/>
                  </a:avLst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3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4224" y="3744"/>
                  <a:ext cx="576" cy="25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4"/>
                </a:lnRef>
                <a:fillRef idx="1">
                  <a:schemeClr val="lt1"/>
                </a:fillRef>
                <a:effectRef idx="0">
                  <a:schemeClr val="accent4"/>
                </a:effectRef>
                <a:fontRef idx="minor">
                  <a:schemeClr val="dk1"/>
                </a:fontRef>
              </p:style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 sz="2000"/>
                    <a:t>1cm</a:t>
                  </a:r>
                </a:p>
              </p:txBody>
            </p:sp>
          </p:grpSp>
          <p:grpSp>
            <p:nvGrpSpPr>
              <p:cNvPr id="23" name="Group 85"/>
              <p:cNvGrpSpPr/>
              <p:nvPr/>
            </p:nvGrpSpPr>
            <p:grpSpPr bwMode="auto">
              <a:xfrm>
                <a:off x="192" y="1385"/>
                <a:ext cx="2799" cy="2743"/>
                <a:chOff x="480" y="1338"/>
                <a:chExt cx="2799" cy="2743"/>
              </a:xfrm>
            </p:grpSpPr>
            <p:grpSp>
              <p:nvGrpSpPr>
                <p:cNvPr id="24" name="Group 35"/>
                <p:cNvGrpSpPr/>
                <p:nvPr/>
              </p:nvGrpSpPr>
              <p:grpSpPr bwMode="auto">
                <a:xfrm>
                  <a:off x="480" y="1338"/>
                  <a:ext cx="2799" cy="2743"/>
                  <a:chOff x="480" y="1337"/>
                  <a:chExt cx="2799" cy="2743"/>
                </a:xfrm>
              </p:grpSpPr>
              <p:sp>
                <p:nvSpPr>
                  <p:cNvPr id="40" name="AutoShape 6"/>
                  <p:cNvSpPr>
                    <a:spLocks noChangeArrowheads="1"/>
                  </p:cNvSpPr>
                  <p:nvPr/>
                </p:nvSpPr>
                <p:spPr bwMode="auto">
                  <a:xfrm>
                    <a:off x="480" y="1337"/>
                    <a:ext cx="2799" cy="2455"/>
                  </a:xfrm>
                  <a:prstGeom prst="cube">
                    <a:avLst>
                      <a:gd name="adj" fmla="val 25000"/>
                    </a:avLst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charset="0"/>
                      </a:defRPr>
                    </a:lvl9pPr>
                  </a:lstStyle>
                  <a:p>
                    <a:endParaRPr lang="en-US" altLang="en-US"/>
                  </a:p>
                </p:txBody>
              </p:sp>
              <p:sp>
                <p:nvSpPr>
                  <p:cNvPr id="41" name="Text Box 3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64" y="3792"/>
                    <a:ext cx="1344" cy="288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4"/>
                  </a:lnRef>
                  <a:fillRef idx="1">
                    <a:schemeClr val="lt1"/>
                  </a:fillRef>
                  <a:effectRef idx="0">
                    <a:schemeClr val="accent4"/>
                  </a:effectRef>
                  <a:fontRef idx="minor">
                    <a:schemeClr val="dk1"/>
                  </a:fontRef>
                </p:style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/>
                      <a:t>1dm</a:t>
                    </a:r>
                  </a:p>
                </p:txBody>
              </p:sp>
            </p:grpSp>
            <p:grpSp>
              <p:nvGrpSpPr>
                <p:cNvPr id="28" name="Group 58"/>
                <p:cNvGrpSpPr/>
                <p:nvPr/>
              </p:nvGrpSpPr>
              <p:grpSpPr bwMode="auto">
                <a:xfrm>
                  <a:off x="1056" y="1441"/>
                  <a:ext cx="0" cy="1776"/>
                  <a:chOff x="1056" y="1440"/>
                  <a:chExt cx="0" cy="1776"/>
                </a:xfrm>
              </p:grpSpPr>
              <p:sp>
                <p:nvSpPr>
                  <p:cNvPr id="34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1056" y="1776"/>
                    <a:ext cx="0" cy="19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4"/>
                  </a:lnRef>
                  <a:fillRef idx="1">
                    <a:schemeClr val="lt1"/>
                  </a:fillRef>
                  <a:effectRef idx="0">
                    <a:schemeClr val="accent4"/>
                  </a:effectRef>
                  <a:fontRef idx="minor">
                    <a:schemeClr val="dk1"/>
                  </a:fontRef>
                </p:style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1056" y="2064"/>
                    <a:ext cx="0" cy="19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4"/>
                  </a:lnRef>
                  <a:fillRef idx="1">
                    <a:schemeClr val="lt1"/>
                  </a:fillRef>
                  <a:effectRef idx="0">
                    <a:schemeClr val="accent4"/>
                  </a:effectRef>
                  <a:fontRef idx="minor">
                    <a:schemeClr val="dk1"/>
                  </a:fontRef>
                </p:style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6" name="Line 53"/>
                  <p:cNvSpPr>
                    <a:spLocks noChangeShapeType="1"/>
                  </p:cNvSpPr>
                  <p:nvPr/>
                </p:nvSpPr>
                <p:spPr bwMode="auto">
                  <a:xfrm>
                    <a:off x="1056" y="2400"/>
                    <a:ext cx="0" cy="19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4"/>
                  </a:lnRef>
                  <a:fillRef idx="1">
                    <a:schemeClr val="lt1"/>
                  </a:fillRef>
                  <a:effectRef idx="0">
                    <a:schemeClr val="accent4"/>
                  </a:effectRef>
                  <a:fontRef idx="minor">
                    <a:schemeClr val="dk1"/>
                  </a:fontRef>
                </p:style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7" name="Line 54"/>
                  <p:cNvSpPr>
                    <a:spLocks noChangeShapeType="1"/>
                  </p:cNvSpPr>
                  <p:nvPr/>
                </p:nvSpPr>
                <p:spPr bwMode="auto">
                  <a:xfrm>
                    <a:off x="1056" y="2688"/>
                    <a:ext cx="0" cy="19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4"/>
                  </a:lnRef>
                  <a:fillRef idx="1">
                    <a:schemeClr val="lt1"/>
                  </a:fillRef>
                  <a:effectRef idx="0">
                    <a:schemeClr val="accent4"/>
                  </a:effectRef>
                  <a:fontRef idx="minor">
                    <a:schemeClr val="dk1"/>
                  </a:fontRef>
                </p:style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8" name="Line 55"/>
                  <p:cNvSpPr>
                    <a:spLocks noChangeShapeType="1"/>
                  </p:cNvSpPr>
                  <p:nvPr/>
                </p:nvSpPr>
                <p:spPr bwMode="auto">
                  <a:xfrm>
                    <a:off x="1056" y="3024"/>
                    <a:ext cx="0" cy="19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4"/>
                  </a:lnRef>
                  <a:fillRef idx="1">
                    <a:schemeClr val="lt1"/>
                  </a:fillRef>
                  <a:effectRef idx="0">
                    <a:schemeClr val="accent4"/>
                  </a:effectRef>
                  <a:fontRef idx="minor">
                    <a:schemeClr val="dk1"/>
                  </a:fontRef>
                </p:style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9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1056" y="1440"/>
                    <a:ext cx="0" cy="19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4"/>
                  </a:lnRef>
                  <a:fillRef idx="1">
                    <a:schemeClr val="lt1"/>
                  </a:fillRef>
                  <a:effectRef idx="0">
                    <a:schemeClr val="accent4"/>
                  </a:effectRef>
                  <a:fontRef idx="minor">
                    <a:schemeClr val="dk1"/>
                  </a:fontRef>
                </p:style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" name="Group 70"/>
                <p:cNvGrpSpPr/>
                <p:nvPr/>
              </p:nvGrpSpPr>
              <p:grpSpPr bwMode="auto">
                <a:xfrm>
                  <a:off x="1056" y="3216"/>
                  <a:ext cx="1968" cy="2"/>
                  <a:chOff x="1056" y="3215"/>
                  <a:chExt cx="1968" cy="2"/>
                </a:xfrm>
              </p:grpSpPr>
              <p:sp>
                <p:nvSpPr>
                  <p:cNvPr id="30" name="Line 60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2080" y="3147"/>
                    <a:ext cx="0" cy="13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4"/>
                  </a:lnRef>
                  <a:fillRef idx="1">
                    <a:schemeClr val="lt1"/>
                  </a:fillRef>
                  <a:effectRef idx="0">
                    <a:schemeClr val="accent4"/>
                  </a:effectRef>
                  <a:fontRef idx="minor">
                    <a:schemeClr val="dk1"/>
                  </a:fontRef>
                </p:style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" name="Line 61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2282" y="3147"/>
                    <a:ext cx="0" cy="13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4"/>
                  </a:lnRef>
                  <a:fillRef idx="1">
                    <a:schemeClr val="lt1"/>
                  </a:fillRef>
                  <a:effectRef idx="0">
                    <a:schemeClr val="accent4"/>
                  </a:effectRef>
                  <a:fontRef idx="minor">
                    <a:schemeClr val="dk1"/>
                  </a:fontRef>
                </p:style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2" name="Line 62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2519" y="3147"/>
                    <a:ext cx="0" cy="13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4"/>
                  </a:lnRef>
                  <a:fillRef idx="1">
                    <a:schemeClr val="lt1"/>
                  </a:fillRef>
                  <a:effectRef idx="0">
                    <a:schemeClr val="accent4"/>
                  </a:effectRef>
                  <a:fontRef idx="minor">
                    <a:schemeClr val="dk1"/>
                  </a:fontRef>
                </p:style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" name="Line 63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2721" y="3147"/>
                    <a:ext cx="0" cy="13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" name="Line 64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2957" y="3147"/>
                    <a:ext cx="0" cy="13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4"/>
                  </a:lnRef>
                  <a:fillRef idx="1">
                    <a:schemeClr val="lt1"/>
                  </a:fillRef>
                  <a:effectRef idx="0">
                    <a:schemeClr val="accent4"/>
                  </a:effectRef>
                  <a:fontRef idx="minor">
                    <a:schemeClr val="dk1"/>
                  </a:fontRef>
                </p:style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" name="Line 65"/>
                  <p:cNvSpPr>
                    <a:spLocks noChangeShapeType="1"/>
                  </p:cNvSpPr>
                  <p:nvPr/>
                </p:nvSpPr>
                <p:spPr bwMode="auto">
                  <a:xfrm rot="5400000" flipV="1">
                    <a:off x="1823" y="3168"/>
                    <a:ext cx="1" cy="9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4"/>
                  </a:lnRef>
                  <a:fillRef idx="1">
                    <a:schemeClr val="lt1"/>
                  </a:fillRef>
                  <a:effectRef idx="0">
                    <a:schemeClr val="accent4"/>
                  </a:effectRef>
                  <a:fontRef idx="minor">
                    <a:schemeClr val="dk1"/>
                  </a:fontRef>
                </p:style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6" name="Line 66"/>
                  <p:cNvSpPr>
                    <a:spLocks noChangeShapeType="1"/>
                  </p:cNvSpPr>
                  <p:nvPr/>
                </p:nvSpPr>
                <p:spPr bwMode="auto">
                  <a:xfrm rot="5400000" flipV="1">
                    <a:off x="1559" y="3097"/>
                    <a:ext cx="1" cy="24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4"/>
                  </a:lnRef>
                  <a:fillRef idx="1">
                    <a:schemeClr val="lt1"/>
                  </a:fillRef>
                  <a:effectRef idx="0">
                    <a:schemeClr val="accent4"/>
                  </a:effectRef>
                  <a:fontRef idx="minor">
                    <a:schemeClr val="dk1"/>
                  </a:fontRef>
                </p:style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" name="Line 67"/>
                  <p:cNvSpPr>
                    <a:spLocks noChangeShapeType="1"/>
                  </p:cNvSpPr>
                  <p:nvPr/>
                </p:nvSpPr>
                <p:spPr bwMode="auto">
                  <a:xfrm rot="5400000" flipV="1">
                    <a:off x="1103" y="3169"/>
                    <a:ext cx="1" cy="9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4"/>
                  </a:lnRef>
                  <a:fillRef idx="1">
                    <a:schemeClr val="lt1"/>
                  </a:fillRef>
                  <a:effectRef idx="0">
                    <a:schemeClr val="accent4"/>
                  </a:effectRef>
                  <a:fontRef idx="minor">
                    <a:schemeClr val="dk1"/>
                  </a:fontRef>
                </p:style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" name="Line 68"/>
                  <p:cNvSpPr>
                    <a:spLocks noChangeShapeType="1"/>
                  </p:cNvSpPr>
                  <p:nvPr/>
                </p:nvSpPr>
                <p:spPr bwMode="auto">
                  <a:xfrm rot="5400000" flipV="1">
                    <a:off x="1295" y="3169"/>
                    <a:ext cx="1" cy="9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4"/>
                  </a:lnRef>
                  <a:fillRef idx="1">
                    <a:schemeClr val="lt1"/>
                  </a:fillRef>
                  <a:effectRef idx="0">
                    <a:schemeClr val="accent4"/>
                  </a:effectRef>
                  <a:fontRef idx="minor">
                    <a:schemeClr val="dk1"/>
                  </a:fontRef>
                </p:style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9" name="Group 84"/>
                <p:cNvGrpSpPr/>
                <p:nvPr/>
              </p:nvGrpSpPr>
              <p:grpSpPr bwMode="auto">
                <a:xfrm>
                  <a:off x="768" y="3217"/>
                  <a:ext cx="288" cy="288"/>
                  <a:chOff x="768" y="3216"/>
                  <a:chExt cx="288" cy="288"/>
                </a:xfrm>
              </p:grpSpPr>
              <p:sp>
                <p:nvSpPr>
                  <p:cNvPr id="50" name="Line 7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68" y="3408"/>
                    <a:ext cx="96" cy="9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4"/>
                  </a:lnRef>
                  <a:fillRef idx="1">
                    <a:schemeClr val="lt1"/>
                  </a:fillRef>
                  <a:effectRef idx="0">
                    <a:schemeClr val="accent4"/>
                  </a:effectRef>
                  <a:fontRef idx="minor">
                    <a:schemeClr val="dk1"/>
                  </a:fontRef>
                </p:style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" name="Line 8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60" y="3216"/>
                    <a:ext cx="96" cy="9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4"/>
                  </a:lnRef>
                  <a:fillRef idx="1">
                    <a:schemeClr val="lt1"/>
                  </a:fillRef>
                  <a:effectRef idx="0">
                    <a:schemeClr val="accent4"/>
                  </a:effectRef>
                  <a:fontRef idx="minor">
                    <a:schemeClr val="dk1"/>
                  </a:fontRef>
                </p:style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52" name="Line 96"/>
            <p:cNvSpPr>
              <a:spLocks noChangeShapeType="1"/>
            </p:cNvSpPr>
            <p:nvPr/>
          </p:nvSpPr>
          <p:spPr bwMode="auto">
            <a:xfrm flipV="1">
              <a:off x="192" y="3696"/>
              <a:ext cx="144" cy="14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endParaRPr lang="en-US"/>
            </a:p>
          </p:txBody>
        </p:sp>
      </p:grpSp>
      <p:grpSp>
        <p:nvGrpSpPr>
          <p:cNvPr id="53" name="Group 95"/>
          <p:cNvGrpSpPr/>
          <p:nvPr/>
        </p:nvGrpSpPr>
        <p:grpSpPr bwMode="auto">
          <a:xfrm>
            <a:off x="960120" y="5093335"/>
            <a:ext cx="5024438" cy="990600"/>
            <a:chOff x="192" y="3552"/>
            <a:chExt cx="3165" cy="624"/>
          </a:xfrm>
        </p:grpSpPr>
        <p:sp>
          <p:nvSpPr>
            <p:cNvPr id="54" name="AutoShape 7"/>
            <p:cNvSpPr>
              <a:spLocks noChangeArrowheads="1"/>
            </p:cNvSpPr>
            <p:nvPr/>
          </p:nvSpPr>
          <p:spPr bwMode="auto">
            <a:xfrm>
              <a:off x="192" y="3552"/>
              <a:ext cx="288" cy="288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5" name="Arc 43"/>
            <p:cNvSpPr/>
            <p:nvPr/>
          </p:nvSpPr>
          <p:spPr bwMode="auto">
            <a:xfrm rot="10578097">
              <a:off x="383" y="3665"/>
              <a:ext cx="2974" cy="511"/>
            </a:xfrm>
            <a:custGeom>
              <a:avLst/>
              <a:gdLst>
                <a:gd name="T0" fmla="*/ 0 w 42813"/>
                <a:gd name="T1" fmla="*/ 432 h 21600"/>
                <a:gd name="T2" fmla="*/ 2974 w 42813"/>
                <a:gd name="T3" fmla="*/ 456 h 21600"/>
                <a:gd name="T4" fmla="*/ 1482 w 42813"/>
                <a:gd name="T5" fmla="*/ 511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813" h="21600" fill="none" extrusionOk="0">
                  <a:moveTo>
                    <a:pt x="-1" y="18245"/>
                  </a:moveTo>
                  <a:cubicBezTo>
                    <a:pt x="1651" y="7740"/>
                    <a:pt x="10703" y="-1"/>
                    <a:pt x="21338" y="0"/>
                  </a:cubicBezTo>
                  <a:cubicBezTo>
                    <a:pt x="32368" y="0"/>
                    <a:pt x="41627" y="8311"/>
                    <a:pt x="42812" y="19278"/>
                  </a:cubicBezTo>
                </a:path>
                <a:path w="42813" h="21600" stroke="0" extrusionOk="0">
                  <a:moveTo>
                    <a:pt x="-1" y="18245"/>
                  </a:moveTo>
                  <a:cubicBezTo>
                    <a:pt x="1651" y="7740"/>
                    <a:pt x="10703" y="-1"/>
                    <a:pt x="21338" y="0"/>
                  </a:cubicBezTo>
                  <a:cubicBezTo>
                    <a:pt x="32368" y="0"/>
                    <a:pt x="41627" y="8311"/>
                    <a:pt x="42812" y="19278"/>
                  </a:cubicBezTo>
                  <a:lnTo>
                    <a:pt x="21338" y="21600"/>
                  </a:lnTo>
                  <a:lnTo>
                    <a:pt x="-1" y="18245"/>
                  </a:lnTo>
                  <a:close/>
                </a:path>
              </a:pathLst>
            </a:custGeom>
            <a:noFill/>
            <a:ln w="9525">
              <a:solidFill>
                <a:srgbClr val="FFFF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endParaRPr lang="en-US"/>
            </a:p>
          </p:txBody>
        </p:sp>
      </p:grpSp>
      <p:sp>
        <p:nvSpPr>
          <p:cNvPr id="56" name="Text Box 55"/>
          <p:cNvSpPr txBox="1"/>
          <p:nvPr/>
        </p:nvSpPr>
        <p:spPr>
          <a:xfrm>
            <a:off x="507365" y="412115"/>
            <a:ext cx="111772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Mối quan hệ giữa xăng - ti - mét khối, đề - xi - mét khối và mét khối.</a:t>
            </a:r>
          </a:p>
        </p:txBody>
      </p:sp>
      <p:pic>
        <p:nvPicPr>
          <p:cNvPr id="57" name="Picture 56" descr="25-251247_personnages-kindergarten-classroom-setup-classroom-kids-thinking-clipart"/>
          <p:cNvPicPr>
            <a:picLocks noChangeAspect="1"/>
          </p:cNvPicPr>
          <p:nvPr/>
        </p:nvPicPr>
        <p:blipFill>
          <a:blip r:embed="rId2">
            <a:clrChange>
              <a:clrFrom>
                <a:srgbClr val="F7F7F7">
                  <a:alpha val="100000"/>
                </a:srgbClr>
              </a:clrFrom>
              <a:clrTo>
                <a:srgbClr val="F7F7F7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229725" y="3896995"/>
            <a:ext cx="3359150" cy="3078480"/>
          </a:xfrm>
          <a:prstGeom prst="rect">
            <a:avLst/>
          </a:prstGeom>
        </p:spPr>
      </p:pic>
      <p:grpSp>
        <p:nvGrpSpPr>
          <p:cNvPr id="70" name="Group 69"/>
          <p:cNvGrpSpPr/>
          <p:nvPr/>
        </p:nvGrpSpPr>
        <p:grpSpPr>
          <a:xfrm>
            <a:off x="1310640" y="5090795"/>
            <a:ext cx="3236595" cy="460375"/>
            <a:chOff x="2064" y="8017"/>
            <a:chExt cx="5097" cy="725"/>
          </a:xfrm>
        </p:grpSpPr>
        <p:sp>
          <p:nvSpPr>
            <p:cNvPr id="60" name="AutoShape 7"/>
            <p:cNvSpPr>
              <a:spLocks noChangeArrowheads="1"/>
            </p:cNvSpPr>
            <p:nvPr/>
          </p:nvSpPr>
          <p:spPr bwMode="auto">
            <a:xfrm>
              <a:off x="2064" y="8021"/>
              <a:ext cx="720" cy="72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1" name="AutoShape 7"/>
            <p:cNvSpPr>
              <a:spLocks noChangeArrowheads="1"/>
            </p:cNvSpPr>
            <p:nvPr/>
          </p:nvSpPr>
          <p:spPr bwMode="auto">
            <a:xfrm>
              <a:off x="2615" y="8021"/>
              <a:ext cx="720" cy="72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5" name="AutoShape 7"/>
            <p:cNvSpPr>
              <a:spLocks noChangeArrowheads="1"/>
            </p:cNvSpPr>
            <p:nvPr/>
          </p:nvSpPr>
          <p:spPr bwMode="auto">
            <a:xfrm>
              <a:off x="3167" y="8017"/>
              <a:ext cx="720" cy="72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4" name="AutoShape 7"/>
            <p:cNvSpPr>
              <a:spLocks noChangeArrowheads="1"/>
            </p:cNvSpPr>
            <p:nvPr/>
          </p:nvSpPr>
          <p:spPr bwMode="auto">
            <a:xfrm>
              <a:off x="3719" y="8021"/>
              <a:ext cx="720" cy="72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3" name="AutoShape 7"/>
            <p:cNvSpPr>
              <a:spLocks noChangeArrowheads="1"/>
            </p:cNvSpPr>
            <p:nvPr/>
          </p:nvSpPr>
          <p:spPr bwMode="auto">
            <a:xfrm>
              <a:off x="4271" y="8021"/>
              <a:ext cx="720" cy="72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6" name="AutoShape 7"/>
            <p:cNvSpPr>
              <a:spLocks noChangeArrowheads="1"/>
            </p:cNvSpPr>
            <p:nvPr/>
          </p:nvSpPr>
          <p:spPr bwMode="auto">
            <a:xfrm>
              <a:off x="4824" y="8017"/>
              <a:ext cx="720" cy="72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7" name="AutoShape 7"/>
            <p:cNvSpPr>
              <a:spLocks noChangeArrowheads="1"/>
            </p:cNvSpPr>
            <p:nvPr/>
          </p:nvSpPr>
          <p:spPr bwMode="auto">
            <a:xfrm>
              <a:off x="5367" y="8017"/>
              <a:ext cx="720" cy="72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2" name="AutoShape 7"/>
            <p:cNvSpPr>
              <a:spLocks noChangeArrowheads="1"/>
            </p:cNvSpPr>
            <p:nvPr/>
          </p:nvSpPr>
          <p:spPr bwMode="auto">
            <a:xfrm>
              <a:off x="5904" y="8017"/>
              <a:ext cx="720" cy="72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8" name="AutoShape 7"/>
            <p:cNvSpPr>
              <a:spLocks noChangeArrowheads="1"/>
            </p:cNvSpPr>
            <p:nvPr/>
          </p:nvSpPr>
          <p:spPr bwMode="auto">
            <a:xfrm>
              <a:off x="6441" y="8022"/>
              <a:ext cx="720" cy="72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9pPr>
            </a:lstStyle>
            <a:p>
              <a:endParaRPr lang="en-US" altLang="en-US"/>
            </a:p>
          </p:txBody>
        </p:sp>
      </p:grpSp>
      <p:cxnSp>
        <p:nvCxnSpPr>
          <p:cNvPr id="71" name="Straight Connector 70"/>
          <p:cNvCxnSpPr/>
          <p:nvPr/>
        </p:nvCxnSpPr>
        <p:spPr>
          <a:xfrm>
            <a:off x="4441825" y="2621915"/>
            <a:ext cx="0" cy="29311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5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17" grpId="0" animBg="1"/>
      <p:bldP spid="1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5760085" y="2232025"/>
            <a:ext cx="618807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Hình lập phương có cạnh 1dm gồm :</a:t>
            </a:r>
          </a:p>
          <a:p>
            <a:pPr>
              <a:lnSpc>
                <a:spcPct val="150000"/>
              </a:lnSpc>
            </a:pP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10 x 10 x 10 = 1000 hình lập phương có cạnh 1cm. Ta có: </a:t>
            </a:r>
          </a:p>
          <a:p>
            <a:pPr>
              <a:lnSpc>
                <a:spcPct val="150000"/>
              </a:lnSpc>
            </a:pP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1dm</a:t>
            </a:r>
            <a:r>
              <a:rPr lang="en-US" sz="2400" baseline="30000"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 = 1000cm</a:t>
            </a:r>
            <a:r>
              <a:rPr lang="en-US" sz="2400" baseline="30000">
                <a:latin typeface="Times New Roman" panose="02020603050405020304" charset="0"/>
                <a:cs typeface="Times New Roman" panose="02020603050405020304" charset="0"/>
              </a:rPr>
              <a:t>3</a:t>
            </a:r>
            <a:endParaRPr 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1cm</a:t>
            </a:r>
            <a:r>
              <a:rPr lang="en-US" sz="2400" baseline="30000">
                <a:latin typeface="Times New Roman" panose="02020603050405020304" charset="0"/>
                <a:cs typeface="Times New Roman" panose="02020603050405020304" charset="0"/>
              </a:rPr>
              <a:t>3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=         dm</a:t>
            </a:r>
            <a:r>
              <a:rPr lang="en-US" sz="2400" baseline="30000">
                <a:latin typeface="Times New Roman" panose="02020603050405020304" charset="0"/>
                <a:cs typeface="Times New Roman" panose="02020603050405020304" charset="0"/>
              </a:rPr>
              <a:t>3</a:t>
            </a:r>
          </a:p>
          <a:p>
            <a:pPr>
              <a:lnSpc>
                <a:spcPct val="150000"/>
              </a:lnSpc>
            </a:pP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1dm</a:t>
            </a:r>
            <a:r>
              <a:rPr lang="en-US" sz="2400" baseline="30000">
                <a:latin typeface="Times New Roman" panose="02020603050405020304" charset="0"/>
                <a:cs typeface="Times New Roman" panose="02020603050405020304" charset="0"/>
              </a:rPr>
              <a:t>3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 = 1 </a:t>
            </a:r>
            <a:r>
              <a:rPr lang="en-US" sz="2400" i="1">
                <a:latin typeface="Times New Roman" panose="02020603050405020304" charset="0"/>
                <a:cs typeface="Times New Roman" panose="02020603050405020304" charset="0"/>
              </a:rPr>
              <a:t>l</a:t>
            </a:r>
          </a:p>
        </p:txBody>
      </p:sp>
      <p:graphicFrame>
        <p:nvGraphicFramePr>
          <p:cNvPr id="5" name="Object 4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6645910" y="4450715"/>
          <a:ext cx="769620" cy="7289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r:id="rId3" imgW="241300" imgH="228600" progId="Equation.KSEE3">
                  <p:embed/>
                </p:oleObj>
              </mc:Choice>
              <mc:Fallback>
                <p:oleObj r:id="rId3" imgW="241300" imgH="228600" progId="Equation.KSEE3">
                  <p:embed/>
                  <p:pic>
                    <p:nvPicPr>
                      <p:cNvPr id="0" name="Picture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645910" y="4450715"/>
                        <a:ext cx="769620" cy="7289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6" name="Picture 43" descr="scan0003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clrChange>
              <a:clrFrom>
                <a:srgbClr val="E9FFFF">
                  <a:alpha val="100000"/>
                </a:srgbClr>
              </a:clrFrom>
              <a:clrTo>
                <a:srgbClr val="E9FFFF">
                  <a:alpha val="100000"/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210" y="1377950"/>
            <a:ext cx="4971415" cy="4782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/>
          <p:nvPr/>
        </p:nvGraphicFramePr>
        <p:xfrm>
          <a:off x="2600960" y="1179195"/>
          <a:ext cx="6990080" cy="43097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5040"/>
                <a:gridCol w="3495040"/>
              </a:tblGrid>
              <a:tr h="139890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latin typeface="Times New Roman" panose="02020603050405020304" charset="0"/>
                          <a:cs typeface="Times New Roman" panose="02020603050405020304" charset="0"/>
                        </a:rPr>
                        <a:t>dm</a:t>
                      </a:r>
                      <a:r>
                        <a:rPr lang="en-US" sz="2400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latin typeface="Times New Roman" panose="02020603050405020304" charset="0"/>
                          <a:cs typeface="Times New Roman" panose="02020603050405020304" charset="0"/>
                        </a:rPr>
                        <a:t>cm</a:t>
                      </a:r>
                      <a:r>
                        <a:rPr lang="en-US" sz="2400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</a:p>
                  </a:txBody>
                  <a:tcPr anchor="ctr"/>
                </a:tc>
              </a:tr>
              <a:tr h="291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latin typeface="Times New Roman" panose="02020603050405020304" charset="0"/>
                          <a:cs typeface="Times New Roman" panose="02020603050405020304" charset="0"/>
                        </a:rPr>
                        <a:t>1dm</a:t>
                      </a:r>
                      <a:r>
                        <a:rPr lang="en-US" sz="2400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3 </a:t>
                      </a:r>
                      <a:r>
                        <a:rPr lang="en-US" sz="2400">
                          <a:latin typeface="Times New Roman" panose="02020603050405020304" charset="0"/>
                          <a:cs typeface="Times New Roman" panose="02020603050405020304" charset="0"/>
                        </a:rPr>
                        <a:t>= 1000 cm</a:t>
                      </a:r>
                      <a:r>
                        <a:rPr lang="en-US" sz="2400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</a:p>
                    <a:p>
                      <a:pPr algn="ctr">
                        <a:buNone/>
                      </a:pPr>
                      <a:r>
                        <a:rPr lang="en-US" sz="2400">
                          <a:latin typeface="Times New Roman" panose="02020603050405020304" charset="0"/>
                          <a:cs typeface="Times New Roman" panose="02020603050405020304" charset="0"/>
                        </a:rPr>
                        <a:t>         = 0,001 m</a:t>
                      </a:r>
                      <a:r>
                        <a:rPr lang="en-US" sz="2400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400">
                          <a:latin typeface="Times New Roman" panose="02020603050405020304" charset="0"/>
                          <a:cs typeface="Times New Roman" panose="02020603050405020304" charset="0"/>
                        </a:rPr>
                        <a:t>1cm</a:t>
                      </a:r>
                      <a:r>
                        <a:rPr lang="en-US" sz="2400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r>
                        <a:rPr lang="en-US" sz="2400">
                          <a:latin typeface="Times New Roman" panose="02020603050405020304" charset="0"/>
                          <a:cs typeface="Times New Roman" panose="02020603050405020304" charset="0"/>
                        </a:rPr>
                        <a:t>=  0,001 dm</a:t>
                      </a:r>
                      <a:r>
                        <a:rPr lang="en-US" sz="2400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en-US" sz="24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sz="2400">
                          <a:latin typeface="Times New Roman" panose="02020603050405020304" charset="0"/>
                          <a:cs typeface="Times New Roman" panose="02020603050405020304" charset="0"/>
                        </a:rPr>
                        <a:t>           = 0,000001 m</a:t>
                      </a:r>
                      <a:r>
                        <a:rPr lang="en-US" sz="2400" baseline="30000"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1211580" y="1609090"/>
            <a:ext cx="97688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400" b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Bài 1: </a:t>
            </a:r>
            <a:r>
              <a:rPr lang="en-US" altLang="en-US" sz="24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Viết</a:t>
            </a:r>
            <a:r>
              <a:rPr lang="en-US" altLang="en-US" sz="24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24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vào</a:t>
            </a:r>
            <a:r>
              <a:rPr lang="en-US" altLang="en-US" sz="24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ô </a:t>
            </a:r>
            <a:r>
              <a:rPr lang="en-US" altLang="en-US" sz="24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trống (theo mẫu)</a:t>
            </a:r>
            <a:r>
              <a:rPr lang="en-US" sz="2400" b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sz="2400" baseline="300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2522220" y="6054725"/>
            <a:ext cx="2016125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>
              <a:spcBef>
                <a:spcPct val="20000"/>
              </a:spcBef>
              <a:buFont typeface="Tahoma" panose="020B0604030504040204" pitchFamily="34" charset="0"/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>
              <a:spcBef>
                <a:spcPct val="20000"/>
              </a:spcBef>
              <a:buFont typeface="Tahoma" panose="020B0604030504040204" pitchFamily="34" charset="0"/>
              <a:buChar char="–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US" altLang="en-US" sz="2400" b="1" smtClean="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graphicFrame>
        <p:nvGraphicFramePr>
          <p:cNvPr id="35" name="Group 22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70515905"/>
              </p:ext>
            </p:extLst>
          </p:nvPr>
        </p:nvGraphicFramePr>
        <p:xfrm>
          <a:off x="2446020" y="2069465"/>
          <a:ext cx="8382000" cy="4645150"/>
        </p:xfrm>
        <a:graphic>
          <a:graphicData uri="http://schemas.openxmlformats.org/drawingml/2006/table">
            <a:tbl>
              <a:tblPr/>
              <a:tblGrid>
                <a:gridCol w="1516380"/>
                <a:gridCol w="686562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</a:pP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Viết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số</a:t>
                      </a:r>
                      <a:endParaRPr kumimoji="0" lang="en-US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</a:pP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anose="02020603050405020304" charset="0"/>
                        </a:rPr>
                        <a:t>Đọc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anose="02020603050405020304" charset="0"/>
                        </a:rPr>
                        <a:t>số</a:t>
                      </a:r>
                      <a:endParaRPr kumimoji="0" lang="en-US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anose="0202060305040502030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76cm</a:t>
                      </a:r>
                      <a:r>
                        <a:rPr kumimoji="0" lang="en-US" alt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3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</a:pP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Bảy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mươi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sáu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xăng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 –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ti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 –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mét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khối</a:t>
                      </a:r>
                      <a:endParaRPr kumimoji="0" lang="en-US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519dm</a:t>
                      </a:r>
                      <a:r>
                        <a:rPr kumimoji="0" lang="en-US" alt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3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85,08dm</a:t>
                      </a:r>
                      <a:r>
                        <a:rPr kumimoji="0" lang="en-US" alt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3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598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một trăm chín mươi hai xăng – ti – mét khối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</a:pP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hai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nghìn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không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trăm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linh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một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đề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 - xi – </a:t>
                      </a: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mét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khối</a:t>
                      </a:r>
                      <a:endParaRPr kumimoji="0" lang="en-US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ba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phần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tám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xăng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 – </a:t>
                      </a: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ti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 – </a:t>
                      </a: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mét</a:t>
                      </a: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 </a:t>
                      </a:r>
                      <a:r>
                        <a:rPr kumimoji="0" lang="en-US" alt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</a:rPr>
                        <a:t>khối</a:t>
                      </a:r>
                      <a:endParaRPr kumimoji="0" lang="en-US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" name="Text Box 161"/>
          <p:cNvSpPr txBox="1">
            <a:spLocks noChangeArrowheads="1"/>
          </p:cNvSpPr>
          <p:nvPr/>
        </p:nvSpPr>
        <p:spPr bwMode="auto">
          <a:xfrm>
            <a:off x="3970020" y="3036570"/>
            <a:ext cx="60960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altLang="en-US" b="1">
                <a:solidFill>
                  <a:srgbClr val="FF0000"/>
                </a:solidFill>
              </a:rPr>
              <a:t>năm trăm mười chín đề - xi - mét khối</a:t>
            </a:r>
          </a:p>
          <a:p>
            <a:pPr>
              <a:spcBef>
                <a:spcPct val="50000"/>
              </a:spcBef>
            </a:pPr>
            <a:endParaRPr lang="en-US" altLang="en-US" b="1">
              <a:solidFill>
                <a:srgbClr val="FF0000"/>
              </a:solidFill>
            </a:endParaRPr>
          </a:p>
        </p:txBody>
      </p:sp>
      <p:sp>
        <p:nvSpPr>
          <p:cNvPr id="37" name="Text Box 162"/>
          <p:cNvSpPr txBox="1">
            <a:spLocks noChangeArrowheads="1"/>
          </p:cNvSpPr>
          <p:nvPr/>
        </p:nvSpPr>
        <p:spPr bwMode="auto">
          <a:xfrm>
            <a:off x="3893820" y="3493770"/>
            <a:ext cx="69342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tám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mươi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lăm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phẩy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không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tám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đề</a:t>
            </a:r>
            <a:r>
              <a:rPr lang="en-US" altLang="en-US" b="1" dirty="0">
                <a:solidFill>
                  <a:srgbClr val="FF0000"/>
                </a:solidFill>
              </a:rPr>
              <a:t> - xi – </a:t>
            </a:r>
            <a:r>
              <a:rPr lang="en-US" altLang="en-US" b="1" dirty="0" err="1">
                <a:solidFill>
                  <a:srgbClr val="FF0000"/>
                </a:solidFill>
              </a:rPr>
              <a:t>mét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</a:rPr>
              <a:t>khối</a:t>
            </a:r>
            <a:endParaRPr lang="en-US" altLang="en-US" b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lang="en-US" altLang="en-US" b="1" dirty="0">
              <a:solidFill>
                <a:srgbClr val="FF0000"/>
              </a:solidFill>
            </a:endParaRPr>
          </a:p>
        </p:txBody>
      </p:sp>
      <p:sp>
        <p:nvSpPr>
          <p:cNvPr id="38" name="Text Box 163"/>
          <p:cNvSpPr txBox="1">
            <a:spLocks noChangeArrowheads="1"/>
          </p:cNvSpPr>
          <p:nvPr/>
        </p:nvSpPr>
        <p:spPr bwMode="auto">
          <a:xfrm>
            <a:off x="3970020" y="4103370"/>
            <a:ext cx="6400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400" b="1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bốn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 b="1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phần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 b="1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năm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 b="1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xăng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– </a:t>
            </a:r>
            <a:r>
              <a:rPr lang="en-US" altLang="en-US" sz="2400" b="1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ti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– </a:t>
            </a:r>
            <a:r>
              <a:rPr lang="en-US" altLang="en-US" sz="2400" b="1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mét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 b="1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khối</a:t>
            </a:r>
          </a:p>
        </p:txBody>
      </p:sp>
      <p:sp>
        <p:nvSpPr>
          <p:cNvPr id="39" name="Text Box 168"/>
          <p:cNvSpPr txBox="1">
            <a:spLocks noChangeArrowheads="1"/>
          </p:cNvSpPr>
          <p:nvPr/>
        </p:nvSpPr>
        <p:spPr bwMode="auto">
          <a:xfrm>
            <a:off x="2820670" y="534924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b="1">
              <a:solidFill>
                <a:srgbClr val="FF0000"/>
              </a:solidFill>
            </a:endParaRPr>
          </a:p>
        </p:txBody>
      </p:sp>
      <p:sp>
        <p:nvSpPr>
          <p:cNvPr id="40" name="Text Box 170"/>
          <p:cNvSpPr txBox="1">
            <a:spLocks noChangeArrowheads="1"/>
          </p:cNvSpPr>
          <p:nvPr/>
        </p:nvSpPr>
        <p:spPr bwMode="auto">
          <a:xfrm>
            <a:off x="2515870" y="5328920"/>
            <a:ext cx="1905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</a:rPr>
              <a:t>2001dm</a:t>
            </a:r>
            <a:r>
              <a:rPr lang="en-US" altLang="en-US" b="1" baseline="30000">
                <a:solidFill>
                  <a:srgbClr val="FF0000"/>
                </a:solidFill>
              </a:rPr>
              <a:t>3</a:t>
            </a:r>
            <a:r>
              <a:rPr lang="en-US" altLang="en-US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1" name="Text Box 178"/>
          <p:cNvSpPr txBox="1">
            <a:spLocks noChangeArrowheads="1"/>
          </p:cNvSpPr>
          <p:nvPr/>
        </p:nvSpPr>
        <p:spPr bwMode="auto">
          <a:xfrm>
            <a:off x="2515870" y="4795520"/>
            <a:ext cx="19812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</a:rPr>
              <a:t>192cm</a:t>
            </a:r>
            <a:r>
              <a:rPr lang="en-US" altLang="en-US" b="1" baseline="30000">
                <a:solidFill>
                  <a:srgbClr val="FF0000"/>
                </a:solidFill>
              </a:rPr>
              <a:t>3</a:t>
            </a:r>
          </a:p>
        </p:txBody>
      </p:sp>
      <p:grpSp>
        <p:nvGrpSpPr>
          <p:cNvPr id="42" name="Group 236"/>
          <p:cNvGrpSpPr/>
          <p:nvPr/>
        </p:nvGrpSpPr>
        <p:grpSpPr bwMode="auto">
          <a:xfrm>
            <a:off x="2674620" y="4041140"/>
            <a:ext cx="1143000" cy="709671"/>
            <a:chOff x="384" y="2544"/>
            <a:chExt cx="720" cy="447"/>
          </a:xfrm>
        </p:grpSpPr>
        <p:grpSp>
          <p:nvGrpSpPr>
            <p:cNvPr id="43" name="Group 222"/>
            <p:cNvGrpSpPr/>
            <p:nvPr/>
          </p:nvGrpSpPr>
          <p:grpSpPr bwMode="auto">
            <a:xfrm>
              <a:off x="384" y="2544"/>
              <a:ext cx="240" cy="447"/>
              <a:chOff x="4128" y="816"/>
              <a:chExt cx="232" cy="439"/>
            </a:xfrm>
          </p:grpSpPr>
          <p:sp>
            <p:nvSpPr>
              <p:cNvPr id="44" name="Line 223"/>
              <p:cNvSpPr>
                <a:spLocks noChangeShapeType="1"/>
              </p:cNvSpPr>
              <p:nvPr/>
            </p:nvSpPr>
            <p:spPr bwMode="auto">
              <a:xfrm>
                <a:off x="4128" y="1056"/>
                <a:ext cx="232" cy="1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Rectangle 224"/>
              <p:cNvSpPr>
                <a:spLocks noChangeArrowheads="1"/>
              </p:cNvSpPr>
              <p:nvPr/>
            </p:nvSpPr>
            <p:spPr bwMode="auto">
              <a:xfrm>
                <a:off x="4173" y="1055"/>
                <a:ext cx="81" cy="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9pPr>
              </a:lstStyle>
              <a:p>
                <a:r>
                  <a:rPr lang="en-US" altLang="en-US" sz="2100"/>
                  <a:t>5</a:t>
                </a:r>
              </a:p>
            </p:txBody>
          </p:sp>
          <p:sp>
            <p:nvSpPr>
              <p:cNvPr id="46" name="Rectangle 225"/>
              <p:cNvSpPr>
                <a:spLocks noChangeArrowheads="1"/>
              </p:cNvSpPr>
              <p:nvPr/>
            </p:nvSpPr>
            <p:spPr bwMode="auto">
              <a:xfrm>
                <a:off x="4176" y="816"/>
                <a:ext cx="84" cy="1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9pPr>
              </a:lstStyle>
              <a:p>
                <a:r>
                  <a:rPr lang="en-US" altLang="en-US" sz="2100" dirty="0"/>
                  <a:t>4</a:t>
                </a:r>
                <a:endParaRPr lang="en-US" altLang="en-US" dirty="0"/>
              </a:p>
            </p:txBody>
          </p:sp>
        </p:grpSp>
        <p:sp>
          <p:nvSpPr>
            <p:cNvPr id="47" name="Text Box 226"/>
            <p:cNvSpPr txBox="1">
              <a:spLocks noChangeArrowheads="1"/>
            </p:cNvSpPr>
            <p:nvPr/>
          </p:nvSpPr>
          <p:spPr bwMode="auto">
            <a:xfrm>
              <a:off x="624" y="2595"/>
              <a:ext cx="480" cy="2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altLang="en-US" sz="2400">
                  <a:solidFill>
                    <a:schemeClr val="tx1"/>
                  </a:solidFill>
                  <a:effectLst/>
                  <a:latin typeface="Times New Roman" panose="02020603050405020304" charset="0"/>
                  <a:cs typeface="Times New Roman" panose="02020603050405020304" charset="0"/>
                </a:rPr>
                <a:t>cm</a:t>
              </a:r>
              <a:r>
                <a:rPr lang="en-US" altLang="en-US" sz="2400" baseline="30000">
                  <a:solidFill>
                    <a:schemeClr val="tx1"/>
                  </a:solidFill>
                  <a:effectLst/>
                  <a:latin typeface="Times New Roman" panose="02020603050405020304" charset="0"/>
                  <a:cs typeface="Times New Roman" panose="02020603050405020304" charset="0"/>
                </a:rPr>
                <a:t>3</a:t>
              </a:r>
            </a:p>
          </p:txBody>
        </p:sp>
      </p:grpSp>
      <p:grpSp>
        <p:nvGrpSpPr>
          <p:cNvPr id="48" name="Group 233"/>
          <p:cNvGrpSpPr/>
          <p:nvPr/>
        </p:nvGrpSpPr>
        <p:grpSpPr bwMode="auto">
          <a:xfrm>
            <a:off x="2674620" y="5932170"/>
            <a:ext cx="1219200" cy="701676"/>
            <a:chOff x="432" y="3879"/>
            <a:chExt cx="768" cy="442"/>
          </a:xfrm>
        </p:grpSpPr>
        <p:grpSp>
          <p:nvGrpSpPr>
            <p:cNvPr id="49" name="Group 228"/>
            <p:cNvGrpSpPr/>
            <p:nvPr/>
          </p:nvGrpSpPr>
          <p:grpSpPr bwMode="auto">
            <a:xfrm>
              <a:off x="432" y="3879"/>
              <a:ext cx="232" cy="442"/>
              <a:chOff x="4128" y="816"/>
              <a:chExt cx="232" cy="442"/>
            </a:xfrm>
          </p:grpSpPr>
          <p:sp>
            <p:nvSpPr>
              <p:cNvPr id="50" name="Line 229"/>
              <p:cNvSpPr>
                <a:spLocks noChangeShapeType="1"/>
              </p:cNvSpPr>
              <p:nvPr/>
            </p:nvSpPr>
            <p:spPr bwMode="auto">
              <a:xfrm>
                <a:off x="4128" y="1056"/>
                <a:ext cx="232" cy="1"/>
              </a:xfrm>
              <a:prstGeom prst="line">
                <a:avLst/>
              </a:prstGeom>
              <a:noFill/>
              <a:ln w="25400">
                <a:solidFill>
                  <a:srgbClr val="FF33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Rectangle 230"/>
              <p:cNvSpPr>
                <a:spLocks noChangeArrowheads="1"/>
              </p:cNvSpPr>
              <p:nvPr/>
            </p:nvSpPr>
            <p:spPr bwMode="auto">
              <a:xfrm>
                <a:off x="4173" y="1055"/>
                <a:ext cx="84" cy="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9pPr>
              </a:lstStyle>
              <a:p>
                <a:r>
                  <a:rPr lang="en-US" altLang="en-US" sz="2100" b="1">
                    <a:solidFill>
                      <a:srgbClr val="FF0000"/>
                    </a:solidFill>
                  </a:rPr>
                  <a:t>8</a:t>
                </a:r>
              </a:p>
            </p:txBody>
          </p:sp>
          <p:sp>
            <p:nvSpPr>
              <p:cNvPr id="52" name="Rectangle 231"/>
              <p:cNvSpPr>
                <a:spLocks noChangeArrowheads="1"/>
              </p:cNvSpPr>
              <p:nvPr/>
            </p:nvSpPr>
            <p:spPr bwMode="auto">
              <a:xfrm>
                <a:off x="4176" y="816"/>
                <a:ext cx="84" cy="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9pPr>
              </a:lstStyle>
              <a:p>
                <a:r>
                  <a:rPr lang="en-US" altLang="en-US" sz="2100" b="1">
                    <a:solidFill>
                      <a:srgbClr val="FF0000"/>
                    </a:solidFill>
                  </a:rPr>
                  <a:t>3</a:t>
                </a:r>
              </a:p>
            </p:txBody>
          </p:sp>
        </p:grpSp>
        <p:sp>
          <p:nvSpPr>
            <p:cNvPr id="53" name="Text Box 232"/>
            <p:cNvSpPr txBox="1">
              <a:spLocks noChangeArrowheads="1"/>
            </p:cNvSpPr>
            <p:nvPr/>
          </p:nvSpPr>
          <p:spPr bwMode="auto">
            <a:xfrm>
              <a:off x="672" y="3948"/>
              <a:ext cx="528" cy="2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altLang="en-US" sz="2400" b="1">
                  <a:solidFill>
                    <a:srgbClr val="FF0000"/>
                  </a:solidFill>
                  <a:effectLst/>
                  <a:latin typeface="Times New Roman" panose="02020603050405020304" charset="0"/>
                  <a:cs typeface="Times New Roman" panose="02020603050405020304" charset="0"/>
                </a:rPr>
                <a:t>cm</a:t>
              </a:r>
              <a:r>
                <a:rPr lang="en-US" altLang="en-US" sz="2400" b="1" baseline="30000">
                  <a:solidFill>
                    <a:srgbClr val="FF0000"/>
                  </a:solidFill>
                  <a:effectLst/>
                  <a:latin typeface="Times New Roman" panose="02020603050405020304" charset="0"/>
                  <a:cs typeface="Times New Roman" panose="02020603050405020304" charset="0"/>
                </a:rPr>
                <a:t>3</a:t>
              </a:r>
            </a:p>
          </p:txBody>
        </p:sp>
      </p:grpSp>
      <p:sp>
        <p:nvSpPr>
          <p:cNvPr id="23" name="Rounded Rectangle 22"/>
          <p:cNvSpPr/>
          <p:nvPr/>
        </p:nvSpPr>
        <p:spPr>
          <a:xfrm>
            <a:off x="3817620" y="549999"/>
            <a:ext cx="4222750" cy="838200"/>
          </a:xfrm>
          <a:prstGeom prst="roundRect">
            <a:avLst>
              <a:gd name="adj" fmla="val 50000"/>
            </a:avLst>
          </a:prstGeom>
          <a:solidFill>
            <a:srgbClr val="00B0F0"/>
          </a:solidFill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4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3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3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4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ldLvl="0" animBg="1"/>
      <p:bldP spid="37" grpId="0" bldLvl="0" animBg="1"/>
      <p:bldP spid="38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2057400" y="2166620"/>
            <a:ext cx="778573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Bài 2: Viết số thích hợp vào chỗ chấm:</a:t>
            </a:r>
            <a:endParaRPr lang="en-US" sz="2400" baseline="300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Line 29"/>
          <p:cNvSpPr>
            <a:spLocks noChangeShapeType="1"/>
          </p:cNvSpPr>
          <p:nvPr/>
        </p:nvSpPr>
        <p:spPr bwMode="auto">
          <a:xfrm>
            <a:off x="5759450" y="3363595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17"/>
          <p:cNvSpPr txBox="1">
            <a:spLocks noChangeArrowheads="1"/>
          </p:cNvSpPr>
          <p:nvPr/>
        </p:nvSpPr>
        <p:spPr bwMode="auto">
          <a:xfrm>
            <a:off x="1873250" y="3211195"/>
            <a:ext cx="541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a) 1dm</a:t>
            </a:r>
            <a:r>
              <a:rPr lang="en-US" altLang="en-US" b="1" baseline="30000"/>
              <a:t>3</a:t>
            </a:r>
            <a:r>
              <a:rPr lang="en-US" altLang="en-US"/>
              <a:t>  = ………… cm</a:t>
            </a:r>
            <a:r>
              <a:rPr lang="en-US" altLang="en-US" b="1" baseline="30000"/>
              <a:t>3</a:t>
            </a:r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1873250" y="3820795"/>
            <a:ext cx="541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5,8dm</a:t>
            </a:r>
            <a:r>
              <a:rPr lang="en-US" altLang="en-US" b="1" baseline="30000"/>
              <a:t>3 </a:t>
            </a:r>
            <a:r>
              <a:rPr lang="en-US" altLang="en-US"/>
              <a:t> = …………..cm</a:t>
            </a:r>
            <a:r>
              <a:rPr lang="en-US" altLang="en-US" b="1" baseline="30000"/>
              <a:t>3</a:t>
            </a:r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1873250" y="4277995"/>
            <a:ext cx="556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375dm</a:t>
            </a:r>
            <a:r>
              <a:rPr lang="en-US" altLang="en-US" b="1" baseline="30000"/>
              <a:t>3</a:t>
            </a:r>
            <a:r>
              <a:rPr lang="en-US" altLang="en-US"/>
              <a:t>  = ………….cm</a:t>
            </a:r>
            <a:r>
              <a:rPr lang="en-US" altLang="en-US" b="1" baseline="30000"/>
              <a:t>3</a:t>
            </a:r>
          </a:p>
        </p:txBody>
      </p:sp>
      <p:sp>
        <p:nvSpPr>
          <p:cNvPr id="12" name="Text Box 23"/>
          <p:cNvSpPr txBox="1">
            <a:spLocks noChangeArrowheads="1"/>
          </p:cNvSpPr>
          <p:nvPr/>
        </p:nvSpPr>
        <p:spPr bwMode="auto">
          <a:xfrm>
            <a:off x="6064250" y="3287395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b) 2000cm</a:t>
            </a:r>
            <a:r>
              <a:rPr lang="en-US" altLang="en-US" b="1" baseline="30000"/>
              <a:t>3</a:t>
            </a:r>
            <a:r>
              <a:rPr lang="en-US" altLang="en-US"/>
              <a:t>  = ……….dm</a:t>
            </a:r>
            <a:r>
              <a:rPr lang="en-US" altLang="en-US" b="1" baseline="30000"/>
              <a:t>3</a:t>
            </a:r>
          </a:p>
        </p:txBody>
      </p:sp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5988050" y="3820795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490 000cm</a:t>
            </a:r>
            <a:r>
              <a:rPr lang="en-US" altLang="en-US" b="1" baseline="30000"/>
              <a:t>3</a:t>
            </a:r>
            <a:r>
              <a:rPr lang="en-US" altLang="en-US"/>
              <a:t>  = ………..dm</a:t>
            </a:r>
            <a:r>
              <a:rPr lang="en-US" altLang="en-US" b="1" baseline="30000"/>
              <a:t>3</a:t>
            </a:r>
          </a:p>
        </p:txBody>
      </p:sp>
      <p:sp>
        <p:nvSpPr>
          <p:cNvPr id="14" name="Text Box 26"/>
          <p:cNvSpPr txBox="1">
            <a:spLocks noChangeArrowheads="1"/>
          </p:cNvSpPr>
          <p:nvPr/>
        </p:nvSpPr>
        <p:spPr bwMode="auto">
          <a:xfrm>
            <a:off x="5911850" y="4277995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 154 000cm</a:t>
            </a:r>
            <a:r>
              <a:rPr lang="en-US" altLang="en-US" b="1" baseline="30000"/>
              <a:t>3</a:t>
            </a:r>
            <a:r>
              <a:rPr lang="en-US" altLang="en-US"/>
              <a:t> = ………..dm</a:t>
            </a:r>
            <a:r>
              <a:rPr lang="en-US" altLang="en-US" b="1" baseline="30000"/>
              <a:t>3</a:t>
            </a:r>
          </a:p>
        </p:txBody>
      </p:sp>
      <p:sp>
        <p:nvSpPr>
          <p:cNvPr id="15" name="Text Box 27"/>
          <p:cNvSpPr txBox="1">
            <a:spLocks noChangeArrowheads="1"/>
          </p:cNvSpPr>
          <p:nvPr/>
        </p:nvSpPr>
        <p:spPr bwMode="auto">
          <a:xfrm>
            <a:off x="5988050" y="4735195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 5100cm</a:t>
            </a:r>
            <a:r>
              <a:rPr lang="en-US" altLang="en-US" b="1" baseline="30000"/>
              <a:t>3</a:t>
            </a:r>
            <a:r>
              <a:rPr lang="en-US" altLang="en-US"/>
              <a:t> = …………..dm</a:t>
            </a:r>
            <a:r>
              <a:rPr lang="en-US" altLang="en-US" b="1" baseline="30000"/>
              <a:t>3</a:t>
            </a:r>
          </a:p>
        </p:txBody>
      </p:sp>
      <p:sp>
        <p:nvSpPr>
          <p:cNvPr id="17" name="AutoShape 64"/>
          <p:cNvSpPr>
            <a:spLocks noChangeAspect="1" noChangeArrowheads="1" noTextEdit="1"/>
          </p:cNvSpPr>
          <p:nvPr/>
        </p:nvSpPr>
        <p:spPr bwMode="auto">
          <a:xfrm>
            <a:off x="1832610" y="5293995"/>
            <a:ext cx="60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Rectangle 72"/>
          <p:cNvSpPr>
            <a:spLocks noChangeArrowheads="1"/>
          </p:cNvSpPr>
          <p:nvPr/>
        </p:nvSpPr>
        <p:spPr bwMode="auto">
          <a:xfrm>
            <a:off x="3549650" y="3211195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</a:rPr>
              <a:t>1000</a:t>
            </a:r>
          </a:p>
        </p:txBody>
      </p:sp>
      <p:sp>
        <p:nvSpPr>
          <p:cNvPr id="25" name="Text Box 73"/>
          <p:cNvSpPr txBox="1">
            <a:spLocks noChangeArrowheads="1"/>
          </p:cNvSpPr>
          <p:nvPr/>
        </p:nvSpPr>
        <p:spPr bwMode="auto">
          <a:xfrm>
            <a:off x="3473450" y="3820795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</a:rPr>
              <a:t>5800</a:t>
            </a:r>
          </a:p>
        </p:txBody>
      </p:sp>
      <p:sp>
        <p:nvSpPr>
          <p:cNvPr id="26" name="Text Box 74"/>
          <p:cNvSpPr txBox="1">
            <a:spLocks noChangeArrowheads="1"/>
          </p:cNvSpPr>
          <p:nvPr/>
        </p:nvSpPr>
        <p:spPr bwMode="auto">
          <a:xfrm>
            <a:off x="3321050" y="4277995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</a:rPr>
              <a:t>375 000</a:t>
            </a:r>
          </a:p>
        </p:txBody>
      </p:sp>
      <p:grpSp>
        <p:nvGrpSpPr>
          <p:cNvPr id="27" name="Group 83"/>
          <p:cNvGrpSpPr/>
          <p:nvPr/>
        </p:nvGrpSpPr>
        <p:grpSpPr bwMode="auto">
          <a:xfrm>
            <a:off x="1943100" y="4658995"/>
            <a:ext cx="3587750" cy="701993"/>
            <a:chOff x="528" y="2592"/>
            <a:chExt cx="3360" cy="442"/>
          </a:xfrm>
        </p:grpSpPr>
        <p:sp>
          <p:nvSpPr>
            <p:cNvPr id="28" name="Text Box 21"/>
            <p:cNvSpPr txBox="1">
              <a:spLocks noChangeArrowheads="1"/>
            </p:cNvSpPr>
            <p:nvPr/>
          </p:nvSpPr>
          <p:spPr bwMode="auto">
            <a:xfrm>
              <a:off x="768" y="2640"/>
              <a:ext cx="3120" cy="2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dirty="0"/>
                <a:t>dm</a:t>
              </a:r>
              <a:r>
                <a:rPr lang="en-US" altLang="en-US" b="1" baseline="30000" dirty="0"/>
                <a:t>3</a:t>
              </a:r>
              <a:r>
                <a:rPr lang="en-US" altLang="en-US" dirty="0"/>
                <a:t>  = ..………....cm</a:t>
              </a:r>
              <a:r>
                <a:rPr lang="en-US" altLang="en-US" b="1" baseline="30000" dirty="0"/>
                <a:t>3</a:t>
              </a:r>
            </a:p>
          </p:txBody>
        </p:sp>
        <p:grpSp>
          <p:nvGrpSpPr>
            <p:cNvPr id="29" name="Group 75"/>
            <p:cNvGrpSpPr/>
            <p:nvPr/>
          </p:nvGrpSpPr>
          <p:grpSpPr bwMode="auto">
            <a:xfrm>
              <a:off x="528" y="2592"/>
              <a:ext cx="232" cy="442"/>
              <a:chOff x="688" y="3001"/>
              <a:chExt cx="232" cy="442"/>
            </a:xfrm>
          </p:grpSpPr>
          <p:sp>
            <p:nvSpPr>
              <p:cNvPr id="30" name="Line 76"/>
              <p:cNvSpPr>
                <a:spLocks noChangeShapeType="1"/>
              </p:cNvSpPr>
              <p:nvPr/>
            </p:nvSpPr>
            <p:spPr bwMode="auto">
              <a:xfrm>
                <a:off x="688" y="3215"/>
                <a:ext cx="232" cy="1"/>
              </a:xfrm>
              <a:prstGeom prst="line">
                <a:avLst/>
              </a:prstGeom>
              <a:noFill/>
              <a:ln w="25400">
                <a:solidFill>
                  <a:schemeClr val="tx2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Rectangle 77"/>
              <p:cNvSpPr>
                <a:spLocks noChangeArrowheads="1"/>
              </p:cNvSpPr>
              <p:nvPr/>
            </p:nvSpPr>
            <p:spPr bwMode="auto">
              <a:xfrm>
                <a:off x="711" y="3240"/>
                <a:ext cx="84" cy="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9pPr>
              </a:lstStyle>
              <a:p>
                <a:r>
                  <a:rPr lang="en-US" altLang="en-US" sz="2100" b="1"/>
                  <a:t>5</a:t>
                </a:r>
                <a:endParaRPr lang="en-US" altLang="en-US" b="1"/>
              </a:p>
            </p:txBody>
          </p:sp>
          <p:sp>
            <p:nvSpPr>
              <p:cNvPr id="32" name="Rectangle 78"/>
              <p:cNvSpPr>
                <a:spLocks noChangeArrowheads="1"/>
              </p:cNvSpPr>
              <p:nvPr/>
            </p:nvSpPr>
            <p:spPr bwMode="auto">
              <a:xfrm>
                <a:off x="714" y="3001"/>
                <a:ext cx="84" cy="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charset="0"/>
                  </a:defRPr>
                </a:lvl9pPr>
              </a:lstStyle>
              <a:p>
                <a:r>
                  <a:rPr lang="en-US" altLang="en-US" sz="2100" b="1"/>
                  <a:t>4</a:t>
                </a:r>
                <a:endParaRPr lang="en-US" altLang="en-US" b="1"/>
              </a:p>
            </p:txBody>
          </p:sp>
        </p:grpSp>
      </p:grpSp>
      <p:sp>
        <p:nvSpPr>
          <p:cNvPr id="33" name="Text Box 84"/>
          <p:cNvSpPr txBox="1">
            <a:spLocks noChangeArrowheads="1"/>
          </p:cNvSpPr>
          <p:nvPr/>
        </p:nvSpPr>
        <p:spPr bwMode="auto">
          <a:xfrm>
            <a:off x="3516630" y="4735195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rgbClr val="FF3300"/>
                </a:solidFill>
              </a:rPr>
              <a:t>800</a:t>
            </a:r>
          </a:p>
        </p:txBody>
      </p:sp>
      <p:sp>
        <p:nvSpPr>
          <p:cNvPr id="34" name="Text Box 85"/>
          <p:cNvSpPr txBox="1">
            <a:spLocks noChangeArrowheads="1"/>
          </p:cNvSpPr>
          <p:nvPr/>
        </p:nvSpPr>
        <p:spPr bwMode="auto">
          <a:xfrm>
            <a:off x="8274050" y="3287395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35" name="Text Box 86"/>
          <p:cNvSpPr txBox="1">
            <a:spLocks noChangeArrowheads="1"/>
          </p:cNvSpPr>
          <p:nvPr/>
        </p:nvSpPr>
        <p:spPr bwMode="auto">
          <a:xfrm>
            <a:off x="8045450" y="3820795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</a:rPr>
              <a:t>490</a:t>
            </a:r>
          </a:p>
        </p:txBody>
      </p:sp>
      <p:sp>
        <p:nvSpPr>
          <p:cNvPr id="36" name="Text Box 87"/>
          <p:cNvSpPr txBox="1">
            <a:spLocks noChangeArrowheads="1"/>
          </p:cNvSpPr>
          <p:nvPr/>
        </p:nvSpPr>
        <p:spPr bwMode="auto">
          <a:xfrm>
            <a:off x="7969250" y="4277995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</a:rPr>
              <a:t>154</a:t>
            </a:r>
          </a:p>
        </p:txBody>
      </p:sp>
      <p:sp>
        <p:nvSpPr>
          <p:cNvPr id="37" name="Text Box 88"/>
          <p:cNvSpPr txBox="1">
            <a:spLocks noChangeArrowheads="1"/>
          </p:cNvSpPr>
          <p:nvPr/>
        </p:nvSpPr>
        <p:spPr bwMode="auto">
          <a:xfrm>
            <a:off x="7969250" y="4658995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</a:rPr>
              <a:t>5,1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24" grpId="0" bldLvl="0" animBg="1"/>
      <p:bldP spid="25" grpId="0" bldLvl="0" animBg="1"/>
      <p:bldP spid="26" grpId="0" bldLvl="0" animBg="1"/>
      <p:bldP spid="33" grpId="0" bldLvl="0" animBg="1"/>
      <p:bldP spid="34" grpId="0" bldLvl="0" animBg="1"/>
      <p:bldP spid="35" grpId="0" bldLvl="0" animBg="1"/>
      <p:bldP spid="36" grpId="0" bldLvl="0" animBg="1"/>
      <p:bldP spid="37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712082" y="-1712083"/>
            <a:ext cx="6858001" cy="10282164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7986395" y="2814955"/>
            <a:ext cx="356298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6000" dirty="0">
                <a:latin typeface="iCiel Mijas" panose="02000506000000020004" charset="0"/>
                <a:ea typeface="汉仪尚巍小时候W" panose="00020600040101010101" pitchFamily="18" charset="-122"/>
                <a:cs typeface="iCiel Mijas" panose="02000506000000020004" charset="0"/>
              </a:rPr>
              <a:t>DẶN DÒ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DIAGRAM_MODELTYPE" val="dynamicNum"/>
  <p:tag name="KSO_WM_BEAUTIFY_FLAG" val="#wm#"/>
  <p:tag name="KSO_WM_UNIT_TYPE" val="ζ_h_f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366</Words>
  <Application>Microsoft Office PowerPoint</Application>
  <PresentationFormat>Custom</PresentationFormat>
  <Paragraphs>74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主题​​</vt:lpstr>
      <vt:lpstr>Equation.KSEE3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asus</dc:creator>
  <cp:lastModifiedBy>Administrator_PC</cp:lastModifiedBy>
  <cp:revision>14</cp:revision>
  <dcterms:created xsi:type="dcterms:W3CDTF">2018-12-03T06:38:00Z</dcterms:created>
  <dcterms:modified xsi:type="dcterms:W3CDTF">2021-02-21T14:10:00Z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1033-11.2.0.9984</vt:lpwstr>
  </property>
</Properties>
</file>