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4"/>
  </p:notesMasterIdLst>
  <p:sldIdLst>
    <p:sldId id="256" r:id="rId2"/>
    <p:sldId id="264" r:id="rId3"/>
    <p:sldId id="265" r:id="rId4"/>
    <p:sldId id="266" r:id="rId5"/>
    <p:sldId id="273" r:id="rId6"/>
    <p:sldId id="267" r:id="rId7"/>
    <p:sldId id="270" r:id="rId8"/>
    <p:sldId id="268" r:id="rId9"/>
    <p:sldId id="269" r:id="rId10"/>
    <p:sldId id="271" r:id="rId11"/>
    <p:sldId id="263" r:id="rId12"/>
    <p:sldId id="27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87" autoAdjust="0"/>
  </p:normalViewPr>
  <p:slideViewPr>
    <p:cSldViewPr>
      <p:cViewPr varScale="1">
        <p:scale>
          <a:sx n="78" d="100"/>
          <a:sy n="78" d="100"/>
        </p:scale>
        <p:origin x="-113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02A3D52-4C86-428B-9341-B5E76C1CAABA}" type="datetimeFigureOut">
              <a:rPr lang="en-US"/>
              <a:pPr>
                <a:defRPr/>
              </a:pPr>
              <a:t>1/29/2018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7A7B06E-035B-469F-9F23-772AF330A44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7E25F5-A02A-41E5-A85C-711C10643DE6}"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DFCD3F0-0EFB-4D2A-92FF-34F8C9437600}"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6FE85C67-9D13-4060-B29C-78A7A92EC55F}" type="datetimeFigureOut">
              <a:rPr lang="en-US"/>
              <a:pPr>
                <a:defRPr/>
              </a:pPr>
              <a:t>1/29/2018</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9BD3D9EE-518C-4E3E-B23A-2988ED87FDC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07BE491-E68B-4A9B-8152-C186038D3AEA}" type="datetimeFigureOut">
              <a:rPr lang="en-US"/>
              <a:pPr>
                <a:defRPr/>
              </a:pPr>
              <a:t>1/29/2018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99A7B54-14D3-47AF-996C-7811B29225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D02FE39-F016-4C1D-A71C-BD6E55A3709C}" type="datetimeFigureOut">
              <a:rPr lang="en-US"/>
              <a:pPr>
                <a:defRPr/>
              </a:pPr>
              <a:t>1/29/2018</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1E53A5E-87E5-4335-A56F-0A06C37DAA9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032A685E-4280-47FA-A133-9E5DBFC8F91F}" type="datetimeFigureOut">
              <a:rPr lang="en-US"/>
              <a:pPr>
                <a:defRPr/>
              </a:pPr>
              <a:t>1/29/2018</a:t>
            </a:fld>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2D276141-9A42-4232-A033-0DFF29D0505B}"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1527E59E-E60E-45B0-ACEA-95F2D0B91003}" type="datetimeFigureOut">
              <a:rPr lang="en-US"/>
              <a:pPr>
                <a:defRPr/>
              </a:pPr>
              <a:t>1/29/2018</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524E00A7-F422-405C-A0A0-147B9F33035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D279B2AE-17B9-4B3C-9985-1C202449022C}" type="datetimeFigureOut">
              <a:rPr lang="en-US"/>
              <a:pPr>
                <a:defRPr/>
              </a:pPr>
              <a:t>1/29/2018</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775EA2E0-762E-430C-82DB-4666640B67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B9058FE0-4564-4DEC-8199-A48851158FC9}" type="datetimeFigureOut">
              <a:rPr lang="en-US"/>
              <a:pPr>
                <a:defRPr/>
              </a:pPr>
              <a:t>1/29/2018</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8D59CBD-1048-4AD7-847B-04941815F66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4B445C12-B9B7-40FA-B02B-35F29F7594F7}" type="datetimeFigureOut">
              <a:rPr lang="en-US"/>
              <a:pPr>
                <a:defRPr/>
              </a:pPr>
              <a:t>1/29/2018</a:t>
            </a:fld>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D09BFE13-F59C-40B1-A465-D2F400B9BBFB}"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F861377E-9EAE-484E-9105-57C40C27C564}" type="datetimeFigureOut">
              <a:rPr lang="en-US"/>
              <a:pPr>
                <a:defRPr/>
              </a:pPr>
              <a:t>1/29/2018</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BFDC9F6A-92B2-4D2E-BEC0-D90A4CD0C93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05AEF58B-038C-4C1D-8E18-71CD1131C099}" type="datetimeFigureOut">
              <a:rPr lang="en-US"/>
              <a:pPr>
                <a:defRPr/>
              </a:pPr>
              <a:t>1/29/2018</a:t>
            </a:fld>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C2DC865A-E2A7-4A4F-AB2A-509991770036}"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32494DFE-4B69-4DE2-8DC5-97EE1DB2BC1F}" type="datetimeFigureOut">
              <a:rPr lang="en-US"/>
              <a:pPr>
                <a:defRPr/>
              </a:pPr>
              <a:t>1/29/2018</a:t>
            </a:fld>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FA0C5B71-D4C4-4E83-B49D-352681EFD656}"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cs typeface="+mn-cs"/>
              </a:defRPr>
            </a:lvl1pPr>
          </a:lstStyle>
          <a:p>
            <a:pPr>
              <a:defRPr/>
            </a:pPr>
            <a:fld id="{07C47716-05B7-4483-AAB4-BEA47B00EB73}" type="datetimeFigureOut">
              <a:rPr lang="en-US"/>
              <a:pPr>
                <a:defRPr/>
              </a:pPr>
              <a:t>1/29/2018</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981BBCC7-4B03-43A8-8FDF-3AC47FAC8E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3" r:id="rId4"/>
    <p:sldLayoutId id="2147483762" r:id="rId5"/>
    <p:sldLayoutId id="2147483767" r:id="rId6"/>
    <p:sldLayoutId id="2147483761" r:id="rId7"/>
    <p:sldLayoutId id="2147483768" r:id="rId8"/>
    <p:sldLayoutId id="2147483769" r:id="rId9"/>
    <p:sldLayoutId id="2147483760" r:id="rId10"/>
    <p:sldLayoutId id="2147483759"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a:defRPr>
      </a:lvl2pPr>
      <a:lvl3pPr algn="l" rtl="0" fontAlgn="base">
        <a:spcBef>
          <a:spcPct val="0"/>
        </a:spcBef>
        <a:spcAft>
          <a:spcPct val="0"/>
        </a:spcAft>
        <a:defRPr sz="3000">
          <a:solidFill>
            <a:schemeClr val="tx2"/>
          </a:solidFill>
          <a:latin typeface="Century Schoolbook"/>
        </a:defRPr>
      </a:lvl3pPr>
      <a:lvl4pPr algn="l" rtl="0" fontAlgn="base">
        <a:spcBef>
          <a:spcPct val="0"/>
        </a:spcBef>
        <a:spcAft>
          <a:spcPct val="0"/>
        </a:spcAft>
        <a:defRPr sz="3000">
          <a:solidFill>
            <a:schemeClr val="tx2"/>
          </a:solidFill>
          <a:latin typeface="Century Schoolbook"/>
        </a:defRPr>
      </a:lvl4pPr>
      <a:lvl5pPr algn="l" rtl="0" fontAlgn="base">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NULL"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Content Placeholder 5"/>
          <p:cNvPicPr>
            <a:picLocks noGrp="1" noChangeAspect="1"/>
          </p:cNvPicPr>
          <p:nvPr>
            <p:ph sz="quarter" idx="1"/>
          </p:nvPr>
        </p:nvPicPr>
        <p:blipFill>
          <a:blip r:embed="rId3"/>
          <a:srcRect/>
          <a:stretch>
            <a:fillRect/>
          </a:stretch>
        </p:blipFill>
        <p:spPr>
          <a:xfrm>
            <a:off x="0" y="7938"/>
            <a:ext cx="9091613" cy="6818312"/>
          </a:xfrm>
        </p:spPr>
      </p:pic>
      <p:sp>
        <p:nvSpPr>
          <p:cNvPr id="14338" name="Rectangle 6"/>
          <p:cNvSpPr>
            <a:spLocks noChangeArrowheads="1"/>
          </p:cNvSpPr>
          <p:nvPr/>
        </p:nvSpPr>
        <p:spPr bwMode="auto">
          <a:xfrm>
            <a:off x="3441700" y="1892300"/>
            <a:ext cx="2443163" cy="768350"/>
          </a:xfrm>
          <a:prstGeom prst="rect">
            <a:avLst/>
          </a:prstGeom>
          <a:noFill/>
          <a:ln w="9525">
            <a:noFill/>
            <a:miter lim="800000"/>
            <a:headEnd/>
            <a:tailEnd/>
          </a:ln>
        </p:spPr>
        <p:txBody>
          <a:bodyPr wrap="none">
            <a:spAutoFit/>
          </a:bodyPr>
          <a:lstStyle/>
          <a:p>
            <a:r>
              <a:rPr lang="en-US" sz="4400" b="1">
                <a:latin typeface=".VnTime" pitchFamily="34" charset="0"/>
              </a:rPr>
              <a:t>ChÝnh t¶ </a:t>
            </a:r>
            <a:endParaRPr lang="en-US" sz="4400">
              <a:latin typeface=".VnTime" pitchFamily="34" charset="0"/>
            </a:endParaRPr>
          </a:p>
        </p:txBody>
      </p:sp>
      <p:sp>
        <p:nvSpPr>
          <p:cNvPr id="14339" name="Rectangle 9"/>
          <p:cNvSpPr>
            <a:spLocks noChangeArrowheads="1"/>
          </p:cNvSpPr>
          <p:nvPr/>
        </p:nvSpPr>
        <p:spPr bwMode="auto">
          <a:xfrm>
            <a:off x="781050" y="2859088"/>
            <a:ext cx="7764463" cy="769937"/>
          </a:xfrm>
          <a:prstGeom prst="rect">
            <a:avLst/>
          </a:prstGeom>
          <a:noFill/>
          <a:ln w="9525">
            <a:noFill/>
            <a:miter lim="800000"/>
            <a:headEnd/>
            <a:tailEnd/>
          </a:ln>
        </p:spPr>
        <p:txBody>
          <a:bodyPr wrap="none">
            <a:spAutoFit/>
          </a:bodyPr>
          <a:lstStyle/>
          <a:p>
            <a:r>
              <a:rPr lang="vi-VN" sz="4400" b="1">
                <a:latin typeface=".VnTime" pitchFamily="34" charset="0"/>
              </a:rPr>
              <a:t>Nghe- viết</a:t>
            </a:r>
            <a:r>
              <a:rPr lang="vi-VN" sz="4400" b="1">
                <a:latin typeface="Times New Roman" pitchFamily="18" charset="0"/>
              </a:rPr>
              <a:t>:</a:t>
            </a:r>
            <a:r>
              <a:rPr lang="vi-VN" sz="4400" b="1">
                <a:solidFill>
                  <a:srgbClr val="FF0000"/>
                </a:solidFill>
                <a:latin typeface="Times New Roman" pitchFamily="18" charset="0"/>
              </a:rPr>
              <a:t> Lương Ngọc Quyến</a:t>
            </a:r>
            <a:endParaRPr lang="en-US" sz="4400">
              <a:solidFill>
                <a:srgbClr val="FF0000"/>
              </a:solidFill>
              <a:latin typeface=".VnTime" pitchFamily="34" charset="0"/>
            </a:endParaRPr>
          </a:p>
        </p:txBody>
      </p:sp>
      <p:pic>
        <p:nvPicPr>
          <p:cNvPr id="2" name="Shape">
            <a:hlinkClick r:id="" action="ppaction://media"/>
          </p:cNvPr>
          <p:cNvPicPr>
            <a:picLocks noRot="1" noChangeAspect="1"/>
          </p:cNvPicPr>
          <p:nvPr>
            <a:audioFile r:link="rId1"/>
          </p:nvPr>
        </p:nvPicPr>
        <p:blipFill>
          <a:blip r:embed="rId4"/>
          <a:srcRect/>
          <a:stretch>
            <a:fillRect/>
          </a:stretch>
        </p:blipFill>
        <p:spPr bwMode="auto">
          <a:xfrm>
            <a:off x="1219200" y="676275"/>
            <a:ext cx="188913" cy="5048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28776"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Content Placeholder 4"/>
          <p:cNvPicPr>
            <a:picLocks noGrp="1" noChangeAspect="1"/>
          </p:cNvPicPr>
          <p:nvPr>
            <p:ph sz="quarter" idx="1"/>
          </p:nvPr>
        </p:nvPicPr>
        <p:blipFill>
          <a:blip r:embed="rId2"/>
          <a:srcRect/>
          <a:stretch>
            <a:fillRect/>
          </a:stretch>
        </p:blipFill>
        <p:spPr>
          <a:xfrm>
            <a:off x="0" y="14288"/>
            <a:ext cx="9144000" cy="7000875"/>
          </a:xfrm>
        </p:spPr>
      </p:pic>
      <p:sp>
        <p:nvSpPr>
          <p:cNvPr id="4" name="Cloud 3"/>
          <p:cNvSpPr/>
          <p:nvPr/>
        </p:nvSpPr>
        <p:spPr>
          <a:xfrm>
            <a:off x="990600" y="2133600"/>
            <a:ext cx="6934200" cy="304800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pt-BR" sz="2800" b="1" i="1" dirty="0">
                <a:solidFill>
                  <a:srgbClr val="002060"/>
                </a:solidFill>
                <a:latin typeface=".VnTime" pitchFamily="34" charset="0"/>
              </a:rPr>
              <a:t>PhÇn vÇn cña tÊt c¶ c¸c tiÕng ®Òu cã ©m chÝnh. Ngoµi ©m chÝnh mét sè vÇn cßn cã ©m cuèi vµ ©m ®Öm.</a:t>
            </a:r>
            <a:endParaRPr lang="en-US" sz="2800" b="1" dirty="0">
              <a:solidFill>
                <a:srgbClr val="002060"/>
              </a:solidFill>
              <a:latin typeface=".VnTime" pitchFamily="34" charset="0"/>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
          <p:cNvPicPr>
            <a:picLocks noChangeAspect="1"/>
          </p:cNvPicPr>
          <p:nvPr/>
        </p:nvPicPr>
        <p:blipFill>
          <a:blip r:embed="rId2"/>
          <a:srcRect/>
          <a:stretch>
            <a:fillRect/>
          </a:stretch>
        </p:blipFill>
        <p:spPr bwMode="auto">
          <a:xfrm>
            <a:off x="0" y="0"/>
            <a:ext cx="9129713" cy="7010400"/>
          </a:xfrm>
          <a:prstGeom prst="rect">
            <a:avLst/>
          </a:prstGeom>
          <a:noFill/>
          <a:ln w="9525">
            <a:noFill/>
            <a:miter lim="800000"/>
            <a:headEnd/>
            <a:tailEnd/>
          </a:ln>
        </p:spPr>
      </p:pic>
      <p:sp>
        <p:nvSpPr>
          <p:cNvPr id="13315" name="Rectangle 3"/>
          <p:cNvSpPr>
            <a:spLocks noGrp="1" noChangeArrowheads="1"/>
          </p:cNvSpPr>
          <p:nvPr>
            <p:ph sz="quarter" idx="1"/>
          </p:nvPr>
        </p:nvSpPr>
        <p:spPr>
          <a:xfrm>
            <a:off x="1096963" y="1066800"/>
            <a:ext cx="6934200" cy="1828800"/>
          </a:xfrm>
        </p:spPr>
        <p:txBody>
          <a:bodyPr/>
          <a:lstStyle/>
          <a:p>
            <a:pPr marL="0" indent="0" algn="ctr">
              <a:buFont typeface="Wingdings" pitchFamily="2" charset="2"/>
              <a:buNone/>
            </a:pPr>
            <a:r>
              <a:rPr lang="en-US" sz="4000" b="1" smtClean="0"/>
              <a:t>Ôn tập:</a:t>
            </a:r>
            <a:endParaRPr lang="vi-VN" sz="4000" b="1" smtClean="0"/>
          </a:p>
          <a:p>
            <a:pPr marL="0" lvl="1" indent="0" algn="ctr">
              <a:spcBef>
                <a:spcPts val="600"/>
              </a:spcBef>
              <a:buSzPct val="70000"/>
              <a:buFont typeface="Wingdings 2" pitchFamily="18" charset="2"/>
              <a:buNone/>
            </a:pPr>
            <a:r>
              <a:rPr lang="en-US" sz="3600" b="1" smtClean="0">
                <a:solidFill>
                  <a:srgbClr val="FF0000"/>
                </a:solidFill>
              </a:rPr>
              <a:t>Ôn lại </a:t>
            </a:r>
            <a:r>
              <a:rPr lang="vi-VN" sz="3600" b="1" smtClean="0">
                <a:solidFill>
                  <a:srgbClr val="FF0000"/>
                </a:solidFill>
              </a:rPr>
              <a:t>cấu tạo </a:t>
            </a:r>
            <a:r>
              <a:rPr lang="en-US" sz="3600" b="1" smtClean="0">
                <a:solidFill>
                  <a:srgbClr val="FF0000"/>
                </a:solidFill>
              </a:rPr>
              <a:t>tiếng</a:t>
            </a:r>
            <a:r>
              <a:rPr lang="vi-VN" sz="3600" b="1" smtClean="0">
                <a:solidFill>
                  <a:srgbClr val="FF0000"/>
                </a:solidFill>
              </a:rPr>
              <a:t> và vần</a:t>
            </a:r>
            <a:r>
              <a:rPr lang="en-US" sz="3600" b="1" smtClean="0">
                <a:solidFill>
                  <a:srgbClr val="FF0000"/>
                </a:solidFill>
              </a:rPr>
              <a:t>.</a:t>
            </a:r>
          </a:p>
        </p:txBody>
      </p:sp>
      <p:sp>
        <p:nvSpPr>
          <p:cNvPr id="4" name="Rectangle 3"/>
          <p:cNvSpPr>
            <a:spLocks noChangeArrowheads="1"/>
          </p:cNvSpPr>
          <p:nvPr/>
        </p:nvSpPr>
        <p:spPr bwMode="auto">
          <a:xfrm>
            <a:off x="838200" y="3090863"/>
            <a:ext cx="7772400" cy="1262062"/>
          </a:xfrm>
          <a:prstGeom prst="rect">
            <a:avLst/>
          </a:prstGeom>
          <a:noFill/>
          <a:ln w="9525">
            <a:noFill/>
            <a:miter lim="800000"/>
            <a:headEnd/>
            <a:tailEnd/>
          </a:ln>
        </p:spPr>
        <p:txBody>
          <a:bodyPr>
            <a:spAutoFit/>
          </a:bodyPr>
          <a:lstStyle/>
          <a:p>
            <a:pPr algn="ctr"/>
            <a:r>
              <a:rPr lang="en-US" sz="4000" b="1">
                <a:solidFill>
                  <a:srgbClr val="002060"/>
                </a:solidFill>
                <a:latin typeface="Century Schoolbook"/>
              </a:rPr>
              <a:t>Chuẩn bị bài: </a:t>
            </a:r>
            <a:endParaRPr lang="vi-VN" sz="4000" b="1">
              <a:solidFill>
                <a:srgbClr val="002060"/>
              </a:solidFill>
              <a:latin typeface="Times New Roman" pitchFamily="18" charset="0"/>
            </a:endParaRPr>
          </a:p>
          <a:p>
            <a:pPr algn="ctr"/>
            <a:r>
              <a:rPr lang="en-US" sz="3600" b="1">
                <a:solidFill>
                  <a:srgbClr val="FF0000"/>
                </a:solidFill>
                <a:latin typeface="Century Schoolbook"/>
              </a:rPr>
              <a:t>N</a:t>
            </a:r>
            <a:r>
              <a:rPr lang="vi-VN" sz="3600" b="1">
                <a:solidFill>
                  <a:srgbClr val="FF0000"/>
                </a:solidFill>
                <a:latin typeface="Times New Roman" pitchFamily="18" charset="0"/>
              </a:rPr>
              <a:t>hớ</a:t>
            </a:r>
            <a:r>
              <a:rPr lang="en-US" sz="3600" b="1">
                <a:solidFill>
                  <a:srgbClr val="FF0000"/>
                </a:solidFill>
                <a:latin typeface="Century Schoolbook"/>
              </a:rPr>
              <a:t> – viết: </a:t>
            </a:r>
            <a:r>
              <a:rPr lang="vi-VN" sz="3600" b="1">
                <a:solidFill>
                  <a:srgbClr val="FF0000"/>
                </a:solidFill>
                <a:latin typeface="Times New Roman" pitchFamily="18" charset="0"/>
              </a:rPr>
              <a:t>Thư gửi các học sinh</a:t>
            </a:r>
            <a:endParaRPr lang="en-US" sz="3600" b="1">
              <a:solidFill>
                <a:srgbClr val="FF0000"/>
              </a:solidFill>
              <a:latin typeface="Century Schoolbook"/>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1000"/>
                                        <p:tgtEl>
                                          <p:spTgt spid="13315">
                                            <p:txEl>
                                              <p:pRg st="1" end="1"/>
                                            </p:txEl>
                                          </p:spTgt>
                                        </p:tgtEl>
                                      </p:cBhvr>
                                    </p:animEffect>
                                    <p:anim calcmode="lin" valueType="num">
                                      <p:cBhvr>
                                        <p:cTn id="13"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Content Placeholder 3"/>
          <p:cNvPicPr>
            <a:picLocks noGrp="1" noChangeAspect="1"/>
          </p:cNvPicPr>
          <p:nvPr>
            <p:ph sz="quarter" idx="1"/>
          </p:nvPr>
        </p:nvPicPr>
        <p:blipFill>
          <a:blip r:embed="rId2"/>
          <a:srcRect/>
          <a:stretch>
            <a:fillRect/>
          </a:stretch>
        </p:blipFill>
        <p:spPr>
          <a:xfrm>
            <a:off x="1371600" y="381000"/>
            <a:ext cx="6096000" cy="5807075"/>
          </a:xfrm>
        </p:spPr>
      </p:pic>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9"/>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4" name="Content Placeholder 3"/>
          <p:cNvPicPr>
            <a:picLocks noGrp="1" noChangeAspect="1"/>
          </p:cNvPicPr>
          <p:nvPr>
            <p:ph sz="quarter" idx="1"/>
          </p:nvPr>
        </p:nvPicPr>
        <p:blipFill>
          <a:blip r:embed="rId3"/>
          <a:srcRect/>
          <a:stretch>
            <a:fillRect/>
          </a:stretch>
        </p:blipFill>
        <p:spPr>
          <a:xfrm>
            <a:off x="304800" y="1066800"/>
            <a:ext cx="3276600" cy="5426075"/>
          </a:xfrm>
        </p:spPr>
      </p:pic>
      <p:sp>
        <p:nvSpPr>
          <p:cNvPr id="9" name="Rectangle 8"/>
          <p:cNvSpPr/>
          <p:nvPr/>
        </p:nvSpPr>
        <p:spPr>
          <a:xfrm>
            <a:off x="3582988" y="914400"/>
            <a:ext cx="5326062" cy="6032500"/>
          </a:xfrm>
          <a:prstGeom prst="rect">
            <a:avLst/>
          </a:prstGeom>
        </p:spPr>
        <p:txBody>
          <a:bodyPr>
            <a:spAutoFit/>
          </a:bodyPr>
          <a:lstStyle/>
          <a:p>
            <a:pPr algn="ctr" fontAlgn="auto">
              <a:spcBef>
                <a:spcPts val="0"/>
              </a:spcBef>
              <a:spcAft>
                <a:spcPts val="0"/>
              </a:spcAft>
              <a:defRPr/>
            </a:pPr>
            <a:r>
              <a:rPr lang="vi-VN" sz="2800" b="1" dirty="0">
                <a:latin typeface="+mn-lt"/>
                <a:cs typeface="+mn-cs"/>
              </a:rPr>
              <a:t>Lương Ngọc </a:t>
            </a:r>
            <a:r>
              <a:rPr lang="vi-VN" sz="2800" b="1" dirty="0">
                <a:latin typeface="+mn-lt"/>
                <a:cs typeface="+mn-cs"/>
              </a:rPr>
              <a:t>Quyến </a:t>
            </a:r>
            <a:endParaRPr lang="vi-VN" sz="1200" b="1" dirty="0">
              <a:latin typeface="+mn-lt"/>
              <a:cs typeface="+mn-cs"/>
            </a:endParaRPr>
          </a:p>
          <a:p>
            <a:pPr algn="ctr" fontAlgn="auto">
              <a:spcBef>
                <a:spcPts val="0"/>
              </a:spcBef>
              <a:spcAft>
                <a:spcPts val="0"/>
              </a:spcAft>
              <a:defRPr/>
            </a:pPr>
            <a:endParaRPr lang="vi-VN" sz="1600" b="1" dirty="0">
              <a:latin typeface="+mn-lt"/>
              <a:cs typeface="+mn-cs"/>
            </a:endParaRPr>
          </a:p>
          <a:p>
            <a:pPr indent="457200" fontAlgn="auto">
              <a:spcBef>
                <a:spcPts val="0"/>
              </a:spcBef>
              <a:spcAft>
                <a:spcPts val="0"/>
              </a:spcAft>
              <a:defRPr/>
            </a:pPr>
            <a:r>
              <a:rPr lang="vi-VN" sz="2400" dirty="0">
                <a:latin typeface="+mn-lt"/>
                <a:cs typeface="+mn-cs"/>
              </a:rPr>
              <a:t>Lương </a:t>
            </a:r>
            <a:r>
              <a:rPr lang="vi-VN" sz="2400" dirty="0">
                <a:latin typeface="+mn-lt"/>
                <a:cs typeface="+mn-cs"/>
              </a:rPr>
              <a:t>Ngọc Quyến là con trai nhà yêu nước Lương Văn Can. Nuôi ý chí khôi phục non sông, ông tìm đường sang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r" fontAlgn="auto">
              <a:spcBef>
                <a:spcPts val="0"/>
              </a:spcBef>
              <a:spcAft>
                <a:spcPts val="0"/>
              </a:spcAft>
              <a:defRPr/>
            </a:pPr>
            <a:r>
              <a:rPr lang="vi-VN" dirty="0">
                <a:latin typeface="+mn-lt"/>
                <a:cs typeface="+mn-cs"/>
              </a:rPr>
              <a:t>Theo </a:t>
            </a:r>
            <a:r>
              <a:rPr lang="vi-VN" b="1" dirty="0">
                <a:latin typeface="+mn-lt"/>
                <a:cs typeface="+mn-cs"/>
              </a:rPr>
              <a:t>LƯƠNG QUÂN</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Content Placeholder 7"/>
          <p:cNvPicPr>
            <a:picLocks noGrp="1" noChangeAspect="1"/>
          </p:cNvPicPr>
          <p:nvPr>
            <p:ph sz="quarter" idx="1"/>
          </p:nvPr>
        </p:nvPicPr>
        <p:blipFill>
          <a:blip r:embed="rId2"/>
          <a:srcRect/>
          <a:stretch>
            <a:fillRect/>
          </a:stretch>
        </p:blipFill>
        <p:spPr>
          <a:xfrm>
            <a:off x="-25400" y="0"/>
            <a:ext cx="9144000" cy="6858000"/>
          </a:xfrm>
        </p:spPr>
      </p:pic>
      <p:sp>
        <p:nvSpPr>
          <p:cNvPr id="5" name="Rectangle 4"/>
          <p:cNvSpPr>
            <a:spLocks noChangeArrowheads="1"/>
          </p:cNvSpPr>
          <p:nvPr/>
        </p:nvSpPr>
        <p:spPr bwMode="auto">
          <a:xfrm>
            <a:off x="2771775" y="2266950"/>
            <a:ext cx="5578475" cy="3416300"/>
          </a:xfrm>
          <a:prstGeom prst="rect">
            <a:avLst/>
          </a:prstGeom>
          <a:noFill/>
          <a:ln w="9525">
            <a:noFill/>
            <a:miter lim="800000"/>
            <a:headEnd/>
            <a:tailEnd/>
          </a:ln>
        </p:spPr>
        <p:txBody>
          <a:bodyPr>
            <a:spAutoFit/>
          </a:bodyPr>
          <a:lstStyle/>
          <a:p>
            <a:pPr marL="342900" indent="-342900">
              <a:buFont typeface="Century Schoolbook"/>
              <a:buAutoNum type="arabicPeriod"/>
            </a:pPr>
            <a:r>
              <a:rPr lang="vi-VN" sz="2400" b="1">
                <a:solidFill>
                  <a:srgbClr val="FF0000"/>
                </a:solidFill>
                <a:latin typeface="Times New Roman" pitchFamily="18" charset="0"/>
              </a:rPr>
              <a:t>Lương Ngọc Quyến sinh năm 1885, mất năm 1917.</a:t>
            </a:r>
          </a:p>
          <a:p>
            <a:pPr marL="342900" indent="-342900">
              <a:buFont typeface="Century Schoolbook"/>
              <a:buAutoNum type="arabicPeriod"/>
            </a:pPr>
            <a:r>
              <a:rPr lang="vi-VN" sz="2400" b="1">
                <a:solidFill>
                  <a:srgbClr val="FF0000"/>
                </a:solidFill>
                <a:latin typeface="Times New Roman" pitchFamily="18" charset="0"/>
              </a:rPr>
              <a:t>Ông là con trai của nhà yêu nước Lương Văn Can.</a:t>
            </a:r>
          </a:p>
          <a:p>
            <a:pPr marL="342900" indent="-342900">
              <a:buFont typeface="Century Schoolbook"/>
              <a:buAutoNum type="arabicPeriod"/>
            </a:pPr>
            <a:r>
              <a:rPr lang="vi-VN" sz="2400" b="1">
                <a:solidFill>
                  <a:srgbClr val="FF0000"/>
                </a:solidFill>
                <a:latin typeface="Times New Roman" pitchFamily="18" charset="0"/>
              </a:rPr>
              <a:t>Ông tham gia cách mạng và bị giặc bắt giam.</a:t>
            </a:r>
          </a:p>
          <a:p>
            <a:pPr marL="342900" indent="-342900">
              <a:buFont typeface="Century Schoolbook"/>
              <a:buAutoNum type="arabicPeriod"/>
            </a:pPr>
            <a:r>
              <a:rPr lang="vi-VN" sz="2400" b="1">
                <a:solidFill>
                  <a:srgbClr val="FF0000"/>
                </a:solidFill>
                <a:latin typeface="Times New Roman" pitchFamily="18" charset="0"/>
              </a:rPr>
              <a:t> Ngày 30/8/1971, ông được giải thoát và tham gia chỉ huy nghĩa quân ở Thái Nguyên. </a:t>
            </a:r>
            <a:endParaRPr lang="en-US" sz="2400" b="1">
              <a:solidFill>
                <a:srgbClr val="FF0000"/>
              </a:solidFill>
              <a:latin typeface="Century Schoolbook"/>
            </a:endParaRPr>
          </a:p>
        </p:txBody>
      </p:sp>
      <p:pic>
        <p:nvPicPr>
          <p:cNvPr id="16387" name="Picture 9"/>
          <p:cNvPicPr>
            <a:picLocks noChangeAspect="1"/>
          </p:cNvPicPr>
          <p:nvPr/>
        </p:nvPicPr>
        <p:blipFill>
          <a:blip r:embed="rId3"/>
          <a:srcRect/>
          <a:stretch>
            <a:fillRect/>
          </a:stretch>
        </p:blipFill>
        <p:spPr bwMode="auto">
          <a:xfrm>
            <a:off x="-47625" y="1981200"/>
            <a:ext cx="2819400" cy="3810000"/>
          </a:xfrm>
          <a:prstGeom prst="rect">
            <a:avLst/>
          </a:prstGeom>
          <a:noFill/>
          <a:ln w="9525">
            <a:noFill/>
            <a:miter lim="800000"/>
            <a:headEnd/>
            <a:tailEnd/>
          </a:ln>
        </p:spPr>
      </p:pic>
      <p:sp>
        <p:nvSpPr>
          <p:cNvPr id="11" name="Cloud 10"/>
          <p:cNvSpPr/>
          <p:nvPr/>
        </p:nvSpPr>
        <p:spPr>
          <a:xfrm rot="21327456">
            <a:off x="2473325" y="225425"/>
            <a:ext cx="5994400" cy="1676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2400" b="1" dirty="0">
                <a:solidFill>
                  <a:srgbClr val="0070C0"/>
                </a:solidFill>
              </a:rPr>
              <a:t>Trình bày hiểu biết của </a:t>
            </a:r>
            <a:r>
              <a:rPr lang="vi-VN" sz="2400" b="1" dirty="0">
                <a:solidFill>
                  <a:srgbClr val="0070C0"/>
                </a:solidFill>
              </a:rPr>
              <a:t>em</a:t>
            </a:r>
          </a:p>
          <a:p>
            <a:pPr algn="ctr" fontAlgn="auto">
              <a:spcBef>
                <a:spcPts val="0"/>
              </a:spcBef>
              <a:spcAft>
                <a:spcPts val="0"/>
              </a:spcAft>
              <a:defRPr/>
            </a:pPr>
            <a:r>
              <a:rPr lang="vi-VN" sz="2400" b="1" dirty="0">
                <a:solidFill>
                  <a:srgbClr val="0070C0"/>
                </a:solidFill>
              </a:rPr>
              <a:t> </a:t>
            </a:r>
            <a:r>
              <a:rPr lang="vi-VN" sz="2400" b="1" dirty="0">
                <a:solidFill>
                  <a:srgbClr val="0070C0"/>
                </a:solidFill>
              </a:rPr>
              <a:t>về Lương Ngọc Quyến?</a:t>
            </a:r>
            <a:endParaRPr lang="en-US" sz="2400" b="1" dirty="0">
              <a:solidFill>
                <a:srgbClr val="0070C0"/>
              </a:solidFill>
            </a:endParaRPr>
          </a:p>
        </p:txBody>
      </p:sp>
      <p:pic>
        <p:nvPicPr>
          <p:cNvPr id="12" name="Picture 11"/>
          <p:cNvPicPr>
            <a:picLocks noChangeAspect="1"/>
          </p:cNvPicPr>
          <p:nvPr/>
        </p:nvPicPr>
        <p:blipFill>
          <a:blip r:embed="rId4"/>
          <a:srcRect/>
          <a:stretch>
            <a:fillRect/>
          </a:stretch>
        </p:blipFill>
        <p:spPr bwMode="auto">
          <a:xfrm>
            <a:off x="228600" y="169863"/>
            <a:ext cx="1790700" cy="1787525"/>
          </a:xfrm>
          <a:prstGeom prst="rect">
            <a:avLst/>
          </a:prstGeom>
          <a:noFill/>
          <a:ln w="9525">
            <a:noFill/>
            <a:miter lim="800000"/>
            <a:headEnd/>
            <a:tailEnd/>
          </a:ln>
        </p:spPr>
      </p:pic>
      <p:sp>
        <p:nvSpPr>
          <p:cNvPr id="15" name="Curved Down Arrow 14"/>
          <p:cNvSpPr/>
          <p:nvPr/>
        </p:nvSpPr>
        <p:spPr>
          <a:xfrm>
            <a:off x="2019300" y="304800"/>
            <a:ext cx="952500"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pic>
        <p:nvPicPr>
          <p:cNvPr id="17410" name="Content Placeholder 3"/>
          <p:cNvPicPr>
            <a:picLocks noGrp="1" noChangeAspect="1"/>
          </p:cNvPicPr>
          <p:nvPr>
            <p:ph sz="quarter" idx="1"/>
          </p:nvPr>
        </p:nvPicPr>
        <p:blipFill>
          <a:blip r:embed="rId2"/>
          <a:srcRect/>
          <a:stretch>
            <a:fillRect/>
          </a:stretch>
        </p:blipFill>
        <p:spPr>
          <a:xfrm>
            <a:off x="0" y="0"/>
            <a:ext cx="9144000" cy="7086600"/>
          </a:xfrm>
        </p:spPr>
      </p:pic>
      <p:sp>
        <p:nvSpPr>
          <p:cNvPr id="5" name="Rectangle 4"/>
          <p:cNvSpPr/>
          <p:nvPr/>
        </p:nvSpPr>
        <p:spPr>
          <a:xfrm>
            <a:off x="622300" y="109538"/>
            <a:ext cx="7772400" cy="4800600"/>
          </a:xfrm>
          <a:prstGeom prst="rect">
            <a:avLst/>
          </a:prstGeom>
        </p:spPr>
        <p:txBody>
          <a:bodyPr>
            <a:spAutoFit/>
          </a:bodyPr>
          <a:lstStyle/>
          <a:p>
            <a:pPr algn="ctr" fontAlgn="auto">
              <a:spcBef>
                <a:spcPts val="0"/>
              </a:spcBef>
              <a:spcAft>
                <a:spcPts val="0"/>
              </a:spcAft>
              <a:defRPr/>
            </a:pPr>
            <a:r>
              <a:rPr lang="vi-VN" sz="2400" b="1" dirty="0">
                <a:latin typeface="+mn-lt"/>
                <a:cs typeface="+mn-cs"/>
              </a:rPr>
              <a:t>Lương Ngọc </a:t>
            </a:r>
            <a:r>
              <a:rPr lang="vi-VN" sz="2400" b="1" dirty="0">
                <a:latin typeface="+mn-lt"/>
                <a:cs typeface="+mn-cs"/>
              </a:rPr>
              <a:t>Quyến</a:t>
            </a:r>
          </a:p>
          <a:p>
            <a:pPr algn="ctr" fontAlgn="auto">
              <a:spcBef>
                <a:spcPts val="0"/>
              </a:spcBef>
              <a:spcAft>
                <a:spcPts val="0"/>
              </a:spcAft>
              <a:defRPr/>
            </a:pPr>
            <a:endParaRPr lang="en-US" sz="2400" b="1" dirty="0">
              <a:latin typeface="+mn-lt"/>
              <a:cs typeface="+mn-cs"/>
            </a:endParaRPr>
          </a:p>
          <a:p>
            <a:pPr indent="457200" algn="just" fontAlgn="auto">
              <a:spcBef>
                <a:spcPts val="0"/>
              </a:spcBef>
              <a:spcAft>
                <a:spcPts val="0"/>
              </a:spcAft>
              <a:defRPr/>
            </a:pPr>
            <a:r>
              <a:rPr lang="vi-VN" sz="2400" b="1" dirty="0">
                <a:latin typeface="+mn-lt"/>
                <a:cs typeface="+mn-cs"/>
              </a:rPr>
              <a:t>Lương Ngọc Quyến là con trai nhà yêu nước Lương Văn Can. Nuôi ý chí khôi phục non sông, ông tìm đường sang </a:t>
            </a:r>
            <a:r>
              <a:rPr lang="en-US" sz="2400" b="1" dirty="0" err="1">
                <a:latin typeface="Times New Roman" panose="02020603050405020304" pitchFamily="18" charset="0"/>
                <a:cs typeface="Times New Roman" panose="02020603050405020304" pitchFamily="18" charset="0"/>
              </a:rPr>
              <a:t>Nhật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Bản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sự</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rồi</a:t>
            </a:r>
            <a:r>
              <a:rPr lang="en-US" sz="2400" b="1" dirty="0">
                <a:latin typeface="Times New Roman" panose="02020603050405020304" pitchFamily="18" charset="0"/>
                <a:cs typeface="Times New Roman" panose="02020603050405020304" pitchFamily="18" charset="0"/>
              </a:rPr>
              <a:t> qua </a:t>
            </a:r>
            <a:r>
              <a:rPr lang="vi-VN" sz="2400" b="1" dirty="0">
                <a:latin typeface="+mn-lt"/>
                <a:cs typeface="+mn-cs"/>
              </a:rPr>
              <a:t>Trung </a:t>
            </a:r>
            <a:r>
              <a:rPr lang="vi-VN" sz="2400" b="1" dirty="0">
                <a:latin typeface="+mn-lt"/>
                <a:cs typeface="+mn-cs"/>
              </a:rPr>
              <a:t>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endParaRPr lang="en-US" sz="2400" b="1" dirty="0">
              <a:latin typeface="+mn-lt"/>
              <a:cs typeface="+mn-cs"/>
            </a:endParaRPr>
          </a:p>
          <a:p>
            <a:pPr algn="r" fontAlgn="auto">
              <a:spcBef>
                <a:spcPts val="0"/>
              </a:spcBef>
              <a:spcAft>
                <a:spcPts val="0"/>
              </a:spcAft>
              <a:defRPr/>
            </a:pPr>
            <a:r>
              <a:rPr lang="vi-VN" b="1" dirty="0">
                <a:latin typeface="+mn-lt"/>
                <a:cs typeface="+mn-cs"/>
              </a:rPr>
              <a:t>Theo LƯƠNG QUÂN</a:t>
            </a:r>
            <a:endParaRPr lang="en-US" b="1" dirty="0">
              <a:latin typeface="+mn-lt"/>
              <a:cs typeface="+mn-cs"/>
            </a:endParaRPr>
          </a:p>
        </p:txBody>
      </p:sp>
      <p:cxnSp>
        <p:nvCxnSpPr>
          <p:cNvPr id="8" name="Straight Connector 7"/>
          <p:cNvCxnSpPr/>
          <p:nvPr/>
        </p:nvCxnSpPr>
        <p:spPr>
          <a:xfrm>
            <a:off x="7505700" y="1219200"/>
            <a:ext cx="8382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700088" y="1600200"/>
            <a:ext cx="12065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1225550" y="1219200"/>
            <a:ext cx="250825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1335088" y="2286000"/>
            <a:ext cx="11430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2908300" y="2667000"/>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2049463" y="3048000"/>
            <a:ext cx="9906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276600" y="244475"/>
            <a:ext cx="3111500" cy="519113"/>
          </a:xfrm>
          <a:prstGeom prst="rect">
            <a:avLst/>
          </a:prstGeom>
          <a:noFill/>
          <a:ln w="9525">
            <a:noFill/>
            <a:miter lim="800000"/>
            <a:headEnd/>
            <a:tailEnd/>
          </a:ln>
        </p:spPr>
        <p:txBody>
          <a:bodyPr wrap="none">
            <a:spAutoFit/>
          </a:bodyPr>
          <a:lstStyle/>
          <a:p>
            <a:r>
              <a:rPr lang="vi-VN" sz="2800" b="1" u="sng">
                <a:solidFill>
                  <a:srgbClr val="FF0000"/>
                </a:solidFill>
              </a:rPr>
              <a:t>Luyện </a:t>
            </a:r>
            <a:r>
              <a:rPr lang="en-US" sz="2800" b="1" u="sng">
                <a:solidFill>
                  <a:srgbClr val="FF0000"/>
                </a:solidFill>
                <a:cs typeface="Times New Roman" pitchFamily="18" charset="0"/>
              </a:rPr>
              <a:t>viết </a:t>
            </a:r>
            <a:r>
              <a:rPr lang="vi-VN" sz="2800" b="1" u="sng">
                <a:solidFill>
                  <a:srgbClr val="FF0000"/>
                </a:solidFill>
              </a:rPr>
              <a:t>từ khó</a:t>
            </a:r>
            <a:endParaRPr lang="en-US" sz="2800" b="1" u="sng">
              <a:solidFill>
                <a:srgbClr val="FF0000"/>
              </a:solidFill>
            </a:endParaRPr>
          </a:p>
        </p:txBody>
      </p:sp>
      <p:sp>
        <p:nvSpPr>
          <p:cNvPr id="5" name="Rectangle 4"/>
          <p:cNvSpPr>
            <a:spLocks noChangeArrowheads="1"/>
          </p:cNvSpPr>
          <p:nvPr/>
        </p:nvSpPr>
        <p:spPr bwMode="auto">
          <a:xfrm>
            <a:off x="3124200" y="1371600"/>
            <a:ext cx="4572000" cy="461963"/>
          </a:xfrm>
          <a:prstGeom prst="rect">
            <a:avLst/>
          </a:prstGeom>
          <a:noFill/>
          <a:ln w="9525">
            <a:noFill/>
            <a:miter lim="800000"/>
            <a:headEnd/>
            <a:tailEnd/>
          </a:ln>
        </p:spPr>
        <p:txBody>
          <a:bodyPr>
            <a:spAutoFit/>
          </a:bodyPr>
          <a:lstStyle/>
          <a:p>
            <a:r>
              <a:rPr lang="vi-VN" sz="2400" b="1" i="1">
                <a:solidFill>
                  <a:srgbClr val="FF0000"/>
                </a:solidFill>
                <a:latin typeface="Times New Roman" pitchFamily="18" charset="0"/>
              </a:rPr>
              <a:t>Lương Ngọc Quyến</a:t>
            </a:r>
            <a:endParaRPr lang="en-US" sz="2400" b="1" i="1">
              <a:solidFill>
                <a:srgbClr val="FF0000"/>
              </a:solidFill>
              <a:latin typeface="Century Schoolbook"/>
            </a:endParaRPr>
          </a:p>
        </p:txBody>
      </p:sp>
      <p:sp>
        <p:nvSpPr>
          <p:cNvPr id="6" name="Rectangle 5"/>
          <p:cNvSpPr>
            <a:spLocks noChangeArrowheads="1"/>
          </p:cNvSpPr>
          <p:nvPr/>
        </p:nvSpPr>
        <p:spPr bwMode="auto">
          <a:xfrm>
            <a:off x="3124200" y="1997075"/>
            <a:ext cx="2262188" cy="461963"/>
          </a:xfrm>
          <a:prstGeom prst="rect">
            <a:avLst/>
          </a:prstGeom>
          <a:noFill/>
          <a:ln w="9525">
            <a:noFill/>
            <a:miter lim="800000"/>
            <a:headEnd/>
            <a:tailEnd/>
          </a:ln>
        </p:spPr>
        <p:txBody>
          <a:bodyPr wrap="none">
            <a:spAutoFit/>
          </a:bodyPr>
          <a:lstStyle/>
          <a:p>
            <a:r>
              <a:rPr lang="vi-VN" sz="2400" b="1" i="1">
                <a:solidFill>
                  <a:srgbClr val="FF0000"/>
                </a:solidFill>
                <a:latin typeface="Times New Roman" pitchFamily="18" charset="0"/>
              </a:rPr>
              <a:t>Lương Văn Can</a:t>
            </a:r>
            <a:endParaRPr lang="en-US" sz="2400" b="1" i="1">
              <a:solidFill>
                <a:srgbClr val="FF0000"/>
              </a:solidFill>
              <a:latin typeface="Century Schoolbook"/>
            </a:endParaRPr>
          </a:p>
        </p:txBody>
      </p:sp>
      <p:sp>
        <p:nvSpPr>
          <p:cNvPr id="7" name="Rectangle 6"/>
          <p:cNvSpPr>
            <a:spLocks noChangeArrowheads="1"/>
          </p:cNvSpPr>
          <p:nvPr/>
        </p:nvSpPr>
        <p:spPr bwMode="auto">
          <a:xfrm>
            <a:off x="3124200" y="2530475"/>
            <a:ext cx="1427163" cy="461963"/>
          </a:xfrm>
          <a:prstGeom prst="rect">
            <a:avLst/>
          </a:prstGeom>
          <a:noFill/>
          <a:ln w="9525">
            <a:noFill/>
            <a:miter lim="800000"/>
            <a:headEnd/>
            <a:tailEnd/>
          </a:ln>
        </p:spPr>
        <p:txBody>
          <a:bodyPr wrap="none">
            <a:spAutoFit/>
          </a:bodyPr>
          <a:lstStyle/>
          <a:p>
            <a:r>
              <a:rPr lang="en-US" sz="2400" b="1" i="1">
                <a:solidFill>
                  <a:srgbClr val="FF0000"/>
                </a:solidFill>
                <a:latin typeface="Century Schoolbook"/>
              </a:rPr>
              <a:t>l</a:t>
            </a:r>
            <a:r>
              <a:rPr lang="vi-VN" sz="2400" b="1" i="1">
                <a:solidFill>
                  <a:srgbClr val="FF0000"/>
                </a:solidFill>
                <a:latin typeface="Times New Roman" pitchFamily="18" charset="0"/>
              </a:rPr>
              <a:t>ực lượng</a:t>
            </a:r>
            <a:endParaRPr lang="en-US" sz="2400" b="1" i="1">
              <a:solidFill>
                <a:srgbClr val="FF0000"/>
              </a:solidFill>
              <a:latin typeface="Century Schoolbook"/>
            </a:endParaRPr>
          </a:p>
        </p:txBody>
      </p:sp>
      <p:sp>
        <p:nvSpPr>
          <p:cNvPr id="8" name="Rectangle 7"/>
          <p:cNvSpPr>
            <a:spLocks noChangeArrowheads="1"/>
          </p:cNvSpPr>
          <p:nvPr/>
        </p:nvSpPr>
        <p:spPr bwMode="auto">
          <a:xfrm>
            <a:off x="3157538" y="3233738"/>
            <a:ext cx="903287" cy="461962"/>
          </a:xfrm>
          <a:prstGeom prst="rect">
            <a:avLst/>
          </a:prstGeom>
          <a:noFill/>
          <a:ln w="9525">
            <a:noFill/>
            <a:miter lim="800000"/>
            <a:headEnd/>
            <a:tailEnd/>
          </a:ln>
        </p:spPr>
        <p:txBody>
          <a:bodyPr wrap="none">
            <a:spAutoFit/>
          </a:bodyPr>
          <a:lstStyle/>
          <a:p>
            <a:r>
              <a:rPr lang="en-US" sz="2400" b="1" i="1">
                <a:solidFill>
                  <a:srgbClr val="FF0000"/>
                </a:solidFill>
                <a:latin typeface="Century Schoolbook"/>
              </a:rPr>
              <a:t>k</a:t>
            </a:r>
            <a:r>
              <a:rPr lang="vi-VN" sz="2400" b="1" i="1">
                <a:solidFill>
                  <a:srgbClr val="FF0000"/>
                </a:solidFill>
                <a:latin typeface="Times New Roman" pitchFamily="18" charset="0"/>
              </a:rPr>
              <a:t>hoét</a:t>
            </a:r>
            <a:endParaRPr lang="en-US" sz="2400" b="1" i="1">
              <a:solidFill>
                <a:srgbClr val="FF0000"/>
              </a:solidFill>
              <a:latin typeface="Century Schoolbook"/>
            </a:endParaRPr>
          </a:p>
        </p:txBody>
      </p:sp>
      <p:sp>
        <p:nvSpPr>
          <p:cNvPr id="9" name="Rectangle 8"/>
          <p:cNvSpPr>
            <a:spLocks noChangeArrowheads="1"/>
          </p:cNvSpPr>
          <p:nvPr/>
        </p:nvSpPr>
        <p:spPr bwMode="auto">
          <a:xfrm>
            <a:off x="3014663" y="3937000"/>
            <a:ext cx="1185862" cy="461963"/>
          </a:xfrm>
          <a:prstGeom prst="rect">
            <a:avLst/>
          </a:prstGeom>
          <a:noFill/>
          <a:ln w="9525">
            <a:noFill/>
            <a:miter lim="800000"/>
            <a:headEnd/>
            <a:tailEnd/>
          </a:ln>
        </p:spPr>
        <p:txBody>
          <a:bodyPr wrap="none">
            <a:spAutoFit/>
          </a:bodyPr>
          <a:lstStyle/>
          <a:p>
            <a:r>
              <a:rPr lang="en-US" sz="2400" b="1" i="1">
                <a:solidFill>
                  <a:srgbClr val="FF0000"/>
                </a:solidFill>
                <a:latin typeface="Century Schoolbook"/>
              </a:rPr>
              <a:t>x</a:t>
            </a:r>
            <a:r>
              <a:rPr lang="vi-VN" sz="2400" b="1" i="1">
                <a:solidFill>
                  <a:srgbClr val="FF0000"/>
                </a:solidFill>
                <a:latin typeface="Times New Roman" pitchFamily="18" charset="0"/>
              </a:rPr>
              <a:t>ích sắt</a:t>
            </a:r>
            <a:endParaRPr lang="en-US" sz="2400" b="1" i="1">
              <a:solidFill>
                <a:srgbClr val="FF0000"/>
              </a:solidFill>
              <a:latin typeface="Century Schoolboo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Content Placeholder 5"/>
          <p:cNvPicPr>
            <a:picLocks noGrp="1" noChangeAspect="1"/>
          </p:cNvPicPr>
          <p:nvPr>
            <p:ph sz="quarter" idx="1"/>
          </p:nvPr>
        </p:nvPicPr>
        <p:blipFill>
          <a:blip r:embed="rId3"/>
          <a:srcRect/>
          <a:stretch>
            <a:fillRect/>
          </a:stretch>
        </p:blipFill>
        <p:spPr>
          <a:xfrm>
            <a:off x="0" y="0"/>
            <a:ext cx="9144000" cy="6858000"/>
          </a:xfrm>
        </p:spPr>
      </p:pic>
      <p:sp>
        <p:nvSpPr>
          <p:cNvPr id="7" name="Rectangle 6"/>
          <p:cNvSpPr>
            <a:spLocks noChangeArrowheads="1"/>
          </p:cNvSpPr>
          <p:nvPr/>
        </p:nvSpPr>
        <p:spPr bwMode="auto">
          <a:xfrm>
            <a:off x="228600" y="915988"/>
            <a:ext cx="8686800" cy="460375"/>
          </a:xfrm>
          <a:prstGeom prst="rect">
            <a:avLst/>
          </a:prstGeom>
          <a:noFill/>
          <a:ln w="9525">
            <a:noFill/>
            <a:miter lim="800000"/>
            <a:headEnd/>
            <a:tailEnd/>
          </a:ln>
        </p:spPr>
        <p:txBody>
          <a:bodyPr>
            <a:spAutoFit/>
          </a:bodyPr>
          <a:lstStyle/>
          <a:p>
            <a:r>
              <a:rPr lang="vi-VN" sz="2400" b="1" i="1">
                <a:solidFill>
                  <a:srgbClr val="7030A0"/>
                </a:solidFill>
                <a:latin typeface="Times New Roman" pitchFamily="18" charset="0"/>
              </a:rPr>
              <a:t>Bài 1: Ghi lại phần vần của những tiếng in đậm trong các câu sau:</a:t>
            </a:r>
            <a:endParaRPr lang="en-US" sz="2400" b="1" i="1">
              <a:solidFill>
                <a:srgbClr val="7030A0"/>
              </a:solidFill>
              <a:latin typeface="Century Schoolbook"/>
            </a:endParaRPr>
          </a:p>
        </p:txBody>
      </p:sp>
      <p:sp>
        <p:nvSpPr>
          <p:cNvPr id="8" name="Rectangle 7"/>
          <p:cNvSpPr>
            <a:spLocks noChangeArrowheads="1"/>
          </p:cNvSpPr>
          <p:nvPr/>
        </p:nvSpPr>
        <p:spPr bwMode="auto">
          <a:xfrm>
            <a:off x="457200" y="1905000"/>
            <a:ext cx="3048000" cy="1938338"/>
          </a:xfrm>
          <a:prstGeom prst="rect">
            <a:avLst/>
          </a:prstGeom>
          <a:noFill/>
          <a:ln w="9525">
            <a:noFill/>
            <a:miter lim="800000"/>
            <a:headEnd/>
            <a:tailEnd/>
          </a:ln>
        </p:spPr>
        <p:txBody>
          <a:bodyPr>
            <a:spAutoFit/>
          </a:bodyPr>
          <a:lstStyle/>
          <a:p>
            <a:r>
              <a:rPr lang="vi-VN" sz="2400">
                <a:latin typeface="Times New Roman" pitchFamily="18" charset="0"/>
              </a:rPr>
              <a:t>a/ </a:t>
            </a:r>
            <a:r>
              <a:rPr lang="vi-VN" sz="2400" b="1">
                <a:latin typeface="Times New Roman" pitchFamily="18" charset="0"/>
              </a:rPr>
              <a:t>Trạng nguyên </a:t>
            </a:r>
            <a:r>
              <a:rPr lang="vi-VN" sz="2400">
                <a:latin typeface="Times New Roman" pitchFamily="18" charset="0"/>
              </a:rPr>
              <a:t>trẻ nhất của nước ta là ông </a:t>
            </a:r>
            <a:r>
              <a:rPr lang="vi-VN" sz="2400" b="1">
                <a:latin typeface="Times New Roman" pitchFamily="18" charset="0"/>
              </a:rPr>
              <a:t>Nguyễn Hiền</a:t>
            </a:r>
            <a:r>
              <a:rPr lang="vi-VN" sz="2400">
                <a:latin typeface="Times New Roman" pitchFamily="18" charset="0"/>
              </a:rPr>
              <a:t>, đỗ đầu </a:t>
            </a:r>
            <a:r>
              <a:rPr lang="vi-VN" sz="2400" b="1">
                <a:latin typeface="Times New Roman" pitchFamily="18" charset="0"/>
              </a:rPr>
              <a:t>khoa thi </a:t>
            </a:r>
            <a:r>
              <a:rPr lang="vi-VN" sz="2400">
                <a:latin typeface="Times New Roman" pitchFamily="18" charset="0"/>
              </a:rPr>
              <a:t>năm 1247, lúc vừa 13 tuổi.</a:t>
            </a:r>
            <a:endParaRPr lang="en-US" sz="2400">
              <a:latin typeface="Century Schoolbook"/>
            </a:endParaRPr>
          </a:p>
        </p:txBody>
      </p:sp>
      <p:sp>
        <p:nvSpPr>
          <p:cNvPr id="9" name="Rectangle 8"/>
          <p:cNvSpPr>
            <a:spLocks noChangeArrowheads="1"/>
          </p:cNvSpPr>
          <p:nvPr/>
        </p:nvSpPr>
        <p:spPr bwMode="auto">
          <a:xfrm>
            <a:off x="457200" y="4038600"/>
            <a:ext cx="3048000" cy="2308225"/>
          </a:xfrm>
          <a:prstGeom prst="rect">
            <a:avLst/>
          </a:prstGeom>
          <a:noFill/>
          <a:ln w="9525">
            <a:noFill/>
            <a:miter lim="800000"/>
            <a:headEnd/>
            <a:tailEnd/>
          </a:ln>
        </p:spPr>
        <p:txBody>
          <a:bodyPr>
            <a:spAutoFit/>
          </a:bodyPr>
          <a:lstStyle/>
          <a:p>
            <a:r>
              <a:rPr lang="vi-VN" sz="2400">
                <a:solidFill>
                  <a:srgbClr val="002060"/>
                </a:solidFill>
                <a:latin typeface="Times New Roman" pitchFamily="18" charset="0"/>
              </a:rPr>
              <a:t>b/ Làng có nhiều tiến sĩ nhất nước là </a:t>
            </a:r>
            <a:r>
              <a:rPr lang="vi-VN" sz="2400" b="1">
                <a:solidFill>
                  <a:srgbClr val="002060"/>
                </a:solidFill>
                <a:latin typeface="Times New Roman" pitchFamily="18" charset="0"/>
              </a:rPr>
              <a:t>làng Mộ Trạch</a:t>
            </a:r>
            <a:r>
              <a:rPr lang="vi-VN" sz="2400">
                <a:solidFill>
                  <a:srgbClr val="002060"/>
                </a:solidFill>
                <a:latin typeface="Times New Roman" pitchFamily="18" charset="0"/>
              </a:rPr>
              <a:t>, xã Tân Hồng, </a:t>
            </a:r>
            <a:r>
              <a:rPr lang="vi-VN" sz="2400" b="1">
                <a:solidFill>
                  <a:srgbClr val="002060"/>
                </a:solidFill>
                <a:latin typeface="Times New Roman" pitchFamily="18" charset="0"/>
              </a:rPr>
              <a:t>huyện Bình Giang</a:t>
            </a:r>
            <a:r>
              <a:rPr lang="vi-VN" sz="2400">
                <a:solidFill>
                  <a:srgbClr val="002060"/>
                </a:solidFill>
                <a:latin typeface="Times New Roman" pitchFamily="18" charset="0"/>
              </a:rPr>
              <a:t>, tỉnh Hải Dương: 36 tiến sĩ.</a:t>
            </a:r>
            <a:endParaRPr lang="en-US" sz="2400">
              <a:solidFill>
                <a:srgbClr val="002060"/>
              </a:solidFill>
              <a:latin typeface="Century Schoolbook"/>
            </a:endParaRPr>
          </a:p>
        </p:txBody>
      </p:sp>
      <p:graphicFrame>
        <p:nvGraphicFramePr>
          <p:cNvPr id="21" name="Table 20"/>
          <p:cNvGraphicFramePr>
            <a:graphicFrameLocks noGrp="1"/>
          </p:cNvGraphicFramePr>
          <p:nvPr/>
        </p:nvGraphicFramePr>
        <p:xfrm>
          <a:off x="5181600" y="1385888"/>
          <a:ext cx="2673350" cy="2468562"/>
        </p:xfrm>
        <a:graphic>
          <a:graphicData uri="http://schemas.openxmlformats.org/drawingml/2006/table">
            <a:tbl>
              <a:tblPr firstRow="1" bandRow="1">
                <a:tableStyleId>{5C22544A-7EE6-4342-B048-85BDC9FD1C3A}</a:tableStyleId>
              </a:tblPr>
              <a:tblGrid>
                <a:gridCol w="1530534"/>
                <a:gridCol w="1143000"/>
              </a:tblGrid>
              <a:tr h="300633">
                <a:tc>
                  <a:txBody>
                    <a:bodyPr/>
                    <a:lstStyle/>
                    <a:p>
                      <a:pPr algn="ctr"/>
                      <a:r>
                        <a:rPr lang="vi-VN" sz="1800" dirty="0" smtClean="0">
                          <a:solidFill>
                            <a:srgbClr val="002060"/>
                          </a:solidFill>
                        </a:rPr>
                        <a:t>Tiếng</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dirty="0" smtClean="0">
                          <a:solidFill>
                            <a:srgbClr val="002060"/>
                          </a:solidFill>
                        </a:rPr>
                        <a:t>Vần</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633">
                <a:tc>
                  <a:txBody>
                    <a:bodyPr/>
                    <a:lstStyle/>
                    <a:p>
                      <a:pPr algn="ctr"/>
                      <a:r>
                        <a:rPr lang="vi-VN" sz="1800" b="1" dirty="0" smtClean="0"/>
                        <a:t>Trạng</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smtClean="0">
                          <a:solidFill>
                            <a:srgbClr val="FF0000"/>
                          </a:solidFill>
                        </a:rPr>
                        <a:t> ang</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633">
                <a:tc>
                  <a:txBody>
                    <a:bodyPr/>
                    <a:lstStyle/>
                    <a:p>
                      <a:pPr algn="ctr"/>
                      <a:r>
                        <a:rPr lang="vi-VN" sz="1800" b="1" dirty="0" smtClean="0"/>
                        <a:t>Nguyên,</a:t>
                      </a:r>
                      <a:r>
                        <a:rPr lang="vi-VN" sz="1800" b="1" baseline="0" dirty="0" smtClean="0"/>
                        <a:t> Nguyễn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baseline="0" dirty="0" smtClean="0">
                          <a:solidFill>
                            <a:srgbClr val="FF0000"/>
                          </a:solidFill>
                        </a:rPr>
                        <a:t> u</a:t>
                      </a:r>
                      <a:r>
                        <a:rPr lang="vi-VN" sz="1800" b="1" dirty="0" smtClean="0">
                          <a:solidFill>
                            <a:srgbClr val="FF0000"/>
                          </a:solidFill>
                        </a:rPr>
                        <a:t>yên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633">
                <a:tc>
                  <a:txBody>
                    <a:bodyPr/>
                    <a:lstStyle/>
                    <a:p>
                      <a:pPr algn="ctr"/>
                      <a:r>
                        <a:rPr lang="vi-VN" sz="1800" b="1" dirty="0" smtClean="0"/>
                        <a:t>Hiền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smtClean="0">
                          <a:solidFill>
                            <a:srgbClr val="FF0000"/>
                          </a:solidFill>
                        </a:rPr>
                        <a:t> iên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633">
                <a:tc>
                  <a:txBody>
                    <a:bodyPr/>
                    <a:lstStyle/>
                    <a:p>
                      <a:pPr algn="ctr"/>
                      <a:r>
                        <a:rPr lang="vi-VN" sz="1800" b="1" dirty="0" smtClean="0"/>
                        <a:t>Khoa</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smtClean="0">
                          <a:solidFill>
                            <a:srgbClr val="FF0000"/>
                          </a:solidFill>
                        </a:rPr>
                        <a:t> oa</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633">
                <a:tc>
                  <a:txBody>
                    <a:bodyPr/>
                    <a:lstStyle/>
                    <a:p>
                      <a:pPr algn="ctr"/>
                      <a:r>
                        <a:rPr lang="vi-VN" sz="1800" b="1" dirty="0" smtClean="0"/>
                        <a:t>Thi</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smtClean="0">
                          <a:solidFill>
                            <a:srgbClr val="FF0000"/>
                          </a:solidFill>
                        </a:rPr>
                        <a:t> i</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4" name="Striped Right Arrow 23"/>
          <p:cNvSpPr/>
          <p:nvPr/>
        </p:nvSpPr>
        <p:spPr>
          <a:xfrm>
            <a:off x="3657600" y="2743200"/>
            <a:ext cx="1524000" cy="38100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aphicFrame>
        <p:nvGraphicFramePr>
          <p:cNvPr id="25" name="Table 24"/>
          <p:cNvGraphicFramePr>
            <a:graphicFrameLocks noGrp="1"/>
          </p:cNvGraphicFramePr>
          <p:nvPr/>
        </p:nvGraphicFramePr>
        <p:xfrm>
          <a:off x="5181600" y="4038600"/>
          <a:ext cx="2743200" cy="2590800"/>
        </p:xfrm>
        <a:graphic>
          <a:graphicData uri="http://schemas.openxmlformats.org/drawingml/2006/table">
            <a:tbl>
              <a:tblPr firstRow="1" bandRow="1">
                <a:tableStyleId>{21E4AEA4-8DFA-4A89-87EB-49C32662AFE0}</a:tableStyleId>
              </a:tblPr>
              <a:tblGrid>
                <a:gridCol w="1477107"/>
                <a:gridCol w="1266093"/>
              </a:tblGrid>
              <a:tr h="370840">
                <a:tc>
                  <a:txBody>
                    <a:bodyPr/>
                    <a:lstStyle/>
                    <a:p>
                      <a:pPr algn="ctr"/>
                      <a:r>
                        <a:rPr lang="vi-VN" dirty="0" smtClean="0"/>
                        <a:t>Tiếng</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Vần</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vi-VN" dirty="0" smtClean="0"/>
                        <a:t>Làng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vi-VN" dirty="0" smtClean="0"/>
                        <a:t>Mộ</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Ô</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vi-VN" dirty="0" smtClean="0"/>
                        <a:t>Trạch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 ach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vi-VN" dirty="0" smtClean="0"/>
                        <a:t>Huyện</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 uyên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000">
                <a:tc>
                  <a:txBody>
                    <a:bodyPr/>
                    <a:lstStyle/>
                    <a:p>
                      <a:pPr algn="ctr"/>
                      <a:r>
                        <a:rPr lang="vi-VN" dirty="0" smtClean="0"/>
                        <a:t>Bình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baseline="0" dirty="0" smtClean="0"/>
                        <a:t> i</a:t>
                      </a:r>
                      <a:r>
                        <a:rPr lang="vi-VN" dirty="0" smtClean="0"/>
                        <a:t>nh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vi-VN" dirty="0" smtClean="0"/>
                        <a:t>Giang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smtClean="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6" name="Right Arrow 25"/>
          <p:cNvSpPr/>
          <p:nvPr/>
        </p:nvSpPr>
        <p:spPr>
          <a:xfrm>
            <a:off x="3505200" y="5029200"/>
            <a:ext cx="1447800" cy="45720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2" presetClass="entr" presetSubtype="2"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fade">
                                      <p:cBhvr>
                                        <p:cTn id="33" dur="10"/>
                                        <p:tgtEl>
                                          <p:spTgt spid="26"/>
                                        </p:tgtEl>
                                      </p:cBhvr>
                                    </p:animEffect>
                                    <p:anim calcmode="lin" valueType="num">
                                      <p:cBhvr>
                                        <p:cTn id="34" dur="10" fill="hold"/>
                                        <p:tgtEl>
                                          <p:spTgt spid="26"/>
                                        </p:tgtEl>
                                        <p:attrNameLst>
                                          <p:attrName>ppt_x</p:attrName>
                                        </p:attrNameLst>
                                      </p:cBhvr>
                                      <p:tavLst>
                                        <p:tav tm="0">
                                          <p:val>
                                            <p:strVal val="#ppt_x"/>
                                          </p:val>
                                        </p:tav>
                                        <p:tav tm="100000">
                                          <p:val>
                                            <p:strVal val="#ppt_x"/>
                                          </p:val>
                                        </p:tav>
                                      </p:tavLst>
                                    </p:anim>
                                    <p:anim calcmode="lin" valueType="num">
                                      <p:cBhvr>
                                        <p:cTn id="35" dur="10" fill="hold"/>
                                        <p:tgtEl>
                                          <p:spTgt spid="26"/>
                                        </p:tgtEl>
                                        <p:attrNameLst>
                                          <p:attrName>ppt_y</p:attrName>
                                        </p:attrNameLst>
                                      </p:cBhvr>
                                      <p:tavLst>
                                        <p:tav tm="0">
                                          <p:val>
                                            <p:strVal val="#ppt_y+.1"/>
                                          </p:val>
                                        </p:tav>
                                        <p:tav tm="100000">
                                          <p:val>
                                            <p:strVal val="#ppt_y"/>
                                          </p:val>
                                        </p:tav>
                                      </p:tavLst>
                                    </p:anim>
                                  </p:childTnLst>
                                </p:cTn>
                              </p:par>
                              <p:par>
                                <p:cTn id="36" presetID="16" presetClass="entr" presetSubtype="21"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Content Placeholder 5"/>
          <p:cNvPicPr>
            <a:picLocks noGrp="1" noChangeAspect="1"/>
          </p:cNvPicPr>
          <p:nvPr>
            <p:ph sz="quarter" idx="1"/>
          </p:nvPr>
        </p:nvPicPr>
        <p:blipFill>
          <a:blip r:embed="rId2"/>
          <a:srcRect/>
          <a:stretch>
            <a:fillRect/>
          </a:stretch>
        </p:blipFill>
        <p:spPr>
          <a:xfrm>
            <a:off x="0" y="0"/>
            <a:ext cx="9144000" cy="6858000"/>
          </a:xfrm>
        </p:spPr>
      </p:pic>
      <p:sp>
        <p:nvSpPr>
          <p:cNvPr id="5" name="Cloud 4"/>
          <p:cNvSpPr/>
          <p:nvPr/>
        </p:nvSpPr>
        <p:spPr>
          <a:xfrm>
            <a:off x="1903413" y="579438"/>
            <a:ext cx="5867400" cy="114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vi-VN" sz="2400" b="1" dirty="0">
                <a:solidFill>
                  <a:schemeClr val="tx1"/>
                </a:solidFill>
              </a:rPr>
              <a:t>Nêu mô hình cấu tạo tiếng?</a:t>
            </a:r>
            <a:endParaRPr lang="en-US" sz="2400" b="1" dirty="0">
              <a:solidFill>
                <a:schemeClr val="tx1"/>
              </a:solidFill>
            </a:endParaRPr>
          </a:p>
        </p:txBody>
      </p:sp>
      <p:sp>
        <p:nvSpPr>
          <p:cNvPr id="7" name="Cloud 6"/>
          <p:cNvSpPr/>
          <p:nvPr/>
        </p:nvSpPr>
        <p:spPr>
          <a:xfrm>
            <a:off x="2746375" y="3200400"/>
            <a:ext cx="5943600" cy="1217613"/>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vi-VN" sz="2400" b="1" dirty="0">
                <a:solidFill>
                  <a:srgbClr val="C00000"/>
                </a:solidFill>
              </a:rPr>
              <a:t>Trình bày cấu tạo của vần?</a:t>
            </a:r>
            <a:endParaRPr lang="en-US" sz="2400" b="1" dirty="0">
              <a:solidFill>
                <a:srgbClr val="C00000"/>
              </a:solidFill>
            </a:endParaRPr>
          </a:p>
        </p:txBody>
      </p:sp>
      <p:pic>
        <p:nvPicPr>
          <p:cNvPr id="21508" name="Picture 7"/>
          <p:cNvPicPr>
            <a:picLocks noChangeAspect="1"/>
          </p:cNvPicPr>
          <p:nvPr/>
        </p:nvPicPr>
        <p:blipFill>
          <a:blip r:embed="rId3"/>
          <a:srcRect/>
          <a:stretch>
            <a:fillRect/>
          </a:stretch>
        </p:blipFill>
        <p:spPr bwMode="auto">
          <a:xfrm>
            <a:off x="304800" y="1704975"/>
            <a:ext cx="2438400" cy="2713038"/>
          </a:xfrm>
          <a:prstGeom prst="rect">
            <a:avLst/>
          </a:prstGeom>
          <a:noFill/>
          <a:ln w="9525">
            <a:noFill/>
            <a:miter lim="800000"/>
            <a:headEnd/>
            <a:tailEnd/>
          </a:ln>
        </p:spPr>
      </p:pic>
      <p:sp>
        <p:nvSpPr>
          <p:cNvPr id="9" name="Striped Right Arrow 8"/>
          <p:cNvSpPr/>
          <p:nvPr/>
        </p:nvSpPr>
        <p:spPr>
          <a:xfrm>
            <a:off x="3505200" y="1477963"/>
            <a:ext cx="4265613" cy="1722437"/>
          </a:xfrm>
          <a:prstGeom prst="striped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2400" b="1" dirty="0">
                <a:solidFill>
                  <a:srgbClr val="C00000"/>
                </a:solidFill>
              </a:rPr>
              <a:t>Cấu tạo tiếng bao gồm:</a:t>
            </a:r>
          </a:p>
          <a:p>
            <a:pPr algn="ctr" fontAlgn="auto">
              <a:spcBef>
                <a:spcPts val="0"/>
              </a:spcBef>
              <a:spcAft>
                <a:spcPts val="0"/>
              </a:spcAft>
              <a:defRPr/>
            </a:pPr>
            <a:r>
              <a:rPr lang="vi-VN" sz="2400" b="1" dirty="0">
                <a:solidFill>
                  <a:srgbClr val="C00000"/>
                </a:solidFill>
              </a:rPr>
              <a:t> âm đầu- vần- dấu thanh</a:t>
            </a:r>
            <a:endParaRPr lang="en-US" sz="2400" b="1" dirty="0">
              <a:solidFill>
                <a:srgbClr val="C00000"/>
              </a:solidFill>
            </a:endParaRPr>
          </a:p>
        </p:txBody>
      </p:sp>
      <p:sp>
        <p:nvSpPr>
          <p:cNvPr id="10" name="Striped Right Arrow 9"/>
          <p:cNvSpPr/>
          <p:nvPr/>
        </p:nvSpPr>
        <p:spPr>
          <a:xfrm>
            <a:off x="1676400" y="4648200"/>
            <a:ext cx="5562600" cy="1828800"/>
          </a:xfrm>
          <a:prstGeom prst="strip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2400" b="1" dirty="0">
                <a:solidFill>
                  <a:srgbClr val="002060"/>
                </a:solidFill>
              </a:rPr>
              <a:t>Cấu tạo vần gồm các bộ phận:</a:t>
            </a:r>
          </a:p>
          <a:p>
            <a:pPr algn="ctr" fontAlgn="auto">
              <a:spcBef>
                <a:spcPts val="0"/>
              </a:spcBef>
              <a:spcAft>
                <a:spcPts val="0"/>
              </a:spcAft>
              <a:defRPr/>
            </a:pPr>
            <a:r>
              <a:rPr lang="vi-VN" sz="2400" b="1" dirty="0">
                <a:solidFill>
                  <a:srgbClr val="002060"/>
                </a:solidFill>
              </a:rPr>
              <a:t>Âm đầu- âm chính- âm cuối</a:t>
            </a:r>
            <a:endParaRPr lang="en-US" sz="2400" b="1" dirty="0">
              <a:solidFill>
                <a:srgbClr val="002060"/>
              </a:solidFill>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a:p>
        </p:txBody>
      </p:sp>
      <p:pic>
        <p:nvPicPr>
          <p:cNvPr id="22530" name="Content Placeholder 3"/>
          <p:cNvPicPr>
            <a:picLocks noGrp="1" noChangeAspect="1"/>
          </p:cNvPicPr>
          <p:nvPr>
            <p:ph sz="quarter" idx="1"/>
          </p:nvPr>
        </p:nvPicPr>
        <p:blipFill>
          <a:blip r:embed="rId2"/>
          <a:srcRect/>
          <a:stretch>
            <a:fillRect/>
          </a:stretch>
        </p:blipFill>
        <p:spPr>
          <a:xfrm>
            <a:off x="0" y="0"/>
            <a:ext cx="9144000" cy="6848475"/>
          </a:xfrm>
        </p:spPr>
      </p:pic>
      <p:sp>
        <p:nvSpPr>
          <p:cNvPr id="22531" name="Rectangle 4"/>
          <p:cNvSpPr>
            <a:spLocks noChangeArrowheads="1"/>
          </p:cNvSpPr>
          <p:nvPr/>
        </p:nvSpPr>
        <p:spPr bwMode="auto">
          <a:xfrm>
            <a:off x="685800" y="914400"/>
            <a:ext cx="8153400" cy="830263"/>
          </a:xfrm>
          <a:prstGeom prst="rect">
            <a:avLst/>
          </a:prstGeom>
          <a:noFill/>
          <a:ln w="9525">
            <a:noFill/>
            <a:miter lim="800000"/>
            <a:headEnd/>
            <a:tailEnd/>
          </a:ln>
        </p:spPr>
        <p:txBody>
          <a:bodyPr>
            <a:spAutoFit/>
          </a:bodyPr>
          <a:lstStyle/>
          <a:p>
            <a:pPr indent="457200"/>
            <a:r>
              <a:rPr lang="vi-VN" sz="2400" b="1" i="1">
                <a:solidFill>
                  <a:srgbClr val="7030A0"/>
                </a:solidFill>
                <a:latin typeface="Times New Roman" pitchFamily="18" charset="0"/>
              </a:rPr>
              <a:t>Bài 2: Chép vần của từng tiếng vừa tìm được vào mô hình cấu tạo vần dưới đây:</a:t>
            </a:r>
            <a:endParaRPr lang="en-US" sz="2400" b="1" i="1">
              <a:solidFill>
                <a:srgbClr val="7030A0"/>
              </a:solidFill>
              <a:latin typeface="Century Schoolbook"/>
            </a:endParaRPr>
          </a:p>
        </p:txBody>
      </p:sp>
      <p:graphicFrame>
        <p:nvGraphicFramePr>
          <p:cNvPr id="7" name="Table 6"/>
          <p:cNvGraphicFramePr>
            <a:graphicFrameLocks noGrp="1"/>
          </p:cNvGraphicFramePr>
          <p:nvPr/>
        </p:nvGraphicFramePr>
        <p:xfrm>
          <a:off x="723900" y="2743200"/>
          <a:ext cx="6080125" cy="2071688"/>
        </p:xfrm>
        <a:graphic>
          <a:graphicData uri="http://schemas.openxmlformats.org/drawingml/2006/table">
            <a:tbl>
              <a:tblPr firstRow="1" firstCol="1" bandRow="1">
                <a:tableStyleId>{5C22544A-7EE6-4342-B048-85BDC9FD1C3A}</a:tableStyleId>
              </a:tblPr>
              <a:tblGrid>
                <a:gridCol w="1520190"/>
                <a:gridCol w="1520190"/>
                <a:gridCol w="1520190"/>
                <a:gridCol w="1520190"/>
              </a:tblGrid>
              <a:tr h="861946">
                <a:tc rowSpan="2">
                  <a:txBody>
                    <a:bodyPr/>
                    <a:lstStyle/>
                    <a:p>
                      <a:pPr marL="0" marR="0" algn="ctr">
                        <a:lnSpc>
                          <a:spcPct val="300000"/>
                        </a:lnSpc>
                        <a:spcBef>
                          <a:spcPts val="0"/>
                        </a:spcBef>
                        <a:spcAft>
                          <a:spcPts val="0"/>
                        </a:spcAft>
                      </a:pPr>
                      <a:r>
                        <a:rPr lang="vi-VN" sz="2400" b="1" dirty="0">
                          <a:solidFill>
                            <a:schemeClr val="tx1"/>
                          </a:solidFill>
                          <a:effectLst/>
                        </a:rPr>
                        <a:t>Tiếng</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250000"/>
                        </a:lnSpc>
                        <a:spcBef>
                          <a:spcPts val="0"/>
                        </a:spcBef>
                        <a:spcAft>
                          <a:spcPts val="0"/>
                        </a:spcAft>
                      </a:pPr>
                      <a:r>
                        <a:rPr lang="vi-VN" sz="2400" b="1" dirty="0">
                          <a:solidFill>
                            <a:schemeClr val="tx1"/>
                          </a:solidFill>
                          <a:effectLst/>
                        </a:rPr>
                        <a:t>Vần</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578498">
                <a:tc vMerge="1">
                  <a:txBody>
                    <a:bodyPr/>
                    <a:lstStyle/>
                    <a:p>
                      <a:endParaRPr lang="en-US"/>
                    </a:p>
                  </a:txBody>
                  <a:tcPr/>
                </a:tc>
                <a:tc>
                  <a:txBody>
                    <a:bodyPr/>
                    <a:lstStyle/>
                    <a:p>
                      <a:pPr marL="0" marR="0" algn="ctr">
                        <a:lnSpc>
                          <a:spcPct val="150000"/>
                        </a:lnSpc>
                        <a:spcBef>
                          <a:spcPts val="0"/>
                        </a:spcBef>
                        <a:spcAft>
                          <a:spcPts val="0"/>
                        </a:spcAft>
                      </a:pPr>
                      <a:r>
                        <a:rPr lang="vi-VN" sz="2400" b="1" dirty="0">
                          <a:solidFill>
                            <a:schemeClr val="tx1"/>
                          </a:solidFill>
                          <a:effectLst/>
                        </a:rPr>
                        <a:t>Âm đầu</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chính</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cuối</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8498">
                <a:tc>
                  <a:txBody>
                    <a:bodyPr/>
                    <a:lstStyle/>
                    <a:p>
                      <a:pPr marL="0" marR="0" algn="ctr">
                        <a:lnSpc>
                          <a:spcPct val="150000"/>
                        </a:lnSpc>
                        <a:spcBef>
                          <a:spcPts val="0"/>
                        </a:spcBef>
                        <a:spcAft>
                          <a:spcPts val="0"/>
                        </a:spcAft>
                      </a:pPr>
                      <a:r>
                        <a:rPr lang="vi-VN" sz="2400" b="1" i="1" dirty="0">
                          <a:solidFill>
                            <a:srgbClr val="FF0000"/>
                          </a:solidFill>
                          <a:effectLst/>
                        </a:rPr>
                        <a:t>Nguyễn</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u</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yê</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smtClean="0">
                          <a:solidFill>
                            <a:srgbClr val="FF0000"/>
                          </a:solidFill>
                          <a:effectLst/>
                        </a:rPr>
                        <a:t>n</a:t>
                      </a:r>
                      <a:r>
                        <a:rPr lang="vi-VN" sz="2400" b="1" i="1" dirty="0">
                          <a:solidFill>
                            <a:srgbClr val="FF0000"/>
                          </a:solidFill>
                          <a:effectLst/>
                        </a:rPr>
                        <a:t> </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22551" name="Picture 7"/>
          <p:cNvPicPr>
            <a:picLocks noChangeAspect="1"/>
          </p:cNvPicPr>
          <p:nvPr/>
        </p:nvPicPr>
        <p:blipFill>
          <a:blip r:embed="rId3"/>
          <a:srcRect/>
          <a:stretch>
            <a:fillRect/>
          </a:stretch>
        </p:blipFill>
        <p:spPr bwMode="auto">
          <a:xfrm>
            <a:off x="6858000" y="1303338"/>
            <a:ext cx="2143125" cy="2143125"/>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quarter" idx="1"/>
          </p:nvPr>
        </p:nvGraphicFramePr>
        <p:xfrm>
          <a:off x="1658938" y="1111250"/>
          <a:ext cx="5791200" cy="5888038"/>
        </p:xfrm>
        <a:graphic>
          <a:graphicData uri="http://schemas.openxmlformats.org/drawingml/2006/table">
            <a:tbl>
              <a:tblPr firstRow="1" firstCol="1" bandRow="1">
                <a:tableStyleId>{21E4AEA4-8DFA-4A89-87EB-49C32662AFE0}</a:tableStyleId>
              </a:tblPr>
              <a:tblGrid>
                <a:gridCol w="1447800"/>
                <a:gridCol w="1447800"/>
                <a:gridCol w="1447800"/>
                <a:gridCol w="1447800"/>
              </a:tblGrid>
              <a:tr h="381338">
                <a:tc rowSpan="2">
                  <a:txBody>
                    <a:bodyPr/>
                    <a:lstStyle/>
                    <a:p>
                      <a:pPr marL="0" marR="0" algn="ctr">
                        <a:lnSpc>
                          <a:spcPct val="115000"/>
                        </a:lnSpc>
                        <a:spcBef>
                          <a:spcPts val="0"/>
                        </a:spcBef>
                        <a:spcAft>
                          <a:spcPts val="0"/>
                        </a:spcAft>
                      </a:pPr>
                      <a:r>
                        <a:rPr lang="vi-VN" sz="2400" b="1" i="0" dirty="0">
                          <a:solidFill>
                            <a:schemeClr val="tx1"/>
                          </a:solidFill>
                          <a:effectLst/>
                        </a:rPr>
                        <a:t>Tiếng</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vi-VN" sz="2400" b="1" i="0" dirty="0">
                          <a:solidFill>
                            <a:schemeClr val="tx1"/>
                          </a:solidFill>
                          <a:effectLst/>
                        </a:rPr>
                        <a:t>Vần</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00238">
                <a:tc vMerge="1">
                  <a:txBody>
                    <a:bodyPr/>
                    <a:lstStyle/>
                    <a:p>
                      <a:endParaRPr lang="en-US"/>
                    </a:p>
                  </a:txBody>
                  <a:tcPr/>
                </a:tc>
                <a:tc>
                  <a:txBody>
                    <a:bodyPr/>
                    <a:lstStyle/>
                    <a:p>
                      <a:pPr marL="0" marR="0" algn="ctr">
                        <a:lnSpc>
                          <a:spcPct val="115000"/>
                        </a:lnSpc>
                        <a:spcBef>
                          <a:spcPts val="0"/>
                        </a:spcBef>
                        <a:spcAft>
                          <a:spcPts val="0"/>
                        </a:spcAft>
                      </a:pPr>
                      <a:r>
                        <a:rPr lang="vi-VN" sz="2400" b="1" i="0" dirty="0">
                          <a:effectLst/>
                        </a:rPr>
                        <a:t>Âm đầu</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chính</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cuối</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dirty="0">
                          <a:solidFill>
                            <a:srgbClr val="FF0000"/>
                          </a:solidFill>
                          <a:effectLst/>
                        </a:rPr>
                        <a:t>Nguyễn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dirty="0">
                          <a:solidFill>
                            <a:srgbClr val="FF0000"/>
                          </a:solidFill>
                          <a:effectLst/>
                        </a:rPr>
                        <a:t>Trạng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dirty="0">
                          <a:solidFill>
                            <a:srgbClr val="FF0000"/>
                          </a:solidFill>
                          <a:effectLst/>
                        </a:rPr>
                        <a:t>Nguyên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vi-VN" sz="2400">
                          <a:solidFill>
                            <a:srgbClr val="FF0000"/>
                          </a:solidFill>
                          <a:effectLst/>
                        </a:rPr>
                        <a:t> 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Hiền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iê</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Khoa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o</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dirty="0">
                          <a:solidFill>
                            <a:srgbClr val="FF0000"/>
                          </a:solidFill>
                          <a:effectLst/>
                        </a:rPr>
                        <a:t>Thi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Làng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Mộ</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ô</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Trạch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ch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Huyện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u</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Bình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i</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338">
                <a:tc>
                  <a:txBody>
                    <a:bodyPr/>
                    <a:lstStyle/>
                    <a:p>
                      <a:pPr marL="0" marR="0" algn="ctr">
                        <a:lnSpc>
                          <a:spcPct val="115000"/>
                        </a:lnSpc>
                        <a:spcBef>
                          <a:spcPts val="0"/>
                        </a:spcBef>
                        <a:spcAft>
                          <a:spcPts val="0"/>
                        </a:spcAft>
                      </a:pPr>
                      <a:r>
                        <a:rPr lang="vi-VN" sz="2400">
                          <a:solidFill>
                            <a:srgbClr val="FF0000"/>
                          </a:solidFill>
                          <a:effectLst/>
                        </a:rPr>
                        <a:t>Giang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3627" name="Rectangle 8"/>
          <p:cNvSpPr>
            <a:spLocks noChangeArrowheads="1"/>
          </p:cNvSpPr>
          <p:nvPr/>
        </p:nvSpPr>
        <p:spPr bwMode="auto">
          <a:xfrm>
            <a:off x="515938" y="193675"/>
            <a:ext cx="8077200" cy="831850"/>
          </a:xfrm>
          <a:prstGeom prst="rect">
            <a:avLst/>
          </a:prstGeom>
          <a:noFill/>
          <a:ln w="9525">
            <a:noFill/>
            <a:miter lim="800000"/>
            <a:headEnd/>
            <a:tailEnd/>
          </a:ln>
        </p:spPr>
        <p:txBody>
          <a:bodyPr>
            <a:spAutoFit/>
          </a:bodyPr>
          <a:lstStyle/>
          <a:p>
            <a:pPr indent="457200"/>
            <a:r>
              <a:rPr lang="vi-VN" sz="2400" b="1" i="1">
                <a:solidFill>
                  <a:srgbClr val="7030A0"/>
                </a:solidFill>
                <a:latin typeface="Times New Roman" pitchFamily="18" charset="0"/>
              </a:rPr>
              <a:t>Bài 2: Chép vần của từng tiếng vừa tìm được vào mô hình cấu tạo vần dưới đây:</a:t>
            </a:r>
            <a:endParaRPr lang="en-US" sz="2400" b="1" i="1">
              <a:solidFill>
                <a:srgbClr val="7030A0"/>
              </a:solidFill>
              <a:latin typeface="Century Schoolbook"/>
            </a:endParaRPr>
          </a:p>
        </p:txBody>
      </p:sp>
    </p:spTree>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238</TotalTime>
  <Words>552</Words>
  <Application>Microsoft Office PowerPoint</Application>
  <PresentationFormat>On-screen Show (4:3)</PresentationFormat>
  <Paragraphs>128</Paragraphs>
  <Slides>12</Slides>
  <Notes>2</Notes>
  <HiddenSlides>0</HiddenSlides>
  <MMClips>1</MMClips>
  <ScaleCrop>false</ScaleCrop>
  <HeadingPairs>
    <vt:vector size="6" baseType="variant">
      <vt:variant>
        <vt:lpstr>Fonts Used</vt:lpstr>
      </vt:variant>
      <vt:variant>
        <vt:i4>7</vt:i4>
      </vt:variant>
      <vt:variant>
        <vt:lpstr>Design Template</vt:lpstr>
      </vt:variant>
      <vt:variant>
        <vt:i4>7</vt:i4>
      </vt:variant>
      <vt:variant>
        <vt:lpstr>Slide Titles</vt:lpstr>
      </vt:variant>
      <vt:variant>
        <vt:i4>12</vt:i4>
      </vt:variant>
    </vt:vector>
  </HeadingPairs>
  <TitlesOfParts>
    <vt:vector size="26" baseType="lpstr">
      <vt:lpstr>Century Schoolbook</vt:lpstr>
      <vt:lpstr>Arial</vt:lpstr>
      <vt:lpstr>Wingdings</vt:lpstr>
      <vt:lpstr>Wingdings 2</vt:lpstr>
      <vt:lpstr>Calibri</vt:lpstr>
      <vt:lpstr>.VnTime</vt:lpstr>
      <vt:lpstr>Times New Roman</vt:lpstr>
      <vt:lpstr>Oriel</vt:lpstr>
      <vt:lpstr>Oriel</vt:lpstr>
      <vt:lpstr>Oriel</vt:lpstr>
      <vt:lpstr>Oriel</vt:lpstr>
      <vt:lpstr>Oriel</vt:lpstr>
      <vt:lpstr>Oriel</vt: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PC</cp:lastModifiedBy>
  <cp:revision>25</cp:revision>
  <dcterms:created xsi:type="dcterms:W3CDTF">2015-09-01T08:43:02Z</dcterms:created>
  <dcterms:modified xsi:type="dcterms:W3CDTF">2018-01-29T14:29:57Z</dcterms:modified>
</cp:coreProperties>
</file>