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78" r:id="rId7"/>
    <p:sldId id="260" r:id="rId8"/>
    <p:sldId id="266" r:id="rId9"/>
    <p:sldId id="279" r:id="rId10"/>
    <p:sldId id="265" r:id="rId11"/>
    <p:sldId id="262" r:id="rId12"/>
    <p:sldId id="280" r:id="rId13"/>
    <p:sldId id="270" r:id="rId14"/>
    <p:sldId id="268" r:id="rId15"/>
    <p:sldId id="269" r:id="rId16"/>
    <p:sldId id="264" r:id="rId17"/>
    <p:sldId id="274" r:id="rId18"/>
    <p:sldId id="271" r:id="rId19"/>
    <p:sldId id="272" r:id="rId20"/>
    <p:sldId id="275" r:id="rId21"/>
    <p:sldId id="273" r:id="rId22"/>
    <p:sldId id="276"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176"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7A29C-8A7E-4A31-BC56-DD4B5F5B51B5}"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6675A-A2DF-48EB-B822-C89BA3E873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6244E4-28FA-4DF4-9898-DF2B52FCEEEA}"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CDCD3-4758-4C05-BA6B-F39336B27D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0D735-3167-4D2B-A33E-09D790949D5E}"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F5A801-6E1A-4663-9C0C-79041C4FC3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184636-4F79-428E-9E51-1EB2605C0ABA}"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6A1D7-6320-4D5C-B844-094A3EA936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5AB8D9-33C6-428E-98C9-202CC8BF6FC6}" type="datetimeFigureOut">
              <a:rPr lang="en-US"/>
              <a:pPr>
                <a:defRPr/>
              </a:pPr>
              <a:t>1/29/2018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9E7B5-2A94-4B43-BF02-FE149E7565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8D8EEC-A9A8-43AE-9CD2-9BD159625E7E}"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19412-358B-4FC5-8B50-C6BDE2A554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4A243A-C239-4A13-B6AC-3F6C955E4237}" type="datetimeFigureOut">
              <a:rPr lang="en-US"/>
              <a:pPr>
                <a:defRPr/>
              </a:pPr>
              <a:t>1/29/2018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2082E4-0817-4E65-A387-D3A15F6443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0CB2D8-A000-43E4-8F66-FAD0A24BA496}" type="datetimeFigureOut">
              <a:rPr lang="en-US"/>
              <a:pPr>
                <a:defRPr/>
              </a:pPr>
              <a:t>1/29/2018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D98155-C6CA-4FD7-89DE-4ED14BE622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0FEF58-48E7-41E8-9E14-1AACF6544612}" type="datetimeFigureOut">
              <a:rPr lang="en-US"/>
              <a:pPr>
                <a:defRPr/>
              </a:pPr>
              <a:t>1/29/2018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918011-C5A2-4E44-BFF2-FDB539909F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FD84C3-FD3C-4446-A908-EF246DDEDEC3}"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D1C299-9A90-443C-A1B8-DAE6172DC1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B33C07-F15F-4C93-80EB-8BB3742385AD}" type="datetimeFigureOut">
              <a:rPr lang="en-US"/>
              <a:pPr>
                <a:defRPr/>
              </a:pPr>
              <a:t>1/29/2018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4D60FD-38EF-4C4C-B955-EE1B500BF1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D52860C-B861-4B23-84AE-C4E42377C819}" type="datetimeFigureOut">
              <a:rPr lang="en-US"/>
              <a:pPr>
                <a:defRPr/>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ED5BD0E-C634-4151-80E6-54FCFD26FB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Dữ liệu\Tài liệu tham khảo của (Như)\Ảnh\tải xuống (20).jpg"/>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smtClean="0"/>
          </a:p>
        </p:txBody>
      </p:sp>
      <p:pic>
        <p:nvPicPr>
          <p:cNvPr id="22530" name="Content Placeholder 3"/>
          <p:cNvPicPr>
            <a:picLocks noGrp="1" noChangeAspect="1"/>
          </p:cNvPicPr>
          <p:nvPr>
            <p:ph idx="1"/>
          </p:nvPr>
        </p:nvPicPr>
        <p:blipFill>
          <a:blip r:embed="rId2"/>
          <a:srcRect/>
          <a:stretch>
            <a:fillRect/>
          </a:stretch>
        </p:blipFill>
        <p:spPr>
          <a:xfrm>
            <a:off x="0" y="0"/>
            <a:ext cx="9144000" cy="6858000"/>
          </a:xfrm>
        </p:spPr>
      </p:pic>
      <p:sp>
        <p:nvSpPr>
          <p:cNvPr id="22531" name="Rectangle 2"/>
          <p:cNvSpPr>
            <a:spLocks noChangeArrowheads="1"/>
          </p:cNvSpPr>
          <p:nvPr/>
        </p:nvSpPr>
        <p:spPr bwMode="auto">
          <a:xfrm>
            <a:off x="228600" y="1066800"/>
            <a:ext cx="8534400" cy="52625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a:t>
            </a:r>
            <a:r>
              <a:rPr lang="en-US" sz="2400" b="1" u="sng">
                <a:solidFill>
                  <a:srgbClr val="FF0000"/>
                </a:solidFill>
                <a:latin typeface="Times New Roman" pitchFamily="18" charset="0"/>
                <a:cs typeface="Times New Roman" pitchFamily="18" charset="0"/>
              </a:rPr>
              <a:t>Đoạn 2:</a:t>
            </a:r>
          </a:p>
          <a:p>
            <a:r>
              <a:rPr lang="en-US" sz="2400">
                <a:latin typeface="Times New Roman" pitchFamily="18" charset="0"/>
                <a:cs typeface="Times New Roman" pitchFamily="18"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tuơi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a:t>
            </a:r>
          </a:p>
          <a:p>
            <a:r>
              <a:rPr lang="en-US" sz="2400">
                <a:latin typeface="Times New Roman" pitchFamily="18" charset="0"/>
                <a:cs typeface="Times New Roman" pitchFamily="18" charset="0"/>
              </a:rPr>
              <a:t>                                                       Chào các em thân yêu.</a:t>
            </a:r>
          </a:p>
          <a:p>
            <a:r>
              <a:rPr lang="en-US" sz="2400">
                <a:latin typeface="Times New Roman" pitchFamily="18" charset="0"/>
                <a:cs typeface="Times New Roman" pitchFamily="18" charset="0"/>
              </a:rPr>
              <a:t>                                                                Hồ Chí Minh”</a:t>
            </a:r>
          </a:p>
        </p:txBody>
      </p:sp>
      <p:cxnSp>
        <p:nvCxnSpPr>
          <p:cNvPr id="6" name="Straight Connector 5"/>
          <p:cNvCxnSpPr/>
          <p:nvPr/>
        </p:nvCxnSpPr>
        <p:spPr>
          <a:xfrm flipV="1">
            <a:off x="7162800" y="19050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7010400" y="2628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4267200" y="2628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8610600" y="2230438"/>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038600" y="2247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2819400" y="224790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8305800" y="4071938"/>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1066800" y="4079875"/>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5524500" y="3690938"/>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3276600" y="3698875"/>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3541713" y="4438650"/>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V="1">
            <a:off x="979488" y="4460875"/>
            <a:ext cx="38100" cy="381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867400" y="1905000"/>
            <a:ext cx="13144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524625" y="2230438"/>
            <a:ext cx="63817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209800" y="3276600"/>
            <a:ext cx="10858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3"/>
          <p:cNvPicPr>
            <a:picLocks noGrp="1" noChangeAspect="1"/>
          </p:cNvPicPr>
          <p:nvPr>
            <p:ph idx="1"/>
          </p:nvPr>
        </p:nvPicPr>
        <p:blipFill>
          <a:blip r:embed="rId2"/>
          <a:srcRect/>
          <a:stretch>
            <a:fillRect/>
          </a:stretch>
        </p:blipFill>
        <p:spPr>
          <a:xfrm>
            <a:off x="-26988" y="0"/>
            <a:ext cx="9144001" cy="7086600"/>
          </a:xfrm>
        </p:spPr>
      </p:pic>
      <p:sp>
        <p:nvSpPr>
          <p:cNvPr id="23554" name="Title 1"/>
          <p:cNvSpPr>
            <a:spLocks noGrp="1"/>
          </p:cNvSpPr>
          <p:nvPr>
            <p:ph type="title"/>
          </p:nvPr>
        </p:nvSpPr>
        <p:spPr>
          <a:xfrm>
            <a:off x="457200" y="685800"/>
            <a:ext cx="8229600" cy="1143000"/>
          </a:xfrm>
        </p:spPr>
        <p:txBody>
          <a:bodyPr/>
          <a:lstStyle/>
          <a:p>
            <a:r>
              <a:rPr lang="en-US" b="1" smtClean="0">
                <a:solidFill>
                  <a:srgbClr val="FF0000"/>
                </a:solidFill>
                <a:latin typeface="Times New Roman" pitchFamily="18" charset="0"/>
                <a:cs typeface="Times New Roman" pitchFamily="18" charset="0"/>
              </a:rPr>
              <a:t>Chú giải</a:t>
            </a:r>
          </a:p>
        </p:txBody>
      </p:sp>
      <p:sp>
        <p:nvSpPr>
          <p:cNvPr id="23555" name="Rectangle 4"/>
          <p:cNvSpPr>
            <a:spLocks noChangeArrowheads="1"/>
          </p:cNvSpPr>
          <p:nvPr/>
        </p:nvSpPr>
        <p:spPr bwMode="auto">
          <a:xfrm>
            <a:off x="1412875" y="1622425"/>
            <a:ext cx="6324600" cy="3540125"/>
          </a:xfrm>
          <a:prstGeom prst="rect">
            <a:avLst/>
          </a:prstGeom>
          <a:noFill/>
          <a:ln w="9525">
            <a:noFill/>
            <a:miter lim="800000"/>
            <a:headEnd/>
            <a:tailEnd/>
          </a:ln>
        </p:spPr>
        <p:txBody>
          <a:bodyPr>
            <a:spAutoFit/>
          </a:bodyPr>
          <a:lstStyle/>
          <a:p>
            <a:r>
              <a:rPr lang="en-US" sz="2800">
                <a:solidFill>
                  <a:srgbClr val="7030A0"/>
                </a:solidFill>
                <a:latin typeface="Times New Roman" pitchFamily="18" charset="0"/>
                <a:cs typeface="Times New Roman" pitchFamily="18" charset="0"/>
              </a:rPr>
              <a:t>+ Việt Nam Dân chủ Cộng hòa:</a:t>
            </a:r>
          </a:p>
          <a:p>
            <a:r>
              <a:rPr lang="en-US" sz="2800">
                <a:solidFill>
                  <a:srgbClr val="7030A0"/>
                </a:solidFill>
                <a:latin typeface="Times New Roman" pitchFamily="18" charset="0"/>
                <a:cs typeface="Times New Roman" pitchFamily="18" charset="0"/>
              </a:rPr>
              <a:t>+ Bao nhiêu cuộc chuyển biến khác thường:</a:t>
            </a:r>
          </a:p>
          <a:p>
            <a:r>
              <a:rPr lang="en-US" sz="2800">
                <a:solidFill>
                  <a:srgbClr val="7030A0"/>
                </a:solidFill>
                <a:latin typeface="Times New Roman" pitchFamily="18" charset="0"/>
                <a:cs typeface="Times New Roman" pitchFamily="18" charset="0"/>
              </a:rPr>
              <a:t>+ 80 năm giời nô lệ:</a:t>
            </a:r>
          </a:p>
          <a:p>
            <a:r>
              <a:rPr lang="en-US" sz="2800">
                <a:solidFill>
                  <a:srgbClr val="7030A0"/>
                </a:solidFill>
                <a:latin typeface="Times New Roman" pitchFamily="18" charset="0"/>
                <a:cs typeface="Times New Roman" pitchFamily="18" charset="0"/>
              </a:rPr>
              <a:t>+ Cơ đồ:</a:t>
            </a:r>
          </a:p>
          <a:p>
            <a:r>
              <a:rPr lang="en-US" sz="2800">
                <a:solidFill>
                  <a:srgbClr val="7030A0"/>
                </a:solidFill>
                <a:latin typeface="Times New Roman" pitchFamily="18" charset="0"/>
                <a:cs typeface="Times New Roman" pitchFamily="18" charset="0"/>
              </a:rPr>
              <a:t>+ Hoàn cầu:</a:t>
            </a:r>
          </a:p>
          <a:p>
            <a:r>
              <a:rPr lang="en-US" sz="2800">
                <a:solidFill>
                  <a:srgbClr val="7030A0"/>
                </a:solidFill>
                <a:latin typeface="Times New Roman" pitchFamily="18" charset="0"/>
                <a:cs typeface="Times New Roman" pitchFamily="18" charset="0"/>
              </a:rPr>
              <a:t>+ Kiến thiết:</a:t>
            </a:r>
          </a:p>
          <a:p>
            <a:r>
              <a:rPr lang="en-US" sz="2800">
                <a:solidFill>
                  <a:srgbClr val="7030A0"/>
                </a:solidFill>
                <a:latin typeface="Times New Roman" pitchFamily="18" charset="0"/>
                <a:cs typeface="Times New Roman" pitchFamily="18" charset="0"/>
              </a:rPr>
              <a:t>+ Các cường quốc năm châu:</a:t>
            </a:r>
          </a:p>
        </p:txBody>
      </p:sp>
      <p:sp>
        <p:nvSpPr>
          <p:cNvPr id="6" name="Rectangle 5"/>
          <p:cNvSpPr>
            <a:spLocks noChangeArrowheads="1"/>
          </p:cNvSpPr>
          <p:nvPr/>
        </p:nvSpPr>
        <p:spPr bwMode="auto">
          <a:xfrm>
            <a:off x="1406525" y="5041900"/>
            <a:ext cx="6892925" cy="1816100"/>
          </a:xfrm>
          <a:prstGeom prst="rect">
            <a:avLst/>
          </a:prstGeom>
          <a:noFill/>
          <a:ln w="9525">
            <a:noFill/>
            <a:miter lim="800000"/>
            <a:headEnd/>
            <a:tailEnd/>
          </a:ln>
        </p:spPr>
        <p:txBody>
          <a:bodyPr>
            <a:spAutoFit/>
          </a:bodyPr>
          <a:lstStyle/>
          <a:p>
            <a:r>
              <a:rPr lang="en-US" sz="2800">
                <a:solidFill>
                  <a:srgbClr val="7030A0"/>
                </a:solidFill>
                <a:latin typeface="Times New Roman" pitchFamily="18" charset="0"/>
                <a:cs typeface="Times New Roman" pitchFamily="18" charset="0"/>
              </a:rPr>
              <a:t>+ Giời: trời; </a:t>
            </a:r>
          </a:p>
          <a:p>
            <a:r>
              <a:rPr lang="en-US" sz="2800">
                <a:solidFill>
                  <a:srgbClr val="7030A0"/>
                </a:solidFill>
                <a:latin typeface="Times New Roman" pitchFamily="18" charset="0"/>
                <a:cs typeface="Times New Roman" pitchFamily="18" charset="0"/>
              </a:rPr>
              <a:t>+ Giở: trở;  </a:t>
            </a:r>
          </a:p>
          <a:p>
            <a:r>
              <a:rPr lang="en-US" sz="2800">
                <a:solidFill>
                  <a:srgbClr val="7030A0"/>
                </a:solidFill>
                <a:latin typeface="Times New Roman" pitchFamily="18" charset="0"/>
                <a:cs typeface="Times New Roman" pitchFamily="18" charset="0"/>
              </a:rPr>
              <a:t>+ Nô lệ:  chịu sự cai trị của thực dân Pháp;</a:t>
            </a:r>
          </a:p>
          <a:p>
            <a:r>
              <a:rPr lang="en-US" sz="2800">
                <a:solidFill>
                  <a:srgbClr val="7030A0"/>
                </a:solidFill>
                <a:latin typeface="Times New Roman" pitchFamily="18" charset="0"/>
                <a:cs typeface="Times New Roman"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2"/>
          <a:srcRect/>
          <a:stretch>
            <a:fillRect/>
          </a:stretch>
        </p:blipFill>
        <p:spPr bwMode="auto">
          <a:xfrm>
            <a:off x="-304800" y="-228600"/>
            <a:ext cx="9448800" cy="7086600"/>
          </a:xfrm>
          <a:prstGeom prst="rect">
            <a:avLst/>
          </a:prstGeom>
          <a:noFill/>
          <a:ln w="9525">
            <a:noFill/>
            <a:miter lim="800000"/>
            <a:headEnd/>
            <a:tailEnd/>
          </a:ln>
        </p:spPr>
      </p:pic>
      <p:sp>
        <p:nvSpPr>
          <p:cNvPr id="3" name="Content Placeholder 2"/>
          <p:cNvSpPr>
            <a:spLocks noGrp="1"/>
          </p:cNvSpPr>
          <p:nvPr>
            <p:ph idx="1"/>
          </p:nvPr>
        </p:nvSpPr>
        <p:spPr>
          <a:xfrm>
            <a:off x="381000" y="762000"/>
            <a:ext cx="8915400" cy="6477000"/>
          </a:xfrm>
        </p:spPr>
        <p:txBody>
          <a:bodyPr rtlCol="0">
            <a:normAutofit/>
          </a:bodyPr>
          <a:lstStyle/>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Các</a:t>
            </a: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sinh</a:t>
            </a:r>
            <a:r>
              <a:rPr lang="en-US" sz="2000" dirty="0">
                <a:solidFill>
                  <a:srgbClr val="002060"/>
                </a:solidFill>
                <a:latin typeface="Times New Roman" pitchFamily="18" charset="0"/>
                <a:cs typeface="Times New Roman" pitchFamily="18" charset="0"/>
              </a:rPr>
              <a:t>, </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Ngày</a:t>
            </a: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hôm</a:t>
            </a:r>
            <a:r>
              <a:rPr lang="en-US" sz="2000" dirty="0">
                <a:solidFill>
                  <a:srgbClr val="002060"/>
                </a:solidFill>
                <a:latin typeface="Times New Roman" pitchFamily="18" charset="0"/>
                <a:cs typeface="Times New Roman" pitchFamily="18" charset="0"/>
              </a:rPr>
              <a:t> nay </a:t>
            </a:r>
            <a:r>
              <a:rPr lang="en-US" sz="2000" dirty="0" err="1">
                <a:solidFill>
                  <a:srgbClr val="002060"/>
                </a:solidFill>
                <a:latin typeface="Times New Roman" pitchFamily="18" charset="0"/>
                <a:cs typeface="Times New Roman" pitchFamily="18" charset="0"/>
              </a:rPr>
              <a:t>là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khai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tiên</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Dân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chủ</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Cộng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hòa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Tôi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đã</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tưởng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tượng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thấy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mắt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cảnh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nhộn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nhịp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tưng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bừng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tựu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trường</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khắp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thảy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đều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vẻ</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vì</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mấy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tháng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giời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nghỉ</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nhiêu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cuộc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chuyển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biến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gặp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gặp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a:t>
            </a:r>
            <a:r>
              <a:rPr lang="en-US" sz="2000" dirty="0" err="1" smtClean="0">
                <a:solidFill>
                  <a:srgbClr val="002060"/>
                </a:solidFill>
                <a:latin typeface="Times New Roman" pitchFamily="18" charset="0"/>
                <a:cs typeface="Times New Roman" pitchFamily="18" charset="0"/>
              </a:rPr>
              <a:t>hưng</a:t>
            </a:r>
            <a:r>
              <a:rPr lang="en-US" sz="2000" dirty="0" smtClean="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sung </a:t>
            </a:r>
            <a:r>
              <a:rPr lang="en-US" sz="2000" dirty="0" err="1">
                <a:solidFill>
                  <a:srgbClr val="002060"/>
                </a:solidFill>
                <a:latin typeface="Times New Roman" pitchFamily="18" charset="0"/>
                <a:cs typeface="Times New Roman" pitchFamily="18" charset="0"/>
              </a:rPr>
              <a:t>sướng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nữa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từ</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phút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giở</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bắt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nhận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nền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giáo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dục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hoàn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toàn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hưởng</a:t>
            </a:r>
            <a:r>
              <a:rPr lang="en-US" sz="2000" dirty="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sự</a:t>
            </a:r>
            <a:r>
              <a:rPr lang="en-US" sz="2000" dirty="0" smtClean="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may </a:t>
            </a:r>
            <a:r>
              <a:rPr lang="en-US" sz="2000" dirty="0" err="1">
                <a:solidFill>
                  <a:srgbClr val="002060"/>
                </a:solidFill>
                <a:latin typeface="Times New Roman" pitchFamily="18" charset="0"/>
                <a:cs typeface="Times New Roman" pitchFamily="18" charset="0"/>
              </a:rPr>
              <a:t>mắn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sự</a:t>
            </a:r>
            <a:r>
              <a:rPr lang="en-US" sz="2000" dirty="0">
                <a:solidFill>
                  <a:srgbClr val="002060"/>
                </a:solidFill>
                <a:latin typeface="Times New Roman" pitchFamily="18" charset="0"/>
                <a:cs typeface="Times New Roman" pitchFamily="18" charset="0"/>
              </a:rPr>
              <a:t> hi </a:t>
            </a:r>
            <a:r>
              <a:rPr lang="en-US" sz="2000" dirty="0" err="1">
                <a:solidFill>
                  <a:srgbClr val="002060"/>
                </a:solidFill>
                <a:latin typeface="Times New Roman" pitchFamily="18" charset="0"/>
                <a:cs typeface="Times New Roman" pitchFamily="18" charset="0"/>
              </a:rPr>
              <a:t>sinh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biết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đồng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bào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Vậy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nghĩ</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sao</a:t>
            </a:r>
            <a:r>
              <a:rPr lang="en-US" sz="2000" dirty="0">
                <a:solidFill>
                  <a:srgbClr val="002060"/>
                </a:solidFill>
                <a:latin typeface="Times New Roman" pitchFamily="18" charset="0"/>
                <a:cs typeface="Times New Roman" pitchFamily="18" charset="0"/>
              </a:rPr>
              <a:t>?</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Trong</a:t>
            </a: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đây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hãy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cố</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gắng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siêng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tập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ngoan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ngoãn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nghe</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yêu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Sau</a:t>
            </a:r>
            <a:r>
              <a:rPr lang="en-US" sz="2000" dirty="0">
                <a:solidFill>
                  <a:srgbClr val="002060"/>
                </a:solidFill>
                <a:latin typeface="Times New Roman" pitchFamily="18" charset="0"/>
                <a:cs typeface="Times New Roman" pitchFamily="18" charset="0"/>
              </a:rPr>
              <a:t> 80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giời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nô</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lệ</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bị</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yếu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hèn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nay </a:t>
            </a:r>
            <a:r>
              <a:rPr lang="en-US" sz="2000" dirty="0" err="1">
                <a:solidFill>
                  <a:srgbClr val="002060"/>
                </a:solidFill>
                <a:latin typeface="Times New Roman" pitchFamily="18" charset="0"/>
                <a:cs typeface="Times New Roman" pitchFamily="18" charset="0"/>
              </a:rPr>
              <a:t>chúng</a:t>
            </a:r>
            <a:r>
              <a:rPr lang="en-US" sz="2000" dirty="0">
                <a:solidFill>
                  <a:srgbClr val="002060"/>
                </a:solidFill>
                <a:latin typeface="Times New Roman" pitchFamily="18" charset="0"/>
                <a:cs typeface="Times New Roman" pitchFamily="18" charset="0"/>
              </a:rPr>
              <a:t> ta </a:t>
            </a:r>
            <a:r>
              <a:rPr lang="en-US" sz="2000" dirty="0" err="1">
                <a:solidFill>
                  <a:srgbClr val="002060"/>
                </a:solidFill>
                <a:latin typeface="Times New Roman" pitchFamily="18" charset="0"/>
                <a:cs typeface="Times New Roman" pitchFamily="18" charset="0"/>
              </a:rPr>
              <a:t>cần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phải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xây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dựng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cơ</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đồ</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tổ</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tiên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đã</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để</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chúng</a:t>
            </a:r>
            <a:r>
              <a:rPr lang="en-US" sz="2000" dirty="0">
                <a:solidFill>
                  <a:srgbClr val="002060"/>
                </a:solidFill>
                <a:latin typeface="Times New Roman" pitchFamily="18" charset="0"/>
                <a:cs typeface="Times New Roman" pitchFamily="18" charset="0"/>
              </a:rPr>
              <a:t> ta, </a:t>
            </a:r>
            <a:r>
              <a:rPr lang="en-US" sz="2000" dirty="0" err="1">
                <a:solidFill>
                  <a:srgbClr val="002060"/>
                </a:solidFill>
                <a:latin typeface="Times New Roman" pitchFamily="18" charset="0"/>
                <a:cs typeface="Times New Roman" pitchFamily="18" charset="0"/>
              </a:rPr>
              <a:t>làm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chúng</a:t>
            </a:r>
            <a:r>
              <a:rPr lang="en-US" sz="2000" dirty="0">
                <a:solidFill>
                  <a:srgbClr val="002060"/>
                </a:solidFill>
                <a:latin typeface="Times New Roman" pitchFamily="18" charset="0"/>
                <a:cs typeface="Times New Roman" pitchFamily="18" charset="0"/>
              </a:rPr>
              <a:t> ta </a:t>
            </a:r>
            <a:r>
              <a:rPr lang="en-US" sz="2000" dirty="0" err="1">
                <a:solidFill>
                  <a:srgbClr val="002060"/>
                </a:solidFill>
                <a:latin typeface="Times New Roman" pitchFamily="18" charset="0"/>
                <a:cs typeface="Times New Roman" pitchFamily="18" charset="0"/>
              </a:rPr>
              <a:t>theo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kịp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trên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hoàn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cầu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Trong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cuộc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kiến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thiết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mong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đợi</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rất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nhiều</a:t>
            </a:r>
            <a:r>
              <a:rPr lang="en-US" sz="2000" dirty="0">
                <a:solidFill>
                  <a:srgbClr val="002060"/>
                </a:solidFill>
                <a:latin typeface="Times New Roman" pitchFamily="18" charset="0"/>
                <a:cs typeface="Times New Roman" pitchFamily="18" charset="0"/>
              </a:rPr>
              <a:t>. Non song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có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trở</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nên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tuơi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đẹp</a:t>
            </a:r>
            <a:r>
              <a:rPr lang="en-US" sz="2000" dirty="0">
                <a:solidFill>
                  <a:srgbClr val="002060"/>
                </a:solidFill>
                <a:latin typeface="Times New Roman" pitchFamily="18" charset="0"/>
                <a:cs typeface="Times New Roman" pitchFamily="18" charset="0"/>
              </a:rPr>
              <a:t> hay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tộc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có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đài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quang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để</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sánh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vai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quốc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châu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hay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chính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lớn</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công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tập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hôm</a:t>
            </a:r>
            <a:r>
              <a:rPr lang="en-US" sz="2000" dirty="0">
                <a:solidFill>
                  <a:srgbClr val="002060"/>
                </a:solidFill>
                <a:latin typeface="Times New Roman" pitchFamily="18" charset="0"/>
                <a:cs typeface="Times New Roman" pitchFamily="18" charset="0"/>
              </a:rPr>
              <a:t> nay, </a:t>
            </a:r>
            <a:r>
              <a:rPr lang="en-US" sz="2000" dirty="0" err="1">
                <a:solidFill>
                  <a:srgbClr val="002060"/>
                </a:solidFill>
                <a:latin typeface="Times New Roman" pitchFamily="18" charset="0"/>
                <a:cs typeface="Times New Roman" pitchFamily="18" charset="0"/>
              </a:rPr>
              <a:t>nhân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buổi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tựu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tôi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chỉ</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biết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chúc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vẻ</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quả</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tốt</a:t>
            </a:r>
            <a:r>
              <a:rPr lang="en-US" sz="2000" dirty="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đẹp</a:t>
            </a:r>
            <a:r>
              <a:rPr lang="en-US" sz="2000" dirty="0" smtClean="0">
                <a:solidFill>
                  <a:srgbClr val="002060"/>
                </a:solidFill>
                <a:latin typeface="Times New Roman" pitchFamily="18" charset="0"/>
                <a:cs typeface="Times New Roman" pitchFamily="18" charset="0"/>
              </a:rPr>
              <a:t>.</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Chào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yêu</a:t>
            </a:r>
            <a:r>
              <a:rPr lang="en-US" sz="2000" dirty="0" smtClean="0">
                <a:solidFill>
                  <a:srgbClr val="002060"/>
                </a:solidFill>
                <a:latin typeface="Times New Roman" pitchFamily="18" charset="0"/>
                <a:cs typeface="Times New Roman" pitchFamily="18" charset="0"/>
              </a:rPr>
              <a:t>.</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Hồ</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Chí</a:t>
            </a:r>
            <a:r>
              <a:rPr lang="en-US" sz="2000" dirty="0" smtClean="0">
                <a:solidFill>
                  <a:srgbClr val="002060"/>
                </a:solidFill>
                <a:latin typeface="Times New Roman" pitchFamily="18" charset="0"/>
                <a:cs typeface="Times New Roman" pitchFamily="18" charset="0"/>
              </a:rPr>
              <a:t> Minh</a:t>
            </a:r>
          </a:p>
          <a:p>
            <a:pPr fontAlgn="auto">
              <a:spcAft>
                <a:spcPts val="0"/>
              </a:spcAft>
              <a:buFont typeface="Arial" pitchFamily="34" charset="0"/>
              <a:buChar char="•"/>
              <a:defRPr/>
            </a:pPr>
            <a:endParaRPr lang="en-US" sz="2000" dirty="0">
              <a:solidFill>
                <a:srgbClr val="002060"/>
              </a:solidFill>
              <a:latin typeface="Times New Roman" pitchFamily="18" charset="0"/>
              <a:cs typeface="Times New Roman" pitchFamily="18" charset="0"/>
            </a:endParaRPr>
          </a:p>
        </p:txBody>
      </p:sp>
      <p:sp>
        <p:nvSpPr>
          <p:cNvPr id="24579" name="Rectangle 1"/>
          <p:cNvSpPr>
            <a:spLocks noChangeArrowheads="1"/>
          </p:cNvSpPr>
          <p:nvPr/>
        </p:nvSpPr>
        <p:spPr bwMode="auto">
          <a:xfrm>
            <a:off x="2590800" y="107950"/>
            <a:ext cx="5043488" cy="584200"/>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Thư gửi các học sinh( trích)</a:t>
            </a:r>
            <a:endParaRPr lang="en-US" sz="3200">
              <a:latin typeface="Calibri"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p>
        </p:txBody>
      </p:sp>
      <p:pic>
        <p:nvPicPr>
          <p:cNvPr id="25602" name="Content Placeholder 3"/>
          <p:cNvPicPr>
            <a:picLocks noGrp="1" noChangeAspect="1"/>
          </p:cNvPicPr>
          <p:nvPr>
            <p:ph idx="1"/>
          </p:nvPr>
        </p:nvPicPr>
        <p:blipFill>
          <a:blip r:embed="rId2"/>
          <a:srcRect/>
          <a:stretch>
            <a:fillRect/>
          </a:stretch>
        </p:blipFill>
        <p:spPr>
          <a:xfrm>
            <a:off x="0" y="0"/>
            <a:ext cx="8763000" cy="6732588"/>
          </a:xfrm>
        </p:spPr>
      </p:pic>
      <p:pic>
        <p:nvPicPr>
          <p:cNvPr id="5" name="Picture 4"/>
          <p:cNvPicPr>
            <a:picLocks noChangeAspect="1"/>
          </p:cNvPicPr>
          <p:nvPr/>
        </p:nvPicPr>
        <p:blipFill>
          <a:blip r:embed="rId3"/>
          <a:srcRect/>
          <a:stretch>
            <a:fillRect/>
          </a:stretch>
        </p:blipFill>
        <p:spPr bwMode="auto">
          <a:xfrm>
            <a:off x="0" y="609600"/>
            <a:ext cx="9144000" cy="5943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US" smtClean="0"/>
          </a:p>
        </p:txBody>
      </p:sp>
      <p:pic>
        <p:nvPicPr>
          <p:cNvPr id="26626" name="Content Placeholder 3"/>
          <p:cNvPicPr>
            <a:picLocks noGrp="1" noChangeAspect="1"/>
          </p:cNvPicPr>
          <p:nvPr>
            <p:ph idx="1"/>
          </p:nvPr>
        </p:nvPicPr>
        <p:blipFill>
          <a:blip r:embed="rId2"/>
          <a:srcRect/>
          <a:stretch>
            <a:fillRect/>
          </a:stretch>
        </p:blipFill>
        <p:spPr>
          <a:xfrm>
            <a:off x="0" y="0"/>
            <a:ext cx="9347200" cy="7010400"/>
          </a:xfrm>
        </p:spPr>
      </p:pic>
      <p:sp>
        <p:nvSpPr>
          <p:cNvPr id="26627" name="Rectangle 2"/>
          <p:cNvSpPr>
            <a:spLocks noChangeArrowheads="1"/>
          </p:cNvSpPr>
          <p:nvPr/>
        </p:nvSpPr>
        <p:spPr bwMode="auto">
          <a:xfrm>
            <a:off x="442913" y="685800"/>
            <a:ext cx="8686800" cy="2554288"/>
          </a:xfrm>
          <a:prstGeom prst="rect">
            <a:avLst/>
          </a:prstGeom>
          <a:noFill/>
          <a:ln w="9525">
            <a:noFill/>
            <a:miter lim="800000"/>
            <a:headEnd/>
            <a:tailEnd/>
          </a:ln>
        </p:spPr>
        <p:txBody>
          <a:bodyPr>
            <a:spAutoFit/>
          </a:bodyPr>
          <a:lstStyle/>
          <a:p>
            <a:r>
              <a:rPr lang="vi-VN" sz="3200" b="1">
                <a:solidFill>
                  <a:srgbClr val="7030A0"/>
                </a:solidFill>
                <a:latin typeface="Times New Roman" pitchFamily="18" charset="0"/>
                <a:cs typeface="Times New Roman" pitchFamily="18" charset="0"/>
              </a:rPr>
              <a:t>Đọc thầm đoạn 1, thảo luận nhóm đôi hỏi và trả lời câu hỏi số 1 trong SGK</a:t>
            </a:r>
            <a:r>
              <a:rPr lang="en-US" sz="3200" b="1">
                <a:solidFill>
                  <a:srgbClr val="7030A0"/>
                </a:solidFill>
                <a:latin typeface="Times New Roman" pitchFamily="18" charset="0"/>
                <a:cs typeface="Times New Roman" pitchFamily="18" charset="0"/>
              </a:rPr>
              <a:t>:</a:t>
            </a:r>
          </a:p>
          <a:p>
            <a:endParaRPr lang="en-US" sz="3200" b="1">
              <a:solidFill>
                <a:srgbClr val="7030A0"/>
              </a:solidFill>
              <a:latin typeface="Times New Roman" pitchFamily="18" charset="0"/>
              <a:cs typeface="Times New Roman" pitchFamily="18" charset="0"/>
            </a:endParaRPr>
          </a:p>
          <a:p>
            <a:r>
              <a:rPr lang="en-US" sz="3200" b="1">
                <a:solidFill>
                  <a:srgbClr val="7030A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 Ngày khai trường tháng 9 năm 1945 có gì đặc biệt so với những ngày khai trường khác?</a:t>
            </a:r>
            <a:endParaRPr lang="vi-VN" sz="3200" b="1">
              <a:solidFill>
                <a:srgbClr val="002060"/>
              </a:solidFill>
              <a:latin typeface="Times New Roman" pitchFamily="18" charset="0"/>
              <a:cs typeface="Times New Roman" pitchFamily="18" charset="0"/>
            </a:endParaRPr>
          </a:p>
        </p:txBody>
      </p:sp>
      <p:sp>
        <p:nvSpPr>
          <p:cNvPr id="6" name="Striped Right Arrow 5"/>
          <p:cNvSpPr/>
          <p:nvPr/>
        </p:nvSpPr>
        <p:spPr>
          <a:xfrm>
            <a:off x="0" y="3240088"/>
            <a:ext cx="5867400" cy="381000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err="1">
                <a:solidFill>
                  <a:srgbClr val="FFFF00"/>
                </a:solidFill>
                <a:latin typeface="Times New Roman" pitchFamily="18" charset="0"/>
                <a:cs typeface="Times New Roman" pitchFamily="18" charset="0"/>
              </a:rPr>
              <a:t>Đó</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là</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ngày</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khai</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trường</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đầu</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tiên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của</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nước</a:t>
            </a:r>
            <a:r>
              <a:rPr lang="en-US" sz="2000" b="1" dirty="0">
                <a:solidFill>
                  <a:srgbClr val="FFFF00"/>
                </a:solidFill>
                <a:latin typeface="Times New Roman" pitchFamily="18" charset="0"/>
                <a:cs typeface="Times New Roman" pitchFamily="18" charset="0"/>
              </a:rPr>
              <a:t> VNDCCH, </a:t>
            </a:r>
            <a:r>
              <a:rPr lang="en-US" sz="2000" b="1" dirty="0" err="1">
                <a:solidFill>
                  <a:srgbClr val="FFFF00"/>
                </a:solidFill>
                <a:latin typeface="Times New Roman" pitchFamily="18" charset="0"/>
                <a:cs typeface="Times New Roman" pitchFamily="18" charset="0"/>
              </a:rPr>
              <a:t>ngày</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khai</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trường</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đầu</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tiên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sau</a:t>
            </a:r>
            <a:r>
              <a:rPr lang="en-US" sz="2000" b="1" dirty="0">
                <a:solidFill>
                  <a:srgbClr val="FFFF00"/>
                </a:solidFill>
                <a:latin typeface="Times New Roman" pitchFamily="18" charset="0"/>
                <a:cs typeface="Times New Roman" pitchFamily="18" charset="0"/>
              </a:rPr>
              <a:t> 80 </a:t>
            </a:r>
            <a:r>
              <a:rPr lang="en-US" sz="2000" b="1" dirty="0" err="1">
                <a:solidFill>
                  <a:srgbClr val="FFFF00"/>
                </a:solidFill>
                <a:latin typeface="Times New Roman" pitchFamily="18" charset="0"/>
                <a:cs typeface="Times New Roman" pitchFamily="18" charset="0"/>
              </a:rPr>
              <a:t>năm</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làm</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nô</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lệ</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cho</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thực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dân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Pháp</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Và</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từ</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giờ</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phút</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này</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các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em</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bắt</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đầu</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được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nhận</a:t>
            </a:r>
            <a:r>
              <a:rPr lang="en-US" sz="2000" b="1" dirty="0">
                <a:solidFill>
                  <a:srgbClr val="FFFF00"/>
                </a:solidFill>
                <a:latin typeface="Times New Roman" pitchFamily="18" charset="0"/>
                <a:cs typeface="Times New Roman" pitchFamily="18" charset="0"/>
              </a:rPr>
              <a:t> 1 </a:t>
            </a:r>
            <a:r>
              <a:rPr lang="en-US" sz="2000" b="1" dirty="0" err="1">
                <a:solidFill>
                  <a:srgbClr val="FFFF00"/>
                </a:solidFill>
                <a:latin typeface="Times New Roman" pitchFamily="18" charset="0"/>
                <a:cs typeface="Times New Roman" pitchFamily="18" charset="0"/>
              </a:rPr>
              <a:t>nền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giáo</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dục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hoàn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toàn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Việt</a:t>
            </a:r>
            <a:r>
              <a:rPr lang="en-US" sz="2000" b="1" dirty="0">
                <a:solidFill>
                  <a:srgbClr val="FFFF00"/>
                </a:solidFill>
                <a:latin typeface="Times New Roman" pitchFamily="18" charset="0"/>
                <a:cs typeface="Times New Roman" pitchFamily="18" charset="0"/>
              </a:rPr>
              <a:t> Nam.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US" smtClean="0"/>
          </a:p>
        </p:txBody>
      </p:sp>
      <p:pic>
        <p:nvPicPr>
          <p:cNvPr id="27650" name="Content Placeholder 3"/>
          <p:cNvPicPr>
            <a:picLocks noGrp="1" noChangeAspect="1"/>
          </p:cNvPicPr>
          <p:nvPr>
            <p:ph idx="1"/>
          </p:nvPr>
        </p:nvPicPr>
        <p:blipFill>
          <a:blip r:embed="rId2"/>
          <a:srcRect/>
          <a:stretch>
            <a:fillRect/>
          </a:stretch>
        </p:blipFill>
        <p:spPr>
          <a:xfrm>
            <a:off x="0" y="0"/>
            <a:ext cx="9347200" cy="7010400"/>
          </a:xfrm>
        </p:spPr>
      </p:pic>
      <p:sp>
        <p:nvSpPr>
          <p:cNvPr id="27651" name="Rectangle 2"/>
          <p:cNvSpPr>
            <a:spLocks noChangeArrowheads="1"/>
          </p:cNvSpPr>
          <p:nvPr/>
        </p:nvSpPr>
        <p:spPr bwMode="auto">
          <a:xfrm>
            <a:off x="381000" y="533400"/>
            <a:ext cx="8305800" cy="1570038"/>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Em hiểu như thế nào là 1 nền giáo dục hoàn toàn Việt Nam?</a:t>
            </a:r>
          </a:p>
          <a:p>
            <a:r>
              <a:rPr lang="en-US" sz="3200" b="1">
                <a:latin typeface="Times New Roman" pitchFamily="18" charset="0"/>
                <a:cs typeface="Times New Roman" pitchFamily="18" charset="0"/>
              </a:rPr>
              <a:t> </a:t>
            </a:r>
          </a:p>
        </p:txBody>
      </p:sp>
      <p:sp>
        <p:nvSpPr>
          <p:cNvPr id="5" name="Rectangle 4"/>
          <p:cNvSpPr>
            <a:spLocks noChangeArrowheads="1"/>
          </p:cNvSpPr>
          <p:nvPr/>
        </p:nvSpPr>
        <p:spPr bwMode="auto">
          <a:xfrm>
            <a:off x="685800" y="2286000"/>
            <a:ext cx="8458200" cy="2062163"/>
          </a:xfrm>
          <a:prstGeom prst="rect">
            <a:avLst/>
          </a:prstGeom>
          <a:noFill/>
          <a:ln w="9525">
            <a:noFill/>
            <a:miter lim="800000"/>
            <a:headEnd/>
            <a:tailEnd/>
          </a:ln>
        </p:spPr>
        <p:txBody>
          <a:bodyPr>
            <a:spAutoFit/>
          </a:bodyPr>
          <a:lstStyle/>
          <a:p>
            <a:r>
              <a:rPr lang="en-US" sz="3200" b="1">
                <a:solidFill>
                  <a:srgbClr val="002060"/>
                </a:solidFill>
                <a:latin typeface="Times New Roman" pitchFamily="18" charset="0"/>
                <a:cs typeface="Times New Roman" pitchFamily="18" charset="0"/>
              </a:rPr>
              <a:t>Là 1 nền giáo dục tự do, tự chủ của nước Việt Nam độc lập nhằm đào tạo công dân và nhân tài để phục vụ cho đất nước và dân tộc Việt Nam.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28674" name="Content Placeholder 3"/>
          <p:cNvPicPr>
            <a:picLocks noGrp="1" noChangeAspect="1"/>
          </p:cNvPicPr>
          <p:nvPr>
            <p:ph idx="1"/>
          </p:nvPr>
        </p:nvPicPr>
        <p:blipFill>
          <a:blip r:embed="rId2"/>
          <a:srcRect/>
          <a:stretch>
            <a:fillRect/>
          </a:stretch>
        </p:blipFill>
        <p:spPr>
          <a:xfrm>
            <a:off x="-23813" y="0"/>
            <a:ext cx="9301163" cy="6975475"/>
          </a:xfrm>
        </p:spPr>
      </p:pic>
      <p:sp>
        <p:nvSpPr>
          <p:cNvPr id="28675" name="Rectangle 4"/>
          <p:cNvSpPr>
            <a:spLocks noChangeArrowheads="1"/>
          </p:cNvSpPr>
          <p:nvPr/>
        </p:nvSpPr>
        <p:spPr bwMode="auto">
          <a:xfrm>
            <a:off x="741363" y="0"/>
            <a:ext cx="7772400" cy="1570038"/>
          </a:xfrm>
          <a:prstGeom prst="rect">
            <a:avLst/>
          </a:prstGeom>
          <a:noFill/>
          <a:ln w="9525">
            <a:noFill/>
            <a:miter lim="800000"/>
            <a:headEnd/>
            <a:tailEnd/>
          </a:ln>
        </p:spPr>
        <p:txBody>
          <a:bodyPr>
            <a:spAutoFit/>
          </a:bodyPr>
          <a:lstStyle/>
          <a:p>
            <a:r>
              <a:rPr lang="en-US" sz="3200" b="1" i="1">
                <a:solidFill>
                  <a:srgbClr val="002060"/>
                </a:solidFill>
                <a:latin typeface="Times New Roman" pitchFamily="18" charset="0"/>
                <a:cs typeface="Times New Roman" pitchFamily="18" charset="0"/>
              </a:rPr>
              <a:t>?Trong thư Bác đã tưởng tượng thấy cảnh các bạn học sinh trong ngày khai trường lần đầu tiên khi nước nhà độc lập như thế nào?</a:t>
            </a:r>
            <a:endParaRPr lang="en-US" sz="3200" b="1">
              <a:solidFill>
                <a:srgbClr val="002060"/>
              </a:solidFill>
              <a:latin typeface="Times New Roman" pitchFamily="18" charset="0"/>
              <a:cs typeface="Times New Roman" pitchFamily="18" charset="0"/>
            </a:endParaRPr>
          </a:p>
        </p:txBody>
      </p:sp>
      <p:sp>
        <p:nvSpPr>
          <p:cNvPr id="6" name="Rectangle 5"/>
          <p:cNvSpPr>
            <a:spLocks noChangeArrowheads="1"/>
          </p:cNvSpPr>
          <p:nvPr/>
        </p:nvSpPr>
        <p:spPr bwMode="auto">
          <a:xfrm>
            <a:off x="222250" y="3478213"/>
            <a:ext cx="7696200" cy="1200150"/>
          </a:xfrm>
          <a:prstGeom prst="rect">
            <a:avLst/>
          </a:prstGeom>
          <a:noFill/>
          <a:ln w="9525">
            <a:noFill/>
            <a:miter lim="800000"/>
            <a:headEnd/>
            <a:tailEnd/>
          </a:ln>
        </p:spPr>
        <p:txBody>
          <a:bodyPr>
            <a:spAutoFit/>
          </a:bodyPr>
          <a:lstStyle/>
          <a:p>
            <a:r>
              <a:rPr lang="en-US" sz="2400" b="1" i="1">
                <a:latin typeface="Times New Roman" pitchFamily="18" charset="0"/>
                <a:cs typeface="Times New Roman" pitchFamily="18" charset="0"/>
              </a:rPr>
              <a:t>? Em hiểu như thế nào về câu nói của Bác: “ Các em được hưởng sự may mắn đó là nhờ sự hi sinh của biết bao nhiêu đồng bào các em. Vậy các em nghĩ sao?” </a:t>
            </a:r>
            <a:endParaRPr lang="en-US" sz="2400" b="1">
              <a:latin typeface="Times New Roman" pitchFamily="18" charset="0"/>
              <a:cs typeface="Times New Roman" pitchFamily="18" charset="0"/>
            </a:endParaRPr>
          </a:p>
        </p:txBody>
      </p:sp>
      <p:sp>
        <p:nvSpPr>
          <p:cNvPr id="3" name="Double Bracket 2"/>
          <p:cNvSpPr/>
          <p:nvPr/>
        </p:nvSpPr>
        <p:spPr>
          <a:xfrm>
            <a:off x="914400" y="1725613"/>
            <a:ext cx="6858000" cy="175260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Rectangle 6"/>
          <p:cNvSpPr>
            <a:spLocks noChangeArrowheads="1"/>
          </p:cNvSpPr>
          <p:nvPr/>
        </p:nvSpPr>
        <p:spPr bwMode="auto">
          <a:xfrm>
            <a:off x="1066800" y="1725613"/>
            <a:ext cx="6858000" cy="1570037"/>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Bác đã tưởng tượng thấy cảnh các bạn học sinh nhộn nhịp tưng bừng trong ngày tựu trường. Các bạn học sinh ai ai cũng vui vẻ, sung sướng vì đc hưởng 1 nền giáo dục mới.</a:t>
            </a:r>
          </a:p>
        </p:txBody>
      </p:sp>
      <p:sp>
        <p:nvSpPr>
          <p:cNvPr id="8" name="Striped Right Arrow 7"/>
          <p:cNvSpPr/>
          <p:nvPr/>
        </p:nvSpPr>
        <p:spPr>
          <a:xfrm>
            <a:off x="0" y="4267200"/>
            <a:ext cx="8229600" cy="32004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solidFill>
                  <a:srgbClr val="00B050"/>
                </a:solidFill>
                <a:latin typeface="Times New Roman" pitchFamily="18" charset="0"/>
                <a:cs typeface="Times New Roman" pitchFamily="18" charset="0"/>
              </a:rPr>
              <a:t>Bác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muốn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căn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dặn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chúng</a:t>
            </a:r>
            <a:r>
              <a:rPr lang="en-US" sz="2400" b="1" dirty="0">
                <a:solidFill>
                  <a:srgbClr val="00B050"/>
                </a:solidFill>
                <a:latin typeface="Times New Roman" pitchFamily="18" charset="0"/>
                <a:cs typeface="Times New Roman" pitchFamily="18" charset="0"/>
              </a:rPr>
              <a:t> ta </a:t>
            </a:r>
            <a:r>
              <a:rPr lang="en-US" sz="2400" b="1" dirty="0" err="1">
                <a:solidFill>
                  <a:srgbClr val="00B050"/>
                </a:solidFill>
                <a:latin typeface="Times New Roman" pitchFamily="18" charset="0"/>
                <a:cs typeface="Times New Roman" pitchFamily="18" charset="0"/>
              </a:rPr>
              <a:t>phải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 </a:t>
            </a:r>
            <a:r>
              <a:rPr lang="en-US" sz="2400" b="1" dirty="0" err="1">
                <a:solidFill>
                  <a:srgbClr val="00B050"/>
                </a:solidFill>
                <a:latin typeface="Times New Roman" pitchFamily="18" charset="0"/>
                <a:cs typeface="Times New Roman" pitchFamily="18" charset="0"/>
              </a:rPr>
              <a:t>uống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nước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nhớ</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nguồn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ơn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ghi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nhớ</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công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chiến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đấu</a:t>
            </a:r>
            <a:r>
              <a:rPr lang="en-US" sz="2400" b="1" dirty="0">
                <a:solidFill>
                  <a:srgbClr val="00B050"/>
                </a:solidFill>
                <a:latin typeface="Times New Roman" pitchFamily="18" charset="0"/>
                <a:cs typeface="Times New Roman" pitchFamily="18" charset="0"/>
              </a:rPr>
              <a:t>, hi </a:t>
            </a:r>
            <a:r>
              <a:rPr lang="en-US" sz="2400" b="1" dirty="0" err="1">
                <a:solidFill>
                  <a:srgbClr val="00B050"/>
                </a:solidFill>
                <a:latin typeface="Times New Roman" pitchFamily="18" charset="0"/>
                <a:cs typeface="Times New Roman" pitchFamily="18" charset="0"/>
              </a:rPr>
              <a:t>sinh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của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thế</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hệ</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đồng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bào</a:t>
            </a:r>
            <a:r>
              <a:rPr lang="en-US" sz="2400" b="1" dirty="0">
                <a:solidFill>
                  <a:srgbClr val="00B050"/>
                </a:solidFill>
                <a:latin typeface="Times New Roman" pitchFamily="18" charset="0"/>
                <a:cs typeface="Times New Roman" pitchFamily="18" charset="0"/>
              </a:rPr>
              <a:t> ta </a:t>
            </a:r>
            <a:r>
              <a:rPr lang="en-US" sz="2400" b="1" dirty="0" err="1">
                <a:solidFill>
                  <a:srgbClr val="00B050"/>
                </a:solidFill>
                <a:latin typeface="Times New Roman" pitchFamily="18" charset="0"/>
                <a:cs typeface="Times New Roman" pitchFamily="18" charset="0"/>
              </a:rPr>
              <a:t>để</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được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như</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ngày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hôm</a:t>
            </a:r>
            <a:r>
              <a:rPr lang="en-US" sz="2400" b="1" dirty="0">
                <a:solidFill>
                  <a:srgbClr val="00B050"/>
                </a:solidFill>
                <a:latin typeface="Times New Roman" pitchFamily="18" charset="0"/>
                <a:cs typeface="Times New Roman" pitchFamily="18" charset="0"/>
              </a:rPr>
              <a:t> nay.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p>
        </p:txBody>
      </p:sp>
      <p:pic>
        <p:nvPicPr>
          <p:cNvPr id="29698" name="Content Placeholder 3"/>
          <p:cNvPicPr>
            <a:picLocks noGrp="1" noChangeAspect="1"/>
          </p:cNvPicPr>
          <p:nvPr>
            <p:ph idx="1"/>
          </p:nvPr>
        </p:nvPicPr>
        <p:blipFill>
          <a:blip r:embed="rId2"/>
          <a:srcRect/>
          <a:stretch>
            <a:fillRect/>
          </a:stretch>
        </p:blipFill>
        <p:spPr>
          <a:xfrm>
            <a:off x="0" y="0"/>
            <a:ext cx="9144000" cy="6858000"/>
          </a:xfrm>
        </p:spPr>
      </p:pic>
      <p:sp>
        <p:nvSpPr>
          <p:cNvPr id="5" name="Rectangle 4"/>
          <p:cNvSpPr>
            <a:spLocks noChangeArrowheads="1"/>
          </p:cNvSpPr>
          <p:nvPr/>
        </p:nvSpPr>
        <p:spPr bwMode="auto">
          <a:xfrm>
            <a:off x="1143000" y="1143000"/>
            <a:ext cx="7391400" cy="4400550"/>
          </a:xfrm>
          <a:prstGeom prst="rect">
            <a:avLst/>
          </a:prstGeom>
          <a:noFill/>
          <a:ln w="9525">
            <a:noFill/>
            <a:miter lim="800000"/>
            <a:headEnd/>
            <a:tailEnd/>
          </a:ln>
        </p:spPr>
        <p:txBody>
          <a:bodyPr>
            <a:spAutoFit/>
          </a:bodyPr>
          <a:lstStyle/>
          <a:p>
            <a:r>
              <a:rPr lang="en-US" sz="2800" b="1" i="1">
                <a:latin typeface="Times New Roman" pitchFamily="18" charset="0"/>
                <a:cs typeface="Times New Roman" pitchFamily="18" charset="0"/>
              </a:rPr>
              <a:t>   Đoạn 1, đã giúp ta như được sống lại trong cái không khí nhộn nhịp tưng bừng, vui vẻ và hạnh phúc của buổi tựu trường đầu tiên ở nước VNDCCH. Một buổi tựu trường không có tiếng bom đạn, một buổi tựu trường độc lập với 1 nền giáo dục hoàn toàn Việt Nam. Và để có được những điều đó thì chúng ta cần phải biết ơn, biết trân trọng những công lao, hi sinh của các thế hệ cách mạng đã mang lại cho ta nền độc lập tươi sáng này.</a:t>
            </a:r>
            <a:endParaRPr lang="en-US" sz="28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US" smtClean="0"/>
          </a:p>
        </p:txBody>
      </p:sp>
      <p:pic>
        <p:nvPicPr>
          <p:cNvPr id="30722" name="Content Placeholder 3"/>
          <p:cNvPicPr>
            <a:picLocks noGrp="1" noChangeAspect="1"/>
          </p:cNvPicPr>
          <p:nvPr>
            <p:ph idx="1"/>
          </p:nvPr>
        </p:nvPicPr>
        <p:blipFill>
          <a:blip r:embed="rId2"/>
          <a:srcRect/>
          <a:stretch>
            <a:fillRect/>
          </a:stretch>
        </p:blipFill>
        <p:spPr>
          <a:xfrm>
            <a:off x="0" y="0"/>
            <a:ext cx="9301163" cy="6975475"/>
          </a:xfrm>
        </p:spPr>
      </p:pic>
      <p:sp>
        <p:nvSpPr>
          <p:cNvPr id="30723" name="Rectangle 2"/>
          <p:cNvSpPr>
            <a:spLocks noChangeArrowheads="1"/>
          </p:cNvSpPr>
          <p:nvPr/>
        </p:nvSpPr>
        <p:spPr bwMode="auto">
          <a:xfrm>
            <a:off x="533400" y="304800"/>
            <a:ext cx="5503863" cy="1077913"/>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 Sau Cách mạng tháng 8, nhiệm vụ của toàn dân là gì?</a:t>
            </a:r>
          </a:p>
        </p:txBody>
      </p:sp>
      <p:sp>
        <p:nvSpPr>
          <p:cNvPr id="7" name="Cloud 6"/>
          <p:cNvSpPr/>
          <p:nvPr/>
        </p:nvSpPr>
        <p:spPr>
          <a:xfrm>
            <a:off x="-76200" y="1382713"/>
            <a:ext cx="9220200" cy="4179887"/>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err="1">
                <a:solidFill>
                  <a:srgbClr val="FFFF00"/>
                </a:solidFill>
                <a:latin typeface="Times New Roman" pitchFamily="18" charset="0"/>
                <a:cs typeface="Times New Roman" pitchFamily="18" charset="0"/>
              </a:rPr>
              <a:t>T</a:t>
            </a:r>
            <a:r>
              <a:rPr lang="en-US" sz="2800" b="1" i="1" dirty="0" err="1">
                <a:solidFill>
                  <a:srgbClr val="FFFF00"/>
                </a:solidFill>
                <a:latin typeface="Times New Roman" pitchFamily="18" charset="0"/>
                <a:cs typeface="Times New Roman" pitchFamily="18" charset="0"/>
              </a:rPr>
              <a:t>rách</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nhiệm</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của</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chúng</a:t>
            </a:r>
            <a:r>
              <a:rPr lang="en-US" sz="2800" b="1" i="1" dirty="0">
                <a:solidFill>
                  <a:srgbClr val="FFFF00"/>
                </a:solidFill>
                <a:latin typeface="Times New Roman" pitchFamily="18" charset="0"/>
                <a:cs typeface="Times New Roman" pitchFamily="18" charset="0"/>
              </a:rPr>
              <a:t> ta </a:t>
            </a:r>
            <a:r>
              <a:rPr lang="en-US" sz="2800" b="1" i="1" dirty="0" err="1">
                <a:solidFill>
                  <a:srgbClr val="FFFF00"/>
                </a:solidFill>
                <a:latin typeface="Times New Roman" pitchFamily="18" charset="0"/>
                <a:cs typeface="Times New Roman" pitchFamily="18" charset="0"/>
              </a:rPr>
              <a:t>chính</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là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xây</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dựng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bảo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vệ</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phát</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triển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đất</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nước</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làm</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cho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nước</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nhà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ngày</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càng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giàu</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mạnh</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xã</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hội</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công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bằng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dân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chủ</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văn</a:t>
            </a:r>
            <a:r>
              <a:rPr lang="en-US" sz="2800" b="1" i="1" dirty="0">
                <a:solidFill>
                  <a:srgbClr val="FFFF00"/>
                </a:solidFill>
                <a:latin typeface="Times New Roman" pitchFamily="18" charset="0"/>
                <a:cs typeface="Times New Roman" pitchFamily="18" charset="0"/>
              </a:rPr>
              <a:t> minh </a:t>
            </a:r>
            <a:r>
              <a:rPr lang="en-US" sz="2800" b="1" i="1" dirty="0" err="1">
                <a:solidFill>
                  <a:srgbClr val="FFFF00"/>
                </a:solidFill>
                <a:latin typeface="Times New Roman" pitchFamily="18" charset="0"/>
                <a:cs typeface="Times New Roman" pitchFamily="18" charset="0"/>
              </a:rPr>
              <a:t>để</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vươn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tầm</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ra</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Thế</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giới</a:t>
            </a:r>
            <a:r>
              <a:rPr lang="en-US" sz="2800" b="1" i="1" dirty="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smtClean="0"/>
          </a:p>
        </p:txBody>
      </p:sp>
      <p:pic>
        <p:nvPicPr>
          <p:cNvPr id="31746" name="Content Placeholder 3"/>
          <p:cNvPicPr>
            <a:picLocks noGrp="1" noChangeAspect="1"/>
          </p:cNvPicPr>
          <p:nvPr>
            <p:ph idx="1"/>
          </p:nvPr>
        </p:nvPicPr>
        <p:blipFill>
          <a:blip r:embed="rId2"/>
          <a:srcRect/>
          <a:stretch>
            <a:fillRect/>
          </a:stretch>
        </p:blipFill>
        <p:spPr>
          <a:xfrm>
            <a:off x="0" y="0"/>
            <a:ext cx="9301163" cy="6975475"/>
          </a:xfrm>
        </p:spPr>
      </p:pic>
      <p:graphicFrame>
        <p:nvGraphicFramePr>
          <p:cNvPr id="3" name="Table 2"/>
          <p:cNvGraphicFramePr>
            <a:graphicFrameLocks noGrp="1"/>
          </p:cNvGraphicFramePr>
          <p:nvPr/>
        </p:nvGraphicFramePr>
        <p:xfrm>
          <a:off x="998538" y="1295400"/>
          <a:ext cx="7086600" cy="4670425"/>
        </p:xfrm>
        <a:graphic>
          <a:graphicData uri="http://schemas.openxmlformats.org/drawingml/2006/table">
            <a:tbl>
              <a:tblPr firstRow="1" firstCol="1" bandRow="1">
                <a:tableStyleId>{5C22544A-7EE6-4342-B048-85BDC9FD1C3A}</a:tableStyleId>
              </a:tblPr>
              <a:tblGrid>
                <a:gridCol w="3542522"/>
                <a:gridCol w="3544078"/>
              </a:tblGrid>
              <a:tr h="1929391">
                <a:tc>
                  <a:txBody>
                    <a:bodyPr/>
                    <a:lstStyle/>
                    <a:p>
                      <a:pPr marL="0" marR="0">
                        <a:lnSpc>
                          <a:spcPct val="115000"/>
                        </a:lnSpc>
                        <a:spcBef>
                          <a:spcPts val="0"/>
                        </a:spcBef>
                        <a:spcAft>
                          <a:spcPts val="0"/>
                        </a:spcAft>
                      </a:pPr>
                      <a:r>
                        <a:rPr lang="en-US" sz="2000" dirty="0" err="1">
                          <a:effectLst/>
                          <a:latin typeface="Times New Roman"/>
                          <a:ea typeface="Calibri"/>
                          <a:cs typeface="Times New Roman"/>
                        </a:rPr>
                        <a:t>Trách</a:t>
                      </a:r>
                      <a:r>
                        <a:rPr lang="en-US" sz="2000" dirty="0">
                          <a:effectLst/>
                          <a:latin typeface="Times New Roman"/>
                          <a:ea typeface="Calibri"/>
                          <a:cs typeface="Times New Roman"/>
                        </a:rPr>
                        <a:t> </a:t>
                      </a:r>
                      <a:r>
                        <a:rPr lang="en-US" sz="2000" dirty="0" err="1">
                          <a:effectLst/>
                          <a:latin typeface="Times New Roman"/>
                          <a:ea typeface="Calibri"/>
                          <a:cs typeface="Times New Roman"/>
                        </a:rPr>
                        <a:t>nhiệm</a:t>
                      </a:r>
                      <a:r>
                        <a:rPr lang="en-US" sz="2000" dirty="0">
                          <a:effectLst/>
                          <a:latin typeface="Times New Roman"/>
                          <a:ea typeface="Calibri"/>
                          <a:cs typeface="Times New Roman"/>
                        </a:rPr>
                        <a:t> </a:t>
                      </a:r>
                      <a:r>
                        <a:rPr lang="en-US" sz="2000" dirty="0" err="1">
                          <a:effectLst/>
                          <a:latin typeface="Times New Roman"/>
                          <a:ea typeface="Calibri"/>
                          <a:cs typeface="Times New Roman"/>
                        </a:rPr>
                        <a:t>của</a:t>
                      </a:r>
                      <a:r>
                        <a:rPr lang="en-US" sz="2000" dirty="0">
                          <a:effectLst/>
                          <a:latin typeface="Times New Roman"/>
                          <a:ea typeface="Calibri"/>
                          <a:cs typeface="Times New Roman"/>
                        </a:rPr>
                        <a:t> </a:t>
                      </a:r>
                      <a:r>
                        <a:rPr lang="en-US" sz="2000" dirty="0" err="1" smtClean="0">
                          <a:effectLst/>
                          <a:latin typeface="Times New Roman"/>
                          <a:ea typeface="Calibri"/>
                          <a:cs typeface="Times New Roman"/>
                        </a:rPr>
                        <a:t>học</a:t>
                      </a:r>
                      <a:r>
                        <a:rPr lang="en-US" sz="2000" baseline="0" dirty="0" smtClean="0">
                          <a:effectLst/>
                          <a:latin typeface="Times New Roman"/>
                          <a:ea typeface="Calibri"/>
                          <a:cs typeface="Times New Roman"/>
                        </a:rPr>
                        <a:t> </a:t>
                      </a:r>
                      <a:r>
                        <a:rPr lang="en-US" sz="2000" baseline="0" dirty="0" err="1" smtClean="0">
                          <a:effectLst/>
                          <a:latin typeface="Times New Roman"/>
                          <a:ea typeface="Calibri"/>
                          <a:cs typeface="Times New Roman"/>
                        </a:rPr>
                        <a:t>sinh</a:t>
                      </a:r>
                      <a:r>
                        <a:rPr lang="en-US" sz="2000" dirty="0" smtClean="0">
                          <a:effectLst/>
                          <a:latin typeface="Times New Roman"/>
                          <a:ea typeface="Calibri"/>
                          <a:cs typeface="Times New Roman"/>
                        </a:rPr>
                        <a:t> </a:t>
                      </a:r>
                      <a:r>
                        <a:rPr lang="en-US" sz="2000" dirty="0" err="1">
                          <a:effectLst/>
                          <a:latin typeface="Times New Roman"/>
                          <a:ea typeface="Calibri"/>
                          <a:cs typeface="Times New Roman"/>
                        </a:rPr>
                        <a:t>trong</a:t>
                      </a:r>
                      <a:r>
                        <a:rPr lang="en-US" sz="2000" dirty="0">
                          <a:effectLst/>
                          <a:latin typeface="Times New Roman"/>
                          <a:ea typeface="Calibri"/>
                          <a:cs typeface="Times New Roman"/>
                        </a:rPr>
                        <a:t> </a:t>
                      </a:r>
                      <a:r>
                        <a:rPr lang="en-US" sz="2000" dirty="0" err="1">
                          <a:effectLst/>
                          <a:latin typeface="Times New Roman"/>
                          <a:ea typeface="Calibri"/>
                          <a:cs typeface="Times New Roman"/>
                        </a:rPr>
                        <a:t>công</a:t>
                      </a:r>
                      <a:r>
                        <a:rPr lang="en-US" sz="2000" dirty="0">
                          <a:effectLst/>
                          <a:latin typeface="Times New Roman"/>
                          <a:ea typeface="Calibri"/>
                          <a:cs typeface="Times New Roman"/>
                        </a:rPr>
                        <a:t> </a:t>
                      </a:r>
                      <a:r>
                        <a:rPr lang="en-US" sz="2000" dirty="0" err="1">
                          <a:effectLst/>
                          <a:latin typeface="Times New Roman"/>
                          <a:ea typeface="Calibri"/>
                          <a:cs typeface="Times New Roman"/>
                        </a:rPr>
                        <a:t>cuộc</a:t>
                      </a:r>
                      <a:r>
                        <a:rPr lang="en-US" sz="2000" dirty="0">
                          <a:effectLst/>
                          <a:latin typeface="Times New Roman"/>
                          <a:ea typeface="Calibri"/>
                          <a:cs typeface="Times New Roman"/>
                        </a:rPr>
                        <a:t> </a:t>
                      </a:r>
                      <a:r>
                        <a:rPr lang="en-US" sz="2000" dirty="0" err="1">
                          <a:effectLst/>
                          <a:latin typeface="Times New Roman"/>
                          <a:ea typeface="Calibri"/>
                          <a:cs typeface="Times New Roman"/>
                        </a:rPr>
                        <a:t>kiến</a:t>
                      </a:r>
                      <a:r>
                        <a:rPr lang="en-US" sz="2000" dirty="0">
                          <a:effectLst/>
                          <a:latin typeface="Times New Roman"/>
                          <a:ea typeface="Calibri"/>
                          <a:cs typeface="Times New Roman"/>
                        </a:rPr>
                        <a:t> </a:t>
                      </a:r>
                      <a:r>
                        <a:rPr lang="en-US" sz="2000" dirty="0" err="1">
                          <a:effectLst/>
                          <a:latin typeface="Times New Roman"/>
                          <a:ea typeface="Calibri"/>
                          <a:cs typeface="Times New Roman"/>
                        </a:rPr>
                        <a:t>thiết</a:t>
                      </a:r>
                      <a:r>
                        <a:rPr lang="en-US" sz="2000" dirty="0">
                          <a:effectLst/>
                          <a:latin typeface="Times New Roman"/>
                          <a:ea typeface="Calibri"/>
                          <a:cs typeface="Times New Roman"/>
                        </a:rPr>
                        <a:t> </a:t>
                      </a:r>
                      <a:r>
                        <a:rPr lang="en-US" sz="2000" dirty="0" err="1">
                          <a:effectLst/>
                          <a:latin typeface="Times New Roman"/>
                          <a:ea typeface="Calibri"/>
                          <a:cs typeface="Times New Roman"/>
                        </a:rPr>
                        <a:t>đất</a:t>
                      </a:r>
                      <a:r>
                        <a:rPr lang="en-US" sz="2000" dirty="0">
                          <a:effectLst/>
                          <a:latin typeface="Times New Roman"/>
                          <a:ea typeface="Calibri"/>
                          <a:cs typeface="Times New Roman"/>
                        </a:rPr>
                        <a:t> </a:t>
                      </a:r>
                      <a:r>
                        <a:rPr lang="en-US" sz="2000" dirty="0" err="1">
                          <a:effectLst/>
                          <a:latin typeface="Times New Roman"/>
                          <a:ea typeface="Calibri"/>
                          <a:cs typeface="Times New Roman"/>
                        </a:rPr>
                        <a:t>nước</a:t>
                      </a:r>
                      <a:r>
                        <a:rPr lang="en-US" sz="2000" dirty="0">
                          <a:effectLst/>
                          <a:latin typeface="Times New Roman"/>
                          <a:ea typeface="Calibri"/>
                          <a:cs typeface="Times New Roman"/>
                        </a:rPr>
                        <a:t>?</a:t>
                      </a:r>
                      <a:endParaRPr lang="en-US" sz="20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2000" dirty="0" err="1" smtClean="0">
                          <a:solidFill>
                            <a:srgbClr val="FF0000"/>
                          </a:solidFill>
                          <a:effectLst/>
                          <a:latin typeface="Times New Roman"/>
                          <a:ea typeface="Calibri"/>
                          <a:cs typeface="Times New Roman"/>
                        </a:rPr>
                        <a:t>Học</a:t>
                      </a:r>
                      <a:r>
                        <a:rPr lang="en-US" sz="2000" baseline="0" dirty="0" smtClean="0">
                          <a:solidFill>
                            <a:srgbClr val="FF0000"/>
                          </a:solidFill>
                          <a:effectLst/>
                          <a:latin typeface="Times New Roman"/>
                          <a:ea typeface="Calibri"/>
                          <a:cs typeface="Times New Roman"/>
                        </a:rPr>
                        <a:t> </a:t>
                      </a:r>
                      <a:r>
                        <a:rPr lang="en-US" sz="2000" baseline="0" dirty="0" err="1" smtClean="0">
                          <a:solidFill>
                            <a:srgbClr val="FF0000"/>
                          </a:solidFill>
                          <a:effectLst/>
                          <a:latin typeface="Times New Roman"/>
                          <a:ea typeface="Calibri"/>
                          <a:cs typeface="Times New Roman"/>
                        </a:rPr>
                        <a:t>sinh</a:t>
                      </a:r>
                      <a:r>
                        <a:rPr lang="en-US" sz="2000" dirty="0" smtClean="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có</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trách</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nhiệm</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nặng</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nề</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và</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vẻ</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vang</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thi</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đua</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học</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tập</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tốt</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ngoan</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ngoãn</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lễ</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phép</a:t>
                      </a:r>
                      <a:r>
                        <a:rPr lang="en-US" sz="2000" dirty="0">
                          <a:solidFill>
                            <a:srgbClr val="FF0000"/>
                          </a:solidFill>
                          <a:effectLst/>
                          <a:latin typeface="Times New Roman"/>
                          <a:ea typeface="Calibri"/>
                          <a:cs typeface="Times New Roman"/>
                        </a:rPr>
                        <a:t>,…</a:t>
                      </a:r>
                      <a:r>
                        <a:rPr lang="en-US" sz="2000" dirty="0" err="1">
                          <a:solidFill>
                            <a:srgbClr val="FF0000"/>
                          </a:solidFill>
                          <a:effectLst/>
                          <a:latin typeface="Times New Roman"/>
                          <a:ea typeface="Calibri"/>
                          <a:cs typeface="Times New Roman"/>
                        </a:rPr>
                        <a:t>để</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làm</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cho</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dân</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tộc</a:t>
                      </a:r>
                      <a:r>
                        <a:rPr lang="en-US" sz="2000" dirty="0">
                          <a:solidFill>
                            <a:srgbClr val="FF0000"/>
                          </a:solidFill>
                          <a:effectLst/>
                          <a:latin typeface="Times New Roman"/>
                          <a:ea typeface="Calibri"/>
                          <a:cs typeface="Times New Roman"/>
                        </a:rPr>
                        <a:t> VN </a:t>
                      </a:r>
                      <a:r>
                        <a:rPr lang="en-US" sz="2000" dirty="0" err="1">
                          <a:solidFill>
                            <a:srgbClr val="FF0000"/>
                          </a:solidFill>
                          <a:effectLst/>
                          <a:latin typeface="Times New Roman"/>
                          <a:ea typeface="Calibri"/>
                          <a:cs typeface="Times New Roman"/>
                        </a:rPr>
                        <a:t>được</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rạng</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danh</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năm</a:t>
                      </a:r>
                      <a:r>
                        <a:rPr lang="en-US" sz="2000" dirty="0">
                          <a:solidFill>
                            <a:srgbClr val="FF0000"/>
                          </a:solidFill>
                          <a:effectLst/>
                          <a:latin typeface="Times New Roman"/>
                          <a:ea typeface="Calibri"/>
                          <a:cs typeface="Times New Roman"/>
                        </a:rPr>
                        <a:t> </a:t>
                      </a:r>
                      <a:r>
                        <a:rPr lang="en-US" sz="2000" dirty="0" err="1">
                          <a:solidFill>
                            <a:srgbClr val="FF0000"/>
                          </a:solidFill>
                          <a:effectLst/>
                          <a:latin typeface="Times New Roman"/>
                          <a:ea typeface="Calibri"/>
                          <a:cs typeface="Times New Roman"/>
                        </a:rPr>
                        <a:t>châu</a:t>
                      </a:r>
                      <a:r>
                        <a:rPr lang="en-US" sz="2000" dirty="0">
                          <a:solidFill>
                            <a:srgbClr val="FF0000"/>
                          </a:solidFill>
                          <a:effectLst/>
                          <a:latin typeface="Times New Roman"/>
                          <a:ea typeface="Calibri"/>
                          <a:cs typeface="Times New Roman"/>
                        </a:rPr>
                        <a:t>.</a:t>
                      </a:r>
                      <a:endParaRPr lang="en-US" sz="2000" dirty="0">
                        <a:solidFill>
                          <a:srgbClr val="FF0000"/>
                        </a:solidFill>
                        <a:effectLst/>
                        <a:latin typeface="Calibri"/>
                        <a:ea typeface="Calibri"/>
                        <a:cs typeface="Times New Roman"/>
                      </a:endParaRPr>
                    </a:p>
                  </a:txBody>
                  <a:tcPr marL="68580" marR="68580" marT="0" marB="0">
                    <a:solidFill>
                      <a:srgbClr val="FFFF00"/>
                    </a:solidFill>
                  </a:tcPr>
                </a:tc>
              </a:tr>
              <a:tr h="1304539">
                <a:tc>
                  <a:txBody>
                    <a:bodyPr/>
                    <a:lstStyle/>
                    <a:p>
                      <a:pPr marL="0" marR="0">
                        <a:lnSpc>
                          <a:spcPct val="115000"/>
                        </a:lnSpc>
                        <a:spcBef>
                          <a:spcPts val="0"/>
                        </a:spcBef>
                        <a:spcAft>
                          <a:spcPts val="0"/>
                        </a:spcAft>
                      </a:pPr>
                      <a:r>
                        <a:rPr lang="en-US" sz="2000" dirty="0" err="1">
                          <a:effectLst/>
                          <a:latin typeface="Times New Roman"/>
                          <a:ea typeface="Calibri"/>
                          <a:cs typeface="Times New Roman"/>
                        </a:rPr>
                        <a:t>Thái</a:t>
                      </a:r>
                      <a:r>
                        <a:rPr lang="en-US" sz="2000" dirty="0">
                          <a:effectLst/>
                          <a:latin typeface="Times New Roman"/>
                          <a:ea typeface="Calibri"/>
                          <a:cs typeface="Times New Roman"/>
                        </a:rPr>
                        <a:t> </a:t>
                      </a:r>
                      <a:r>
                        <a:rPr lang="en-US" sz="2000" dirty="0" err="1">
                          <a:effectLst/>
                          <a:latin typeface="Times New Roman"/>
                          <a:ea typeface="Calibri"/>
                          <a:cs typeface="Times New Roman"/>
                        </a:rPr>
                        <a:t>độ</a:t>
                      </a:r>
                      <a:r>
                        <a:rPr lang="en-US" sz="2000" dirty="0">
                          <a:effectLst/>
                          <a:latin typeface="Times New Roman"/>
                          <a:ea typeface="Calibri"/>
                          <a:cs typeface="Times New Roman"/>
                        </a:rPr>
                        <a:t> </a:t>
                      </a:r>
                      <a:r>
                        <a:rPr lang="en-US" sz="2000" dirty="0" err="1">
                          <a:effectLst/>
                          <a:latin typeface="Times New Roman"/>
                          <a:ea typeface="Calibri"/>
                          <a:cs typeface="Times New Roman"/>
                        </a:rPr>
                        <a:t>của</a:t>
                      </a:r>
                      <a:r>
                        <a:rPr lang="en-US" sz="2000" dirty="0">
                          <a:effectLst/>
                          <a:latin typeface="Times New Roman"/>
                          <a:ea typeface="Calibri"/>
                          <a:cs typeface="Times New Roman"/>
                        </a:rPr>
                        <a:t> </a:t>
                      </a:r>
                      <a:r>
                        <a:rPr lang="en-US" sz="2000" dirty="0" err="1">
                          <a:effectLst/>
                          <a:latin typeface="Times New Roman"/>
                          <a:ea typeface="Calibri"/>
                          <a:cs typeface="Times New Roman"/>
                        </a:rPr>
                        <a:t>Bác</a:t>
                      </a:r>
                      <a:r>
                        <a:rPr lang="en-US" sz="2000" dirty="0">
                          <a:effectLst/>
                          <a:latin typeface="Times New Roman"/>
                          <a:ea typeface="Calibri"/>
                          <a:cs typeface="Times New Roman"/>
                        </a:rPr>
                        <a:t> </a:t>
                      </a:r>
                      <a:r>
                        <a:rPr lang="en-US" sz="2000" dirty="0" err="1">
                          <a:effectLst/>
                          <a:latin typeface="Times New Roman"/>
                          <a:ea typeface="Calibri"/>
                          <a:cs typeface="Times New Roman"/>
                        </a:rPr>
                        <a:t>đối</a:t>
                      </a:r>
                      <a:r>
                        <a:rPr lang="en-US" sz="2000" dirty="0">
                          <a:effectLst/>
                          <a:latin typeface="Times New Roman"/>
                          <a:ea typeface="Calibri"/>
                          <a:cs typeface="Times New Roman"/>
                        </a:rPr>
                        <a:t> </a:t>
                      </a:r>
                      <a:r>
                        <a:rPr lang="en-US" sz="2000" dirty="0" err="1">
                          <a:effectLst/>
                          <a:latin typeface="Times New Roman"/>
                          <a:ea typeface="Calibri"/>
                          <a:cs typeface="Times New Roman"/>
                        </a:rPr>
                        <a:t>với</a:t>
                      </a:r>
                      <a:r>
                        <a:rPr lang="en-US" sz="2000" dirty="0">
                          <a:effectLst/>
                          <a:latin typeface="Times New Roman"/>
                          <a:ea typeface="Calibri"/>
                          <a:cs typeface="Times New Roman"/>
                        </a:rPr>
                        <a:t> </a:t>
                      </a:r>
                      <a:r>
                        <a:rPr lang="en-US" sz="2000" dirty="0" err="1" smtClean="0">
                          <a:effectLst/>
                          <a:latin typeface="Times New Roman"/>
                          <a:ea typeface="Calibri"/>
                          <a:cs typeface="Times New Roman"/>
                        </a:rPr>
                        <a:t>học</a:t>
                      </a:r>
                      <a:r>
                        <a:rPr lang="en-US" sz="2000" baseline="0" dirty="0" smtClean="0">
                          <a:effectLst/>
                          <a:latin typeface="Times New Roman"/>
                          <a:ea typeface="Calibri"/>
                          <a:cs typeface="Times New Roman"/>
                        </a:rPr>
                        <a:t> </a:t>
                      </a:r>
                      <a:r>
                        <a:rPr lang="en-US" sz="2000" baseline="0" dirty="0" err="1" smtClean="0">
                          <a:effectLst/>
                          <a:latin typeface="Times New Roman"/>
                          <a:ea typeface="Calibri"/>
                          <a:cs typeface="Times New Roman"/>
                        </a:rPr>
                        <a:t>sinh</a:t>
                      </a:r>
                      <a:r>
                        <a:rPr lang="en-US" sz="2000" dirty="0" smtClean="0">
                          <a:effectLst/>
                          <a:latin typeface="Times New Roman"/>
                          <a:ea typeface="Calibri"/>
                          <a:cs typeface="Times New Roman"/>
                        </a:rPr>
                        <a:t> </a:t>
                      </a:r>
                      <a:r>
                        <a:rPr lang="en-US" sz="2000" dirty="0" err="1">
                          <a:effectLst/>
                          <a:latin typeface="Times New Roman"/>
                          <a:ea typeface="Calibri"/>
                          <a:cs typeface="Times New Roman"/>
                        </a:rPr>
                        <a:t>như</a:t>
                      </a:r>
                      <a:r>
                        <a:rPr lang="en-US" sz="2000" dirty="0">
                          <a:effectLst/>
                          <a:latin typeface="Times New Roman"/>
                          <a:ea typeface="Calibri"/>
                          <a:cs typeface="Times New Roman"/>
                        </a:rPr>
                        <a:t> </a:t>
                      </a:r>
                      <a:r>
                        <a:rPr lang="en-US" sz="2000" dirty="0" err="1">
                          <a:effectLst/>
                          <a:latin typeface="Times New Roman"/>
                          <a:ea typeface="Calibri"/>
                          <a:cs typeface="Times New Roman"/>
                        </a:rPr>
                        <a:t>thế</a:t>
                      </a:r>
                      <a:r>
                        <a:rPr lang="en-US" sz="2000" dirty="0">
                          <a:effectLst/>
                          <a:latin typeface="Times New Roman"/>
                          <a:ea typeface="Calibri"/>
                          <a:cs typeface="Times New Roman"/>
                        </a:rPr>
                        <a:t> </a:t>
                      </a:r>
                      <a:r>
                        <a:rPr lang="en-US" sz="2000" dirty="0" err="1">
                          <a:effectLst/>
                          <a:latin typeface="Times New Roman"/>
                          <a:ea typeface="Calibri"/>
                          <a:cs typeface="Times New Roman"/>
                        </a:rPr>
                        <a:t>nào</a:t>
                      </a:r>
                      <a:r>
                        <a:rPr lang="en-US" sz="2000" dirty="0">
                          <a:effectLst/>
                          <a:latin typeface="Times New Roman"/>
                          <a:ea typeface="Calibri"/>
                          <a:cs typeface="Times New Roman"/>
                        </a:rPr>
                        <a:t>?</a:t>
                      </a:r>
                      <a:endParaRPr lang="en-US" sz="2000" dirty="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2000" b="1" dirty="0" err="1">
                          <a:solidFill>
                            <a:srgbClr val="FF0000"/>
                          </a:solidFill>
                          <a:effectLst/>
                          <a:latin typeface="Times New Roman"/>
                          <a:ea typeface="Calibri"/>
                          <a:cs typeface="Times New Roman"/>
                        </a:rPr>
                        <a:t>Bác</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rất</a:t>
                      </a:r>
                      <a:r>
                        <a:rPr lang="en-US" sz="2000" b="1" dirty="0">
                          <a:solidFill>
                            <a:srgbClr val="FF0000"/>
                          </a:solidFill>
                          <a:effectLst/>
                          <a:latin typeface="Times New Roman"/>
                          <a:ea typeface="Calibri"/>
                          <a:cs typeface="Times New Roman"/>
                        </a:rPr>
                        <a:t> tin </a:t>
                      </a:r>
                      <a:r>
                        <a:rPr lang="en-US" sz="2000" b="1" dirty="0" err="1">
                          <a:solidFill>
                            <a:srgbClr val="FF0000"/>
                          </a:solidFill>
                          <a:effectLst/>
                          <a:latin typeface="Times New Roman"/>
                          <a:ea typeface="Calibri"/>
                          <a:cs typeface="Times New Roman"/>
                        </a:rPr>
                        <a:t>tưởng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và</a:t>
                      </a:r>
                      <a:r>
                        <a:rPr lang="en-US" sz="2000" b="1" dirty="0">
                          <a:solidFill>
                            <a:srgbClr val="FF0000"/>
                          </a:solidFill>
                          <a:effectLst/>
                          <a:latin typeface="Times New Roman"/>
                          <a:ea typeface="Calibri"/>
                          <a:cs typeface="Times New Roman"/>
                        </a:rPr>
                        <a:t> hi </a:t>
                      </a:r>
                      <a:r>
                        <a:rPr lang="en-US" sz="2000" b="1" dirty="0" err="1">
                          <a:solidFill>
                            <a:srgbClr val="FF0000"/>
                          </a:solidFill>
                          <a:effectLst/>
                          <a:latin typeface="Times New Roman"/>
                          <a:ea typeface="Calibri"/>
                          <a:cs typeface="Times New Roman"/>
                        </a:rPr>
                        <a:t>vọng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vào</a:t>
                      </a:r>
                      <a:r>
                        <a:rPr lang="en-US" sz="2000" b="1" dirty="0">
                          <a:solidFill>
                            <a:srgbClr val="FF0000"/>
                          </a:solidFill>
                          <a:effectLst/>
                          <a:latin typeface="Times New Roman"/>
                          <a:ea typeface="Calibri"/>
                          <a:cs typeface="Times New Roman"/>
                        </a:rPr>
                        <a:t> </a:t>
                      </a:r>
                      <a:r>
                        <a:rPr lang="en-US" sz="2000" b="1" dirty="0" err="1" smtClean="0">
                          <a:solidFill>
                            <a:srgbClr val="FF0000"/>
                          </a:solidFill>
                          <a:effectLst/>
                          <a:latin typeface="Times New Roman"/>
                          <a:ea typeface="Calibri"/>
                          <a:cs typeface="Times New Roman"/>
                        </a:rPr>
                        <a:t>học</a:t>
                      </a:r>
                      <a:r>
                        <a:rPr lang="en-US" sz="2000" b="1" baseline="0" dirty="0" smtClean="0">
                          <a:solidFill>
                            <a:srgbClr val="FF0000"/>
                          </a:solidFill>
                          <a:effectLst/>
                          <a:latin typeface="Times New Roman"/>
                          <a:ea typeface="Calibri"/>
                          <a:cs typeface="Times New Roman"/>
                        </a:rPr>
                        <a:t> </a:t>
                      </a:r>
                      <a:r>
                        <a:rPr lang="en-US" sz="2000" b="1" baseline="0" dirty="0" err="1" smtClean="0">
                          <a:solidFill>
                            <a:srgbClr val="FF0000"/>
                          </a:solidFill>
                          <a:effectLst/>
                          <a:latin typeface="Times New Roman"/>
                          <a:ea typeface="Calibri"/>
                          <a:cs typeface="Times New Roman"/>
                        </a:rPr>
                        <a:t>sinh</a:t>
                      </a:r>
                      <a:r>
                        <a:rPr lang="en-US" sz="2000" b="1" dirty="0" smtClean="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những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người</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tạo</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nên</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tương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lai</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tiền</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đồ</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tươi</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sáng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của</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dân</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tộc</a:t>
                      </a:r>
                      <a:r>
                        <a:rPr lang="en-US" sz="2000" b="1" dirty="0">
                          <a:solidFill>
                            <a:srgbClr val="FF0000"/>
                          </a:solidFill>
                          <a:effectLst/>
                          <a:latin typeface="Times New Roman"/>
                          <a:ea typeface="Calibri"/>
                          <a:cs typeface="Times New Roman"/>
                        </a:rPr>
                        <a:t> VN.</a:t>
                      </a:r>
                      <a:endParaRPr lang="en-US" sz="2000" b="1" dirty="0">
                        <a:solidFill>
                          <a:srgbClr val="FF0000"/>
                        </a:solidFill>
                        <a:effectLst/>
                        <a:latin typeface="Calibri"/>
                        <a:ea typeface="Calibri"/>
                        <a:cs typeface="Times New Roman"/>
                      </a:endParaRPr>
                    </a:p>
                  </a:txBody>
                  <a:tcPr marL="68580" marR="68580" marT="0" marB="0">
                    <a:solidFill>
                      <a:srgbClr val="FFFF00"/>
                    </a:solidFill>
                  </a:tcPr>
                </a:tc>
              </a:tr>
              <a:tr h="1338954">
                <a:tc>
                  <a:txBody>
                    <a:bodyPr/>
                    <a:lstStyle/>
                    <a:p>
                      <a:pPr marL="0" marR="0">
                        <a:lnSpc>
                          <a:spcPct val="115000"/>
                        </a:lnSpc>
                        <a:spcBef>
                          <a:spcPts val="0"/>
                        </a:spcBef>
                        <a:spcAft>
                          <a:spcPts val="0"/>
                        </a:spcAft>
                      </a:pPr>
                      <a:r>
                        <a:rPr lang="en-US" sz="2000">
                          <a:effectLst/>
                          <a:latin typeface="Times New Roman"/>
                          <a:ea typeface="Calibri"/>
                          <a:cs typeface="Times New Roman"/>
                        </a:rPr>
                        <a:t>Nêu nội dung của đoạn 2</a:t>
                      </a:r>
                      <a:endParaRPr lang="en-US" sz="2000">
                        <a:effectLst/>
                        <a:latin typeface="Calibri"/>
                        <a:ea typeface="Calibri"/>
                        <a:cs typeface="Times New Roman"/>
                      </a:endParaRPr>
                    </a:p>
                  </a:txBody>
                  <a:tcPr marL="68580" marR="68580" marT="0" marB="0">
                    <a:solidFill>
                      <a:srgbClr val="00B050"/>
                    </a:solidFill>
                  </a:tcPr>
                </a:tc>
                <a:tc>
                  <a:txBody>
                    <a:bodyPr/>
                    <a:lstStyle/>
                    <a:p>
                      <a:pPr marL="0" marR="0">
                        <a:lnSpc>
                          <a:spcPct val="115000"/>
                        </a:lnSpc>
                        <a:spcBef>
                          <a:spcPts val="0"/>
                        </a:spcBef>
                        <a:spcAft>
                          <a:spcPts val="0"/>
                        </a:spcAft>
                      </a:pPr>
                      <a:r>
                        <a:rPr lang="en-US" sz="2000" b="1" dirty="0" err="1">
                          <a:solidFill>
                            <a:srgbClr val="FF0000"/>
                          </a:solidFill>
                          <a:effectLst/>
                          <a:latin typeface="Times New Roman"/>
                          <a:ea typeface="Calibri"/>
                          <a:cs typeface="Times New Roman"/>
                        </a:rPr>
                        <a:t>Vai</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trò</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và</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trách</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nhiệm</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cao</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cả</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của</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người</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học</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sinh</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trong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công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cuộc</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xây</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dựng</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nước</a:t>
                      </a:r>
                      <a:r>
                        <a:rPr lang="en-US" sz="2000" b="1" dirty="0">
                          <a:solidFill>
                            <a:srgbClr val="FF0000"/>
                          </a:solidFill>
                          <a:effectLst/>
                          <a:latin typeface="Times New Roman"/>
                          <a:ea typeface="Calibri"/>
                          <a:cs typeface="Times New Roman"/>
                        </a:rPr>
                        <a:t> </a:t>
                      </a:r>
                      <a:r>
                        <a:rPr lang="en-US" sz="2000" b="1" dirty="0" err="1">
                          <a:solidFill>
                            <a:srgbClr val="FF0000"/>
                          </a:solidFill>
                          <a:effectLst/>
                          <a:latin typeface="Times New Roman"/>
                          <a:ea typeface="Calibri"/>
                          <a:cs typeface="Times New Roman"/>
                        </a:rPr>
                        <a:t>nhà</a:t>
                      </a:r>
                      <a:r>
                        <a:rPr lang="en-US" sz="2000" b="1" dirty="0">
                          <a:solidFill>
                            <a:srgbClr val="FF0000"/>
                          </a:solidFill>
                          <a:effectLst/>
                          <a:latin typeface="Times New Roman"/>
                          <a:ea typeface="Calibri"/>
                          <a:cs typeface="Times New Roman"/>
                        </a:rPr>
                        <a:t>.</a:t>
                      </a:r>
                      <a:endParaRPr lang="en-US" sz="2000" b="1" dirty="0">
                        <a:solidFill>
                          <a:srgbClr val="FF0000"/>
                        </a:solidFill>
                        <a:effectLst/>
                        <a:latin typeface="Calibri"/>
                        <a:ea typeface="Calibri"/>
                        <a:cs typeface="Times New Roman"/>
                      </a:endParaRPr>
                    </a:p>
                  </a:txBody>
                  <a:tcPr marL="68580" marR="68580" marT="0" marB="0">
                    <a:solidFill>
                      <a:srgbClr val="FFFF00"/>
                    </a:solidFill>
                  </a:tcPr>
                </a:tc>
              </a:tr>
            </a:tbl>
          </a:graphicData>
        </a:graphic>
      </p:graphicFrame>
      <p:sp>
        <p:nvSpPr>
          <p:cNvPr id="31761" name="Rectangle 6"/>
          <p:cNvSpPr>
            <a:spLocks noChangeArrowheads="1"/>
          </p:cNvSpPr>
          <p:nvPr/>
        </p:nvSpPr>
        <p:spPr bwMode="auto">
          <a:xfrm>
            <a:off x="2514600" y="304800"/>
            <a:ext cx="4054475" cy="584200"/>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PHIẾU THẢO LUẬN</a:t>
            </a:r>
          </a:p>
        </p:txBody>
      </p:sp>
      <p:graphicFrame>
        <p:nvGraphicFramePr>
          <p:cNvPr id="8" name="Table 7"/>
          <p:cNvGraphicFramePr>
            <a:graphicFrameLocks noGrp="1"/>
          </p:cNvGraphicFramePr>
          <p:nvPr/>
        </p:nvGraphicFramePr>
        <p:xfrm>
          <a:off x="4541838" y="1295400"/>
          <a:ext cx="3535362" cy="4648200"/>
        </p:xfrm>
        <a:graphic>
          <a:graphicData uri="http://schemas.openxmlformats.org/drawingml/2006/table">
            <a:tbl>
              <a:tblPr firstRow="1" bandRow="1">
                <a:tableStyleId>{5C22544A-7EE6-4342-B048-85BDC9FD1C3A}</a:tableStyleId>
              </a:tblPr>
              <a:tblGrid>
                <a:gridCol w="3535154"/>
              </a:tblGrid>
              <a:tr h="184171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3996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40679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Content Placeholder 3"/>
          <p:cNvPicPr>
            <a:picLocks noGrp="1" noChangeAspect="1"/>
          </p:cNvPicPr>
          <p:nvPr>
            <p:ph idx="1"/>
          </p:nvPr>
        </p:nvPicPr>
        <p:blipFill>
          <a:blip r:embed="rId2"/>
          <a:srcRect/>
          <a:stretch>
            <a:fillRect/>
          </a:stretch>
        </p:blipFill>
        <p:spPr>
          <a:xfrm>
            <a:off x="-6350" y="-6350"/>
            <a:ext cx="9151938" cy="6864350"/>
          </a:xfrm>
        </p:spPr>
      </p:pic>
      <p:sp>
        <p:nvSpPr>
          <p:cNvPr id="2" name="Title 1"/>
          <p:cNvSpPr>
            <a:spLocks noGrp="1"/>
          </p:cNvSpPr>
          <p:nvPr>
            <p:ph type="title"/>
          </p:nvPr>
        </p:nvSpPr>
        <p:spPr>
          <a:xfrm>
            <a:off x="935038" y="2819400"/>
            <a:ext cx="8229600" cy="1143000"/>
          </a:xfrm>
        </p:spPr>
        <p:txBody>
          <a:bodyPr>
            <a:normAutofit/>
          </a:bodyPr>
          <a:lstStyle/>
          <a:p>
            <a:r>
              <a:rPr lang="en-US" sz="4000" smtClean="0">
                <a:solidFill>
                  <a:srgbClr val="FF0000"/>
                </a:solidFill>
                <a:latin typeface="Snap ITC"/>
              </a:rPr>
              <a:t>Liệt nhiệt chào mừng quý thầy, cô tới dự giờ lớp 5A1</a:t>
            </a:r>
          </a:p>
        </p:txBody>
      </p:sp>
      <p:pic>
        <p:nvPicPr>
          <p:cNvPr id="14339" name="Picture 2"/>
          <p:cNvPicPr>
            <a:picLocks noChangeAspect="1"/>
          </p:cNvPicPr>
          <p:nvPr/>
        </p:nvPicPr>
        <p:blipFill>
          <a:blip r:embed="rId3"/>
          <a:srcRect/>
          <a:stretch>
            <a:fillRect/>
          </a:stretch>
        </p:blipFill>
        <p:spPr bwMode="auto">
          <a:xfrm>
            <a:off x="6781800" y="-76200"/>
            <a:ext cx="2809875" cy="3295650"/>
          </a:xfrm>
          <a:prstGeom prst="rect">
            <a:avLst/>
          </a:prstGeom>
          <a:noFill/>
          <a:ln w="9525">
            <a:noFill/>
            <a:miter lim="800000"/>
            <a:headEnd/>
            <a:tailEnd/>
          </a:ln>
        </p:spPr>
      </p:pic>
      <p:pic>
        <p:nvPicPr>
          <p:cNvPr id="5" name="Picture 14" descr="nuhonmg"/>
          <p:cNvPicPr>
            <a:picLocks noChangeAspect="1" noChangeArrowheads="1" noCrop="1"/>
          </p:cNvPicPr>
          <p:nvPr/>
        </p:nvPicPr>
        <p:blipFill>
          <a:blip r:embed="rId4"/>
          <a:srcRect/>
          <a:stretch>
            <a:fillRect/>
          </a:stretch>
        </p:blipFill>
        <p:spPr bwMode="auto">
          <a:xfrm>
            <a:off x="777875" y="5207000"/>
            <a:ext cx="1271588" cy="1828800"/>
          </a:xfrm>
          <a:prstGeom prst="rect">
            <a:avLst/>
          </a:prstGeom>
          <a:noFill/>
          <a:ln w="9525">
            <a:noFill/>
            <a:miter lim="800000"/>
            <a:headEnd/>
            <a:tailEnd/>
          </a:ln>
        </p:spPr>
      </p:pic>
      <p:pic>
        <p:nvPicPr>
          <p:cNvPr id="6" name="Picture 14" descr="nuhonmg"/>
          <p:cNvPicPr>
            <a:picLocks noChangeAspect="1" noChangeArrowheads="1" noCrop="1"/>
          </p:cNvPicPr>
          <p:nvPr/>
        </p:nvPicPr>
        <p:blipFill>
          <a:blip r:embed="rId4"/>
          <a:srcRect/>
          <a:stretch>
            <a:fillRect/>
          </a:stretch>
        </p:blipFill>
        <p:spPr bwMode="auto">
          <a:xfrm>
            <a:off x="4267200" y="5207000"/>
            <a:ext cx="1271588" cy="1828800"/>
          </a:xfrm>
          <a:prstGeom prst="rect">
            <a:avLst/>
          </a:prstGeom>
          <a:noFill/>
          <a:ln w="9525">
            <a:noFill/>
            <a:miter lim="800000"/>
            <a:headEnd/>
            <a:tailEnd/>
          </a:ln>
        </p:spPr>
      </p:pic>
      <p:pic>
        <p:nvPicPr>
          <p:cNvPr id="7" name="Picture 14" descr="nuhonmg"/>
          <p:cNvPicPr>
            <a:picLocks noChangeAspect="1" noChangeArrowheads="1" noCrop="1"/>
          </p:cNvPicPr>
          <p:nvPr/>
        </p:nvPicPr>
        <p:blipFill>
          <a:blip r:embed="rId4"/>
          <a:srcRect/>
          <a:stretch>
            <a:fillRect/>
          </a:stretch>
        </p:blipFill>
        <p:spPr bwMode="auto">
          <a:xfrm>
            <a:off x="5287963" y="5207000"/>
            <a:ext cx="1271587" cy="1828800"/>
          </a:xfrm>
          <a:prstGeom prst="rect">
            <a:avLst/>
          </a:prstGeom>
          <a:noFill/>
          <a:ln w="9525">
            <a:noFill/>
            <a:miter lim="800000"/>
            <a:headEnd/>
            <a:tailEnd/>
          </a:ln>
        </p:spPr>
      </p:pic>
      <p:pic>
        <p:nvPicPr>
          <p:cNvPr id="8" name="Picture 14" descr="nuhonmg"/>
          <p:cNvPicPr>
            <a:picLocks noChangeAspect="1" noChangeArrowheads="1" noCrop="1"/>
          </p:cNvPicPr>
          <p:nvPr/>
        </p:nvPicPr>
        <p:blipFill>
          <a:blip r:embed="rId4"/>
          <a:srcRect/>
          <a:stretch>
            <a:fillRect/>
          </a:stretch>
        </p:blipFill>
        <p:spPr bwMode="auto">
          <a:xfrm>
            <a:off x="6559550" y="5207000"/>
            <a:ext cx="1271588" cy="1828800"/>
          </a:xfrm>
          <a:prstGeom prst="rect">
            <a:avLst/>
          </a:prstGeom>
          <a:noFill/>
          <a:ln w="9525">
            <a:noFill/>
            <a:miter lim="800000"/>
            <a:headEnd/>
            <a:tailEnd/>
          </a:ln>
        </p:spPr>
      </p:pic>
      <p:pic>
        <p:nvPicPr>
          <p:cNvPr id="9" name="Picture 14" descr="nuhonmg"/>
          <p:cNvPicPr>
            <a:picLocks noChangeAspect="1" noChangeArrowheads="1" noCrop="1"/>
          </p:cNvPicPr>
          <p:nvPr/>
        </p:nvPicPr>
        <p:blipFill>
          <a:blip r:embed="rId4"/>
          <a:srcRect/>
          <a:stretch>
            <a:fillRect/>
          </a:stretch>
        </p:blipFill>
        <p:spPr bwMode="auto">
          <a:xfrm>
            <a:off x="7831138" y="5207000"/>
            <a:ext cx="1271587" cy="1828800"/>
          </a:xfrm>
          <a:prstGeom prst="rect">
            <a:avLst/>
          </a:prstGeom>
          <a:noFill/>
          <a:ln w="9525">
            <a:noFill/>
            <a:miter lim="800000"/>
            <a:headEnd/>
            <a:tailEnd/>
          </a:ln>
        </p:spPr>
      </p:pic>
      <p:pic>
        <p:nvPicPr>
          <p:cNvPr id="14345" name="Picture 73" descr="butterfly20"/>
          <p:cNvPicPr>
            <a:picLocks noChangeAspect="1" noChangeArrowheads="1" noCrop="1"/>
          </p:cNvPicPr>
          <p:nvPr/>
        </p:nvPicPr>
        <p:blipFill>
          <a:blip r:embed="rId5"/>
          <a:srcRect/>
          <a:stretch>
            <a:fillRect/>
          </a:stretch>
        </p:blipFill>
        <p:spPr bwMode="auto">
          <a:xfrm>
            <a:off x="2049463" y="762000"/>
            <a:ext cx="685800" cy="2171700"/>
          </a:xfrm>
          <a:prstGeom prst="rect">
            <a:avLst/>
          </a:prstGeom>
          <a:noFill/>
          <a:ln w="9525">
            <a:noFill/>
            <a:miter lim="800000"/>
            <a:headEnd/>
            <a:tailEnd/>
          </a:ln>
        </p:spPr>
      </p:pic>
      <p:pic>
        <p:nvPicPr>
          <p:cNvPr id="14346" name="Picture 73" descr="butterfly20"/>
          <p:cNvPicPr>
            <a:picLocks noChangeAspect="1" noChangeArrowheads="1" noCrop="1"/>
          </p:cNvPicPr>
          <p:nvPr/>
        </p:nvPicPr>
        <p:blipFill>
          <a:blip r:embed="rId5"/>
          <a:srcRect/>
          <a:stretch>
            <a:fillRect/>
          </a:stretch>
        </p:blipFill>
        <p:spPr bwMode="auto">
          <a:xfrm>
            <a:off x="6400800" y="3657600"/>
            <a:ext cx="685800" cy="2171700"/>
          </a:xfrm>
          <a:prstGeom prst="rect">
            <a:avLst/>
          </a:prstGeom>
          <a:noFill/>
          <a:ln w="9525">
            <a:noFill/>
            <a:miter lim="800000"/>
            <a:headEnd/>
            <a:tailEnd/>
          </a:ln>
        </p:spPr>
      </p:pic>
      <p:pic>
        <p:nvPicPr>
          <p:cNvPr id="14347" name="Picture 73" descr="butterfly20"/>
          <p:cNvPicPr>
            <a:picLocks noChangeAspect="1" noChangeArrowheads="1" noCrop="1"/>
          </p:cNvPicPr>
          <p:nvPr/>
        </p:nvPicPr>
        <p:blipFill>
          <a:blip r:embed="rId5"/>
          <a:srcRect/>
          <a:stretch>
            <a:fillRect/>
          </a:stretch>
        </p:blipFill>
        <p:spPr bwMode="auto">
          <a:xfrm>
            <a:off x="1524000" y="3949700"/>
            <a:ext cx="685800" cy="2171700"/>
          </a:xfrm>
          <a:prstGeom prst="rect">
            <a:avLst/>
          </a:prstGeom>
          <a:noFill/>
          <a:ln w="9525">
            <a:noFill/>
            <a:miter lim="800000"/>
            <a:headEnd/>
            <a:tailEnd/>
          </a:ln>
        </p:spPr>
      </p:pic>
      <p:pic>
        <p:nvPicPr>
          <p:cNvPr id="14348" name="Picture 73" descr="butterfly20"/>
          <p:cNvPicPr>
            <a:picLocks noChangeAspect="1" noChangeArrowheads="1" noCrop="1"/>
          </p:cNvPicPr>
          <p:nvPr/>
        </p:nvPicPr>
        <p:blipFill>
          <a:blip r:embed="rId5"/>
          <a:srcRect/>
          <a:stretch>
            <a:fillRect/>
          </a:stretch>
        </p:blipFill>
        <p:spPr bwMode="auto">
          <a:xfrm>
            <a:off x="5287963" y="190500"/>
            <a:ext cx="685800" cy="2171700"/>
          </a:xfrm>
          <a:prstGeom prst="rect">
            <a:avLst/>
          </a:prstGeom>
          <a:noFill/>
          <a:ln w="9525">
            <a:noFill/>
            <a:miter lim="800000"/>
            <a:headEnd/>
            <a:tailEnd/>
          </a:ln>
        </p:spPr>
      </p:pic>
      <p:pic>
        <p:nvPicPr>
          <p:cNvPr id="14349" name="Picture 78" descr="Star4"/>
          <p:cNvPicPr>
            <a:picLocks noChangeAspect="1" noChangeArrowheads="1" noCrop="1"/>
          </p:cNvPicPr>
          <p:nvPr/>
        </p:nvPicPr>
        <p:blipFill>
          <a:blip r:embed="rId6"/>
          <a:srcRect/>
          <a:stretch>
            <a:fillRect/>
          </a:stretch>
        </p:blipFill>
        <p:spPr bwMode="auto">
          <a:xfrm rot="-5400000">
            <a:off x="2286000" y="4368800"/>
            <a:ext cx="1419225" cy="1171575"/>
          </a:xfrm>
          <a:prstGeom prst="rect">
            <a:avLst/>
          </a:prstGeom>
          <a:noFill/>
          <a:ln w="9525">
            <a:noFill/>
            <a:miter lim="800000"/>
            <a:headEnd/>
            <a:tailEnd/>
          </a:ln>
        </p:spPr>
      </p:pic>
      <p:pic>
        <p:nvPicPr>
          <p:cNvPr id="14350" name="Picture 78" descr="Star4"/>
          <p:cNvPicPr>
            <a:picLocks noChangeAspect="1" noChangeArrowheads="1" noCrop="1"/>
          </p:cNvPicPr>
          <p:nvPr/>
        </p:nvPicPr>
        <p:blipFill>
          <a:blip r:embed="rId6"/>
          <a:srcRect/>
          <a:stretch>
            <a:fillRect/>
          </a:stretch>
        </p:blipFill>
        <p:spPr bwMode="auto">
          <a:xfrm rot="-5400000">
            <a:off x="3152775" y="690563"/>
            <a:ext cx="1419225" cy="1171575"/>
          </a:xfrm>
          <a:prstGeom prst="rect">
            <a:avLst/>
          </a:prstGeom>
          <a:noFill/>
          <a:ln w="9525">
            <a:noFill/>
            <a:miter lim="800000"/>
            <a:headEnd/>
            <a:tailEnd/>
          </a:ln>
        </p:spPr>
      </p:pic>
      <p:pic>
        <p:nvPicPr>
          <p:cNvPr id="14351" name="Picture 72" descr="butterfly14"/>
          <p:cNvPicPr>
            <a:picLocks noChangeAspect="1" noChangeArrowheads="1" noCrop="1"/>
          </p:cNvPicPr>
          <p:nvPr/>
        </p:nvPicPr>
        <p:blipFill>
          <a:blip r:embed="rId7"/>
          <a:srcRect/>
          <a:stretch>
            <a:fillRect/>
          </a:stretch>
        </p:blipFill>
        <p:spPr bwMode="auto">
          <a:xfrm>
            <a:off x="0" y="0"/>
            <a:ext cx="857250" cy="27051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en-US" smtClean="0"/>
          </a:p>
        </p:txBody>
      </p:sp>
      <p:pic>
        <p:nvPicPr>
          <p:cNvPr id="32770" name="Content Placeholder 3"/>
          <p:cNvPicPr>
            <a:picLocks noGrp="1" noChangeAspect="1"/>
          </p:cNvPicPr>
          <p:nvPr>
            <p:ph idx="1"/>
          </p:nvPr>
        </p:nvPicPr>
        <p:blipFill>
          <a:blip r:embed="rId2"/>
          <a:srcRect/>
          <a:stretch>
            <a:fillRect/>
          </a:stretch>
        </p:blipFill>
        <p:spPr>
          <a:xfrm>
            <a:off x="20638" y="0"/>
            <a:ext cx="9123362" cy="6842125"/>
          </a:xfrm>
        </p:spPr>
      </p:pic>
      <p:sp>
        <p:nvSpPr>
          <p:cNvPr id="5" name="Rectangle 4"/>
          <p:cNvSpPr>
            <a:spLocks noChangeArrowheads="1"/>
          </p:cNvSpPr>
          <p:nvPr/>
        </p:nvSpPr>
        <p:spPr bwMode="auto">
          <a:xfrm>
            <a:off x="1371600" y="1905000"/>
            <a:ext cx="6858000" cy="1570038"/>
          </a:xfrm>
          <a:prstGeom prst="rect">
            <a:avLst/>
          </a:prstGeom>
          <a:noFill/>
          <a:ln w="9525">
            <a:noFill/>
            <a:miter lim="800000"/>
            <a:headEnd/>
            <a:tailEnd/>
          </a:ln>
        </p:spPr>
        <p:txBody>
          <a:bodyPr>
            <a:spAutoFit/>
          </a:bodyPr>
          <a:lstStyle/>
          <a:p>
            <a:r>
              <a:rPr lang="en-US" sz="3200" b="1">
                <a:solidFill>
                  <a:srgbClr val="002060"/>
                </a:solidFill>
                <a:latin typeface="Times New Roman" pitchFamily="18" charset="0"/>
                <a:cs typeface="Times New Roman" pitchFamily="18" charset="0"/>
              </a:rPr>
              <a:t>Đoạn 2 nói về vai trò và trách nhiệm cao cả của người học sinh trong công cuộc xây dựng nước nhà.</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smtClean="0"/>
          </a:p>
        </p:txBody>
      </p:sp>
      <p:pic>
        <p:nvPicPr>
          <p:cNvPr id="33794" name="Content Placeholder 3"/>
          <p:cNvPicPr>
            <a:picLocks noGrp="1" noChangeAspect="1"/>
          </p:cNvPicPr>
          <p:nvPr>
            <p:ph idx="1"/>
          </p:nvPr>
        </p:nvPicPr>
        <p:blipFill>
          <a:blip r:embed="rId2"/>
          <a:srcRect/>
          <a:stretch>
            <a:fillRect/>
          </a:stretch>
        </p:blipFill>
        <p:spPr>
          <a:xfrm>
            <a:off x="0" y="0"/>
            <a:ext cx="9301163" cy="6975475"/>
          </a:xfrm>
        </p:spPr>
      </p:pic>
      <p:sp>
        <p:nvSpPr>
          <p:cNvPr id="33795" name="Rectangle 2"/>
          <p:cNvSpPr>
            <a:spLocks noChangeArrowheads="1"/>
          </p:cNvSpPr>
          <p:nvPr/>
        </p:nvSpPr>
        <p:spPr bwMode="auto">
          <a:xfrm>
            <a:off x="858838" y="177800"/>
            <a:ext cx="7273925" cy="584200"/>
          </a:xfrm>
          <a:prstGeom prst="rect">
            <a:avLst/>
          </a:prstGeom>
          <a:noFill/>
          <a:ln w="9525">
            <a:noFill/>
            <a:miter lim="800000"/>
            <a:headEnd/>
            <a:tailEnd/>
          </a:ln>
        </p:spPr>
        <p:txBody>
          <a:bodyPr wrap="none">
            <a:spAutoFit/>
          </a:bodyPr>
          <a:lstStyle/>
          <a:p>
            <a:r>
              <a:rPr lang="en-US" sz="3200" b="1">
                <a:solidFill>
                  <a:srgbClr val="002060"/>
                </a:solidFill>
                <a:latin typeface="Times New Roman" pitchFamily="18" charset="0"/>
                <a:cs typeface="Times New Roman" pitchFamily="18" charset="0"/>
              </a:rPr>
              <a:t>c/ Luyện đọc diễn cảm và học thuộc lòng</a:t>
            </a:r>
          </a:p>
        </p:txBody>
      </p:sp>
      <p:sp>
        <p:nvSpPr>
          <p:cNvPr id="5" name="Rectangle 4"/>
          <p:cNvSpPr>
            <a:spLocks noChangeArrowheads="1"/>
          </p:cNvSpPr>
          <p:nvPr/>
        </p:nvSpPr>
        <p:spPr bwMode="auto">
          <a:xfrm>
            <a:off x="214313" y="914400"/>
            <a:ext cx="4572000" cy="37861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Giọng đọc của đoạn 1: giọng nhẹ nhàng, thân ái, vui mừng, xúc động, thể hiện được tình cảm yêu quý của Bác; cần nhấn giọng ở các từ ngữ: </a:t>
            </a:r>
            <a:r>
              <a:rPr lang="en-US" sz="2400" i="1">
                <a:latin typeface="Times New Roman" pitchFamily="18" charset="0"/>
                <a:cs typeface="Times New Roman" pitchFamily="18" charset="0"/>
              </a:rPr>
              <a:t>ngày khai trường đầu tiên, tưởng tượng, nhộn nhịp, tưng bừng, sung sướng hơn nữa, hoàn toàn VN, hi sinh, biết bao đồng bào, nghĩ sao</a:t>
            </a:r>
            <a:r>
              <a:rPr lang="en-US" sz="2400">
                <a:latin typeface="Times New Roman" pitchFamily="18" charset="0"/>
                <a:cs typeface="Times New Roman" pitchFamily="18" charset="0"/>
              </a:rPr>
              <a:t> và đọc lên giọng ở cuối câu có dấu chấm hỏi.</a:t>
            </a:r>
          </a:p>
        </p:txBody>
      </p:sp>
      <p:sp>
        <p:nvSpPr>
          <p:cNvPr id="6" name="Rectangle 5"/>
          <p:cNvSpPr>
            <a:spLocks noChangeArrowheads="1"/>
          </p:cNvSpPr>
          <p:nvPr/>
        </p:nvSpPr>
        <p:spPr bwMode="auto">
          <a:xfrm>
            <a:off x="4773613" y="914400"/>
            <a:ext cx="4572000" cy="3046413"/>
          </a:xfrm>
          <a:prstGeom prst="rect">
            <a:avLst/>
          </a:prstGeom>
          <a:noFill/>
          <a:ln w="9525">
            <a:noFill/>
            <a:miter lim="800000"/>
            <a:headEnd/>
            <a:tailEnd/>
          </a:ln>
        </p:spPr>
        <p:txBody>
          <a:bodyPr>
            <a:spAutoFit/>
          </a:bodyPr>
          <a:lstStyle/>
          <a:p>
            <a:r>
              <a:rPr lang="en-US" sz="2400">
                <a:solidFill>
                  <a:srgbClr val="002060"/>
                </a:solidFill>
                <a:latin typeface="Times New Roman" pitchFamily="18" charset="0"/>
                <a:cs typeface="Times New Roman" pitchFamily="18" charset="0"/>
              </a:rPr>
              <a:t> Giọng đọc của đoạn 2: xúc động, thể hiện tình cảm yêu quý, niềm tin tưởng và hi vọng của Bác vào học sinh- những chủ nhân tương lai của nước nhà. Cần nhấn giọng ở các từ ngữ: </a:t>
            </a:r>
            <a:r>
              <a:rPr lang="en-US" sz="2400" i="1">
                <a:solidFill>
                  <a:srgbClr val="002060"/>
                </a:solidFill>
                <a:latin typeface="Times New Roman" pitchFamily="18" charset="0"/>
                <a:cs typeface="Times New Roman" pitchFamily="18" charset="0"/>
              </a:rPr>
              <a:t>xây dựng, kiến thiết, trông mong, chờ đợi, tươi đẹp, sánh vai,…</a:t>
            </a:r>
            <a:endParaRPr lang="en-US" sz="2400">
              <a:solidFill>
                <a:srgbClr val="002060"/>
              </a:solidFill>
              <a:latin typeface="Times New Roman" pitchFamily="18" charset="0"/>
              <a:cs typeface="Times New Roman" pitchFamily="18" charset="0"/>
            </a:endParaRPr>
          </a:p>
        </p:txBody>
      </p:sp>
      <p:sp>
        <p:nvSpPr>
          <p:cNvPr id="7" name="Rectangle 6"/>
          <p:cNvSpPr>
            <a:spLocks noChangeArrowheads="1"/>
          </p:cNvSpPr>
          <p:nvPr/>
        </p:nvSpPr>
        <p:spPr bwMode="auto">
          <a:xfrm>
            <a:off x="201613" y="4953000"/>
            <a:ext cx="7632700" cy="830263"/>
          </a:xfrm>
          <a:prstGeom prst="rect">
            <a:avLst/>
          </a:prstGeom>
          <a:noFill/>
          <a:ln w="9525">
            <a:noFill/>
            <a:miter lim="800000"/>
            <a:headEnd/>
            <a:tailEnd/>
          </a:ln>
        </p:spPr>
        <p:txBody>
          <a:bodyPr>
            <a:spAutoFit/>
          </a:bodyPr>
          <a:lstStyle/>
          <a:p>
            <a:r>
              <a:rPr lang="en-US" sz="2400" b="1">
                <a:solidFill>
                  <a:srgbClr val="C00000"/>
                </a:solidFill>
                <a:latin typeface="Times New Roman" pitchFamily="18" charset="0"/>
                <a:cs typeface="Times New Roman" pitchFamily="18" charset="0"/>
              </a:rPr>
              <a:t>Học thuộc lòng đoạn văn từ</a:t>
            </a:r>
          </a:p>
          <a:p>
            <a:r>
              <a:rPr lang="en-US" sz="2400" b="1">
                <a:solidFill>
                  <a:srgbClr val="C00000"/>
                </a:solidFill>
                <a:latin typeface="Times New Roman" pitchFamily="18" charset="0"/>
                <a:cs typeface="Times New Roman" pitchFamily="18" charset="0"/>
              </a:rPr>
              <a:t> “Sau 80 năm … công học tập của các em.”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Content Placeholder 3"/>
          <p:cNvPicPr>
            <a:picLocks noGrp="1" noChangeAspect="1"/>
          </p:cNvPicPr>
          <p:nvPr>
            <p:ph idx="1"/>
          </p:nvPr>
        </p:nvPicPr>
        <p:blipFill>
          <a:blip r:embed="rId2"/>
          <a:srcRect/>
          <a:stretch>
            <a:fillRect/>
          </a:stretch>
        </p:blipFill>
        <p:spPr>
          <a:xfrm>
            <a:off x="-20638" y="0"/>
            <a:ext cx="9115426" cy="6837363"/>
          </a:xfrm>
        </p:spPr>
      </p:pic>
      <p:sp>
        <p:nvSpPr>
          <p:cNvPr id="2" name="Title 1"/>
          <p:cNvSpPr>
            <a:spLocks noGrp="1"/>
          </p:cNvSpPr>
          <p:nvPr>
            <p:ph type="title"/>
          </p:nvPr>
        </p:nvSpPr>
        <p:spPr>
          <a:xfrm>
            <a:off x="457200" y="838200"/>
            <a:ext cx="8229600" cy="1143000"/>
          </a:xfrm>
        </p:spPr>
        <p:txBody>
          <a:bodyPr rtlCol="0">
            <a:normAutofit fontScale="90000"/>
          </a:bodyPr>
          <a:lstStyle/>
          <a:p>
            <a:pPr fontAlgn="auto">
              <a:spcAft>
                <a:spcPts val="0"/>
              </a:spcAft>
              <a:defRPr/>
            </a:pPr>
            <a:r>
              <a:rPr lang="en-US" b="1" u="sng" dirty="0">
                <a:solidFill>
                  <a:srgbClr val="FF0000"/>
                </a:solidFill>
                <a:latin typeface="Times New Roman" pitchFamily="18" charset="0"/>
                <a:cs typeface="Times New Roman" pitchFamily="18" charset="0"/>
              </a:rPr>
              <a:t>III/ </a:t>
            </a:r>
            <a:r>
              <a:rPr lang="en-US" b="1" u="sng" dirty="0" err="1">
                <a:solidFill>
                  <a:srgbClr val="FF0000"/>
                </a:solidFill>
                <a:latin typeface="Times New Roman" pitchFamily="18" charset="0"/>
                <a:cs typeface="Times New Roman" pitchFamily="18" charset="0"/>
              </a:rPr>
              <a:t>Củng</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cố</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dặn</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dò</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2028825"/>
            <a:ext cx="8305800" cy="1076325"/>
          </a:xfrm>
          <a:prstGeom prst="rect">
            <a:avLst/>
          </a:prstGeom>
          <a:noFill/>
          <a:ln w="9525">
            <a:noFill/>
            <a:miter lim="800000"/>
            <a:headEnd/>
            <a:tailEnd/>
          </a:ln>
        </p:spPr>
        <p:txBody>
          <a:bodyPr>
            <a:spAutoFit/>
          </a:bodyPr>
          <a:lstStyle/>
          <a:p>
            <a:r>
              <a:rPr lang="en-US" sz="3200" b="1">
                <a:solidFill>
                  <a:srgbClr val="002060"/>
                </a:solidFill>
                <a:latin typeface="Times New Roman" pitchFamily="18" charset="0"/>
                <a:cs typeface="Times New Roman" pitchFamily="18" charset="0"/>
              </a:rPr>
              <a:t>Qua lời dạy của Bác, em đã thực hiện được những điều gì?</a:t>
            </a:r>
          </a:p>
        </p:txBody>
      </p:sp>
      <p:sp>
        <p:nvSpPr>
          <p:cNvPr id="6" name="Rectangle 5"/>
          <p:cNvSpPr>
            <a:spLocks noChangeArrowheads="1"/>
          </p:cNvSpPr>
          <p:nvPr/>
        </p:nvSpPr>
        <p:spPr bwMode="auto">
          <a:xfrm>
            <a:off x="319088" y="3440113"/>
            <a:ext cx="6705600" cy="1754187"/>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Học thuộc lòng đoạn văn và chuẩn bị bài sau: Quang cảnh làng mạc ngày mùa.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smtClean="0"/>
          </a:p>
        </p:txBody>
      </p:sp>
      <p:pic>
        <p:nvPicPr>
          <p:cNvPr id="35842" name="Content Placeholder 3"/>
          <p:cNvPicPr>
            <a:picLocks noGrp="1" noChangeAspect="1"/>
          </p:cNvPicPr>
          <p:nvPr>
            <p:ph idx="1"/>
          </p:nvPr>
        </p:nvPicPr>
        <p:blipFill>
          <a:blip r:embed="rId2"/>
          <a:srcRect/>
          <a:stretch>
            <a:fillRect/>
          </a:stretch>
        </p:blipFill>
        <p:spPr>
          <a:xfrm>
            <a:off x="304800" y="304800"/>
            <a:ext cx="8382000" cy="5943600"/>
          </a:xfrm>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Viet Nam - To quoc em"/>
          <p:cNvPicPr>
            <a:picLocks noChangeAspect="1" noChangeArrowheads="1"/>
          </p:cNvPicPr>
          <p:nvPr/>
        </p:nvPicPr>
        <p:blipFill>
          <a:blip r:embed="rId2"/>
          <a:srcRect/>
          <a:stretch>
            <a:fillRect/>
          </a:stretch>
        </p:blipFill>
        <p:spPr bwMode="auto">
          <a:xfrm>
            <a:off x="-152400" y="0"/>
            <a:ext cx="9372600" cy="6858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2"/>
          <a:srcRect/>
          <a:stretch>
            <a:fillRect/>
          </a:stretch>
        </p:blipFill>
        <p:spPr bwMode="auto">
          <a:xfrm>
            <a:off x="-228600" y="1295400"/>
            <a:ext cx="9566275" cy="5562600"/>
          </a:xfrm>
          <a:prstGeom prst="rect">
            <a:avLst/>
          </a:prstGeom>
          <a:noFill/>
          <a:ln w="9525">
            <a:noFill/>
            <a:miter lim="800000"/>
            <a:headEnd/>
            <a:tailEnd/>
          </a:ln>
        </p:spPr>
      </p:pic>
      <p:sp>
        <p:nvSpPr>
          <p:cNvPr id="16386" name="Title 1"/>
          <p:cNvSpPr>
            <a:spLocks noGrp="1"/>
          </p:cNvSpPr>
          <p:nvPr>
            <p:ph type="title"/>
          </p:nvPr>
        </p:nvSpPr>
        <p:spPr>
          <a:xfrm>
            <a:off x="762000" y="152400"/>
            <a:ext cx="8229600" cy="1143000"/>
          </a:xfrm>
        </p:spPr>
        <p:txBody>
          <a:bodyPr/>
          <a:lstStyle/>
          <a:p>
            <a:r>
              <a:rPr lang="en-US" sz="3200" b="1" smtClean="0">
                <a:solidFill>
                  <a:srgbClr val="FF0000"/>
                </a:solidFill>
                <a:latin typeface="Times New Roman" pitchFamily="18" charset="0"/>
                <a:cs typeface="Times New Roman" pitchFamily="18" charset="0"/>
              </a:rPr>
              <a:t>Tập đọc</a:t>
            </a:r>
            <a:br>
              <a:rPr lang="en-US" sz="3200" b="1" smtClean="0">
                <a:solidFill>
                  <a:srgbClr val="FF0000"/>
                </a:solidFill>
                <a:latin typeface="Times New Roman" pitchFamily="18" charset="0"/>
                <a:cs typeface="Times New Roman" pitchFamily="18" charset="0"/>
              </a:rPr>
            </a:br>
            <a:r>
              <a:rPr lang="en-US" sz="3200" b="1" smtClean="0">
                <a:solidFill>
                  <a:srgbClr val="FF0000"/>
                </a:solidFill>
                <a:latin typeface="Times New Roman" pitchFamily="18" charset="0"/>
                <a:cs typeface="Times New Roman" pitchFamily="18" charset="0"/>
              </a:rPr>
              <a:t>Thư gửi các học sinh( trích)</a:t>
            </a: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p:cNvPicPr>
          <p:nvPr/>
        </p:nvPicPr>
        <p:blipFill>
          <a:blip r:embed="rId2"/>
          <a:srcRect/>
          <a:stretch>
            <a:fillRect/>
          </a:stretch>
        </p:blipFill>
        <p:spPr bwMode="auto">
          <a:xfrm>
            <a:off x="-304800" y="-228600"/>
            <a:ext cx="9448800" cy="7086600"/>
          </a:xfrm>
          <a:prstGeom prst="rect">
            <a:avLst/>
          </a:prstGeom>
          <a:noFill/>
          <a:ln w="9525">
            <a:noFill/>
            <a:miter lim="800000"/>
            <a:headEnd/>
            <a:tailEnd/>
          </a:ln>
        </p:spPr>
      </p:pic>
      <p:sp>
        <p:nvSpPr>
          <p:cNvPr id="3" name="Content Placeholder 2"/>
          <p:cNvSpPr>
            <a:spLocks noGrp="1"/>
          </p:cNvSpPr>
          <p:nvPr>
            <p:ph idx="1"/>
          </p:nvPr>
        </p:nvSpPr>
        <p:spPr>
          <a:xfrm>
            <a:off x="381000" y="762000"/>
            <a:ext cx="8915400" cy="6477000"/>
          </a:xfrm>
        </p:spPr>
        <p:txBody>
          <a:bodyPr rtlCol="0">
            <a:normAutofit/>
          </a:bodyPr>
          <a:lstStyle/>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Các</a:t>
            </a: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sinh</a:t>
            </a:r>
            <a:r>
              <a:rPr lang="en-US" sz="2000" dirty="0">
                <a:solidFill>
                  <a:srgbClr val="002060"/>
                </a:solidFill>
                <a:latin typeface="Times New Roman" pitchFamily="18" charset="0"/>
                <a:cs typeface="Times New Roman" pitchFamily="18" charset="0"/>
              </a:rPr>
              <a:t>, </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Ngày</a:t>
            </a: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hôm</a:t>
            </a:r>
            <a:r>
              <a:rPr lang="en-US" sz="2000" dirty="0">
                <a:solidFill>
                  <a:srgbClr val="002060"/>
                </a:solidFill>
                <a:latin typeface="Times New Roman" pitchFamily="18" charset="0"/>
                <a:cs typeface="Times New Roman" pitchFamily="18" charset="0"/>
              </a:rPr>
              <a:t> nay </a:t>
            </a:r>
            <a:r>
              <a:rPr lang="en-US" sz="2000" dirty="0" err="1">
                <a:solidFill>
                  <a:srgbClr val="002060"/>
                </a:solidFill>
                <a:latin typeface="Times New Roman" pitchFamily="18" charset="0"/>
                <a:cs typeface="Times New Roman" pitchFamily="18" charset="0"/>
              </a:rPr>
              <a:t>là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khai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tiên</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Dân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chủ</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Cộng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hòa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Tôi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đã</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tưởng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tượng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thấy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mắt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cảnh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nhộn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nhịp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tưng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bừng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tựu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trường</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khắp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thảy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đều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vẻ</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vì</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mấy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tháng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giời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nghỉ</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nhiêu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cuộc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chuyển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biến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gặp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gặp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a:t>
            </a:r>
            <a:r>
              <a:rPr lang="en-US" sz="2000" dirty="0" err="1" smtClean="0">
                <a:solidFill>
                  <a:srgbClr val="002060"/>
                </a:solidFill>
                <a:latin typeface="Times New Roman" pitchFamily="18" charset="0"/>
                <a:cs typeface="Times New Roman" pitchFamily="18" charset="0"/>
              </a:rPr>
              <a:t>hưng</a:t>
            </a:r>
            <a:r>
              <a:rPr lang="en-US" sz="2000" dirty="0" smtClean="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sung </a:t>
            </a:r>
            <a:r>
              <a:rPr lang="en-US" sz="2000" dirty="0" err="1">
                <a:solidFill>
                  <a:srgbClr val="002060"/>
                </a:solidFill>
                <a:latin typeface="Times New Roman" pitchFamily="18" charset="0"/>
                <a:cs typeface="Times New Roman" pitchFamily="18" charset="0"/>
              </a:rPr>
              <a:t>sướng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nữa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từ</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phút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giở</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bắt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nhận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nền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giáo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dục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hoàn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toàn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hưởng</a:t>
            </a:r>
            <a:r>
              <a:rPr lang="en-US" sz="2000" dirty="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sự</a:t>
            </a:r>
            <a:r>
              <a:rPr lang="en-US" sz="2000" dirty="0" smtClean="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may </a:t>
            </a:r>
            <a:r>
              <a:rPr lang="en-US" sz="2000" dirty="0" err="1">
                <a:solidFill>
                  <a:srgbClr val="002060"/>
                </a:solidFill>
                <a:latin typeface="Times New Roman" pitchFamily="18" charset="0"/>
                <a:cs typeface="Times New Roman" pitchFamily="18" charset="0"/>
              </a:rPr>
              <a:t>mắn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sự</a:t>
            </a:r>
            <a:r>
              <a:rPr lang="en-US" sz="2000" dirty="0">
                <a:solidFill>
                  <a:srgbClr val="002060"/>
                </a:solidFill>
                <a:latin typeface="Times New Roman" pitchFamily="18" charset="0"/>
                <a:cs typeface="Times New Roman" pitchFamily="18" charset="0"/>
              </a:rPr>
              <a:t> hi </a:t>
            </a:r>
            <a:r>
              <a:rPr lang="en-US" sz="2000" dirty="0" err="1">
                <a:solidFill>
                  <a:srgbClr val="002060"/>
                </a:solidFill>
                <a:latin typeface="Times New Roman" pitchFamily="18" charset="0"/>
                <a:cs typeface="Times New Roman" pitchFamily="18" charset="0"/>
              </a:rPr>
              <a:t>sinh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biết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đồng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bào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Vậy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nghĩ</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sao</a:t>
            </a:r>
            <a:r>
              <a:rPr lang="en-US" sz="2000" dirty="0">
                <a:solidFill>
                  <a:srgbClr val="002060"/>
                </a:solidFill>
                <a:latin typeface="Times New Roman" pitchFamily="18" charset="0"/>
                <a:cs typeface="Times New Roman" pitchFamily="18" charset="0"/>
              </a:rPr>
              <a:t>?</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Trong</a:t>
            </a: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đây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hãy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cố</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gắng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siêng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tập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ngoan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ngoãn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nghe</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yêu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bạn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Sau</a:t>
            </a:r>
            <a:r>
              <a:rPr lang="en-US" sz="2000" dirty="0">
                <a:solidFill>
                  <a:srgbClr val="002060"/>
                </a:solidFill>
                <a:latin typeface="Times New Roman" pitchFamily="18" charset="0"/>
                <a:cs typeface="Times New Roman" pitchFamily="18" charset="0"/>
              </a:rPr>
              <a:t> 80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giời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nô</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lệ</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bị</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yếu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hèn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nay </a:t>
            </a:r>
            <a:r>
              <a:rPr lang="en-US" sz="2000" dirty="0" err="1">
                <a:solidFill>
                  <a:srgbClr val="002060"/>
                </a:solidFill>
                <a:latin typeface="Times New Roman" pitchFamily="18" charset="0"/>
                <a:cs typeface="Times New Roman" pitchFamily="18" charset="0"/>
              </a:rPr>
              <a:t>chúng</a:t>
            </a:r>
            <a:r>
              <a:rPr lang="en-US" sz="2000" dirty="0">
                <a:solidFill>
                  <a:srgbClr val="002060"/>
                </a:solidFill>
                <a:latin typeface="Times New Roman" pitchFamily="18" charset="0"/>
                <a:cs typeface="Times New Roman" pitchFamily="18" charset="0"/>
              </a:rPr>
              <a:t> ta </a:t>
            </a:r>
            <a:r>
              <a:rPr lang="en-US" sz="2000" dirty="0" err="1">
                <a:solidFill>
                  <a:srgbClr val="002060"/>
                </a:solidFill>
                <a:latin typeface="Times New Roman" pitchFamily="18" charset="0"/>
                <a:cs typeface="Times New Roman" pitchFamily="18" charset="0"/>
              </a:rPr>
              <a:t>cần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phải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xây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dựng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cơ</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đồ</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tổ</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tiên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đã</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để</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chúng</a:t>
            </a:r>
            <a:r>
              <a:rPr lang="en-US" sz="2000" dirty="0">
                <a:solidFill>
                  <a:srgbClr val="002060"/>
                </a:solidFill>
                <a:latin typeface="Times New Roman" pitchFamily="18" charset="0"/>
                <a:cs typeface="Times New Roman" pitchFamily="18" charset="0"/>
              </a:rPr>
              <a:t> ta, </a:t>
            </a:r>
            <a:r>
              <a:rPr lang="en-US" sz="2000" dirty="0" err="1">
                <a:solidFill>
                  <a:srgbClr val="002060"/>
                </a:solidFill>
                <a:latin typeface="Times New Roman" pitchFamily="18" charset="0"/>
                <a:cs typeface="Times New Roman" pitchFamily="18" charset="0"/>
              </a:rPr>
              <a:t>làm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sao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chúng</a:t>
            </a:r>
            <a:r>
              <a:rPr lang="en-US" sz="2000" dirty="0">
                <a:solidFill>
                  <a:srgbClr val="002060"/>
                </a:solidFill>
                <a:latin typeface="Times New Roman" pitchFamily="18" charset="0"/>
                <a:cs typeface="Times New Roman" pitchFamily="18" charset="0"/>
              </a:rPr>
              <a:t> ta </a:t>
            </a:r>
            <a:r>
              <a:rPr lang="en-US" sz="2000" dirty="0" err="1">
                <a:solidFill>
                  <a:srgbClr val="002060"/>
                </a:solidFill>
                <a:latin typeface="Times New Roman" pitchFamily="18" charset="0"/>
                <a:cs typeface="Times New Roman" pitchFamily="18" charset="0"/>
              </a:rPr>
              <a:t>theo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kịp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trên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hoàn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cầu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Trong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cuộc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kiến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thiết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mong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đợi</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rất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nhiều</a:t>
            </a:r>
            <a:r>
              <a:rPr lang="en-US" sz="2000" dirty="0">
                <a:solidFill>
                  <a:srgbClr val="002060"/>
                </a:solidFill>
                <a:latin typeface="Times New Roman" pitchFamily="18" charset="0"/>
                <a:cs typeface="Times New Roman" pitchFamily="18" charset="0"/>
              </a:rPr>
              <a:t>. Non song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có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trở</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nên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tuơi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đẹp</a:t>
            </a:r>
            <a:r>
              <a:rPr lang="en-US" sz="2000" dirty="0">
                <a:solidFill>
                  <a:srgbClr val="002060"/>
                </a:solidFill>
                <a:latin typeface="Times New Roman" pitchFamily="18" charset="0"/>
                <a:cs typeface="Times New Roman" pitchFamily="18" charset="0"/>
              </a:rPr>
              <a:t> hay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tộc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Việt</a:t>
            </a:r>
            <a:r>
              <a:rPr lang="en-US" sz="2000" dirty="0">
                <a:solidFill>
                  <a:srgbClr val="002060"/>
                </a:solidFill>
                <a:latin typeface="Times New Roman" pitchFamily="18" charset="0"/>
                <a:cs typeface="Times New Roman" pitchFamily="18" charset="0"/>
              </a:rPr>
              <a:t> Nam </a:t>
            </a:r>
            <a:r>
              <a:rPr lang="en-US" sz="2000" dirty="0" err="1">
                <a:solidFill>
                  <a:srgbClr val="002060"/>
                </a:solidFill>
                <a:latin typeface="Times New Roman" pitchFamily="18" charset="0"/>
                <a:cs typeface="Times New Roman" pitchFamily="18" charset="0"/>
              </a:rPr>
              <a:t>có</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bước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đài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vinh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quang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để</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sánh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vai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với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quốc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châu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được</a:t>
            </a:r>
            <a:r>
              <a:rPr lang="en-US" sz="2000" dirty="0">
                <a:solidFill>
                  <a:srgbClr val="002060"/>
                </a:solidFill>
                <a:latin typeface="Times New Roman" pitchFamily="18" charset="0"/>
                <a:cs typeface="Times New Roman" pitchFamily="18" charset="0"/>
              </a:rPr>
              <a:t> hay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chính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lớn</a:t>
            </a:r>
            <a:r>
              <a:rPr lang="en-US" sz="2000" dirty="0">
                <a:solidFill>
                  <a:srgbClr val="002060"/>
                </a:solidFill>
                <a:latin typeface="Times New Roman" pitchFamily="18" charset="0"/>
                <a:cs typeface="Times New Roman" pitchFamily="18" charset="0"/>
              </a:rPr>
              <a:t> ở </a:t>
            </a:r>
            <a:r>
              <a:rPr lang="en-US" sz="2000" dirty="0" err="1">
                <a:solidFill>
                  <a:srgbClr val="002060"/>
                </a:solidFill>
                <a:latin typeface="Times New Roman" pitchFamily="18" charset="0"/>
                <a:cs typeface="Times New Roman" pitchFamily="18" charset="0"/>
              </a:rPr>
              <a:t>công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học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tập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Ngày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hôm</a:t>
            </a:r>
            <a:r>
              <a:rPr lang="en-US" sz="2000" dirty="0">
                <a:solidFill>
                  <a:srgbClr val="002060"/>
                </a:solidFill>
                <a:latin typeface="Times New Roman" pitchFamily="18" charset="0"/>
                <a:cs typeface="Times New Roman" pitchFamily="18" charset="0"/>
              </a:rPr>
              <a:t> nay, </a:t>
            </a:r>
            <a:r>
              <a:rPr lang="en-US" sz="2000" dirty="0" err="1">
                <a:solidFill>
                  <a:srgbClr val="002060"/>
                </a:solidFill>
                <a:latin typeface="Times New Roman" pitchFamily="18" charset="0"/>
                <a:cs typeface="Times New Roman" pitchFamily="18" charset="0"/>
              </a:rPr>
              <a:t>nhân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buổi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tựu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trường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tôi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chỉ</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biết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chúc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vẻ</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đầy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quả</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tốt</a:t>
            </a:r>
            <a:r>
              <a:rPr lang="en-US" sz="2000" dirty="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đẹp</a:t>
            </a:r>
            <a:r>
              <a:rPr lang="en-US" sz="2000" dirty="0" smtClean="0">
                <a:solidFill>
                  <a:srgbClr val="002060"/>
                </a:solidFill>
                <a:latin typeface="Times New Roman" pitchFamily="18" charset="0"/>
                <a:cs typeface="Times New Roman" pitchFamily="18" charset="0"/>
              </a:rPr>
              <a:t>.</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Chào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các</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em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yêu</a:t>
            </a:r>
            <a:r>
              <a:rPr lang="en-US" sz="2000" dirty="0" smtClean="0">
                <a:solidFill>
                  <a:srgbClr val="002060"/>
                </a:solidFill>
                <a:latin typeface="Times New Roman" pitchFamily="18" charset="0"/>
                <a:cs typeface="Times New Roman" pitchFamily="18" charset="0"/>
              </a:rPr>
              <a:t>.</a:t>
            </a:r>
          </a:p>
          <a:p>
            <a:pPr marL="0" indent="0" fontAlgn="auto">
              <a:spcAft>
                <a:spcPts val="0"/>
              </a:spcAft>
              <a:buFont typeface="Arial" pitchFamily="34" charset="0"/>
              <a:buNone/>
              <a:defRPr/>
            </a:pP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Hồ</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Chí</a:t>
            </a:r>
            <a:r>
              <a:rPr lang="en-US" sz="2000" dirty="0" smtClean="0">
                <a:solidFill>
                  <a:srgbClr val="002060"/>
                </a:solidFill>
                <a:latin typeface="Times New Roman" pitchFamily="18" charset="0"/>
                <a:cs typeface="Times New Roman" pitchFamily="18" charset="0"/>
              </a:rPr>
              <a:t> Minh</a:t>
            </a:r>
          </a:p>
          <a:p>
            <a:pPr fontAlgn="auto">
              <a:spcAft>
                <a:spcPts val="0"/>
              </a:spcAft>
              <a:buFont typeface="Arial" pitchFamily="34" charset="0"/>
              <a:buChar char="•"/>
              <a:defRPr/>
            </a:pPr>
            <a:endParaRPr lang="en-US" sz="2000" dirty="0">
              <a:solidFill>
                <a:srgbClr val="002060"/>
              </a:solidFill>
              <a:latin typeface="Times New Roman" pitchFamily="18" charset="0"/>
              <a:cs typeface="Times New Roman" pitchFamily="18" charset="0"/>
            </a:endParaRPr>
          </a:p>
        </p:txBody>
      </p:sp>
      <p:sp>
        <p:nvSpPr>
          <p:cNvPr id="17411" name="Rectangle 1"/>
          <p:cNvSpPr>
            <a:spLocks noChangeArrowheads="1"/>
          </p:cNvSpPr>
          <p:nvPr/>
        </p:nvSpPr>
        <p:spPr bwMode="auto">
          <a:xfrm>
            <a:off x="2590800" y="107950"/>
            <a:ext cx="5043488" cy="584200"/>
          </a:xfrm>
          <a:prstGeom prst="rect">
            <a:avLst/>
          </a:prstGeom>
          <a:noFill/>
          <a:ln w="9525">
            <a:noFill/>
            <a:miter lim="800000"/>
            <a:headEnd/>
            <a:tailEnd/>
          </a:ln>
        </p:spPr>
        <p:txBody>
          <a:bodyPr wrap="none">
            <a:spAutoFit/>
          </a:bodyPr>
          <a:lstStyle/>
          <a:p>
            <a:r>
              <a:rPr lang="en-US" sz="3200" b="1">
                <a:solidFill>
                  <a:srgbClr val="FF0000"/>
                </a:solidFill>
                <a:latin typeface="Times New Roman" pitchFamily="18" charset="0"/>
                <a:cs typeface="Times New Roman" pitchFamily="18" charset="0"/>
              </a:rPr>
              <a:t>Thư gửi các học sinh( trích)</a:t>
            </a:r>
            <a:endParaRPr lang="en-US" sz="3200">
              <a:latin typeface="Calibri"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a:xfrm>
            <a:off x="1600200" y="0"/>
            <a:ext cx="8229600" cy="868363"/>
          </a:xfrm>
        </p:spPr>
        <p:txBody>
          <a:bodyPr rtlCol="0">
            <a:normAutofit fontScale="90000"/>
          </a:bodyPr>
          <a:lstStyle/>
          <a:p>
            <a:pPr fontAlgn="auto">
              <a:spcAft>
                <a:spcPts val="0"/>
              </a:spcAft>
              <a:defRPr/>
            </a:pPr>
            <a:r>
              <a:rPr lang="en-US" b="1" dirty="0" err="1">
                <a:solidFill>
                  <a:srgbClr val="FF0000"/>
                </a:solidFill>
                <a:latin typeface="Times New Roman" pitchFamily="18" charset="0"/>
                <a:cs typeface="Times New Roman" pitchFamily="18" charset="0"/>
              </a:rPr>
              <a:t>Thư</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gửi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sz="2200" i="1" dirty="0" smtClean="0">
                <a:solidFill>
                  <a:srgbClr val="FF0000"/>
                </a:solidFill>
                <a:latin typeface="Times New Roman" pitchFamily="18" charset="0"/>
                <a:cs typeface="Times New Roman" pitchFamily="18" charset="0"/>
              </a:rPr>
              <a:t>( </a:t>
            </a:r>
            <a:r>
              <a:rPr lang="en-US" sz="2200" i="1" dirty="0" err="1">
                <a:solidFill>
                  <a:srgbClr val="FF0000"/>
                </a:solidFill>
                <a:latin typeface="Times New Roman" pitchFamily="18" charset="0"/>
                <a:cs typeface="Times New Roman" pitchFamily="18" charset="0"/>
              </a:rPr>
              <a:t>trích</a:t>
            </a:r>
            <a:r>
              <a:rPr lang="en-US" sz="2200" i="1" dirty="0">
                <a:solidFill>
                  <a:srgbClr val="FF0000"/>
                </a:solidFill>
                <a:latin typeface="Times New Roman" pitchFamily="18" charset="0"/>
                <a:cs typeface="Times New Roman" pitchFamily="18" charset="0"/>
              </a:rPr>
              <a:t>)</a:t>
            </a:r>
            <a:endParaRPr lang="en-US" sz="2200" i="1" dirty="0"/>
          </a:p>
        </p:txBody>
      </p:sp>
      <p:sp>
        <p:nvSpPr>
          <p:cNvPr id="5" name="Content Placeholder 4"/>
          <p:cNvSpPr>
            <a:spLocks noGrp="1"/>
          </p:cNvSpPr>
          <p:nvPr>
            <p:ph sz="half" idx="1"/>
          </p:nvPr>
        </p:nvSpPr>
        <p:spPr>
          <a:xfrm>
            <a:off x="90488" y="1600200"/>
            <a:ext cx="4495800" cy="4525963"/>
          </a:xfrm>
        </p:spPr>
        <p:txBody>
          <a:bodyPr rtlCol="0">
            <a:noAutofit/>
          </a:bodyPr>
          <a:lstStyle/>
          <a:p>
            <a:pPr marL="0" indent="0" fontAlgn="auto">
              <a:spcAft>
                <a:spcPts val="0"/>
              </a:spcAft>
              <a:buFont typeface="Arial" pitchFamily="34" charset="0"/>
              <a:buNone/>
              <a:defRPr/>
            </a:pPr>
            <a:r>
              <a:rPr lang="en-US" sz="1800" dirty="0" smtClean="0">
                <a:latin typeface="Times New Roman" pitchFamily="18" charset="0"/>
                <a:cs typeface="Times New Roman" pitchFamily="18" charset="0"/>
              </a:rPr>
              <a:t>                           </a:t>
            </a:r>
            <a:r>
              <a:rPr lang="en-US" sz="1800" b="1" u="sng" dirty="0" err="1" smtClean="0">
                <a:solidFill>
                  <a:srgbClr val="FF0000"/>
                </a:solidFill>
                <a:latin typeface="Times New Roman" pitchFamily="18" charset="0"/>
                <a:cs typeface="Times New Roman" pitchFamily="18" charset="0"/>
              </a:rPr>
              <a:t>Đoạn</a:t>
            </a:r>
            <a:r>
              <a:rPr lang="en-US" sz="1800" b="1" u="sng" dirty="0" smtClean="0">
                <a:solidFill>
                  <a:srgbClr val="FF0000"/>
                </a:solidFill>
                <a:latin typeface="Times New Roman" pitchFamily="18" charset="0"/>
                <a:cs typeface="Times New Roman" pitchFamily="18" charset="0"/>
              </a:rPr>
              <a:t> </a:t>
            </a:r>
            <a:r>
              <a:rPr lang="en-US" sz="1800" b="1" u="sng" dirty="0">
                <a:solidFill>
                  <a:srgbClr val="FF0000"/>
                </a:solidFill>
                <a:latin typeface="Times New Roman" pitchFamily="18" charset="0"/>
                <a:cs typeface="Times New Roman" pitchFamily="18" charset="0"/>
              </a:rPr>
              <a:t>1:</a:t>
            </a:r>
          </a:p>
          <a:p>
            <a:pPr marL="0" indent="0" fontAlgn="auto">
              <a:spcAft>
                <a:spcPts val="0"/>
              </a:spcAft>
              <a:buFont typeface="Arial" pitchFamily="34" charset="0"/>
              <a:buNone/>
              <a:defRPr/>
            </a:pPr>
            <a:endParaRPr lang="en-US" sz="1800" dirty="0" smtClean="0">
              <a:latin typeface="Times New Roman" pitchFamily="18" charset="0"/>
              <a:cs typeface="Times New Roman" pitchFamily="18" charset="0"/>
            </a:endParaRPr>
          </a:p>
          <a:p>
            <a:pPr marL="0" indent="0" fontAlgn="auto">
              <a:spcAft>
                <a:spcPts val="0"/>
              </a:spcAft>
              <a:buFont typeface="Arial" pitchFamily="34" charset="0"/>
              <a:buNone/>
              <a:defRPr/>
            </a:pPr>
            <a:r>
              <a:rPr lang="en-US" sz="1800" dirty="0" smtClean="0">
                <a:latin typeface="Times New Roman" pitchFamily="18" charset="0"/>
                <a:cs typeface="Times New Roman" pitchFamily="18" charset="0"/>
              </a:rPr>
              <a:t>“</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p>
          <a:p>
            <a:pPr fontAlgn="auto">
              <a:spcAft>
                <a:spcPts val="0"/>
              </a:spcAft>
              <a:buFont typeface="Arial" pitchFamily="34" charset="0"/>
              <a:buChar char="•"/>
              <a:defRPr/>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hôm</a:t>
            </a:r>
            <a:r>
              <a:rPr lang="en-US" sz="1800" dirty="0">
                <a:latin typeface="Times New Roman" pitchFamily="18" charset="0"/>
                <a:cs typeface="Times New Roman" pitchFamily="18" charset="0"/>
              </a:rPr>
              <a:t> nay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hòa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nhộn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nhịp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khắp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chuyển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gặp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gặp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Nhưng</a:t>
            </a:r>
            <a:r>
              <a:rPr lang="en-US" sz="1800" dirty="0">
                <a:latin typeface="Times New Roman" pitchFamily="18" charset="0"/>
                <a:cs typeface="Times New Roman" pitchFamily="18" charset="0"/>
              </a:rPr>
              <a:t> sung </a:t>
            </a:r>
            <a:r>
              <a:rPr lang="en-US" sz="1800" dirty="0" err="1">
                <a:latin typeface="Times New Roman" pitchFamily="18" charset="0"/>
                <a:cs typeface="Times New Roman" pitchFamily="18" charset="0"/>
              </a:rPr>
              <a:t>sướng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phút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may </a:t>
            </a:r>
            <a:r>
              <a:rPr lang="en-US" sz="1800" dirty="0" err="1">
                <a:latin typeface="Times New Roman" pitchFamily="18" charset="0"/>
                <a:cs typeface="Times New Roman" pitchFamily="18" charset="0"/>
              </a:rPr>
              <a:t>mắn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hi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sao</a:t>
            </a:r>
            <a:r>
              <a:rPr lang="en-US" sz="1800" dirty="0">
                <a:latin typeface="Times New Roman" pitchFamily="18" charset="0"/>
                <a:cs typeface="Times New Roman" pitchFamily="18" charset="0"/>
              </a:rPr>
              <a:t>?”</a:t>
            </a:r>
          </a:p>
          <a:p>
            <a:pPr fontAlgn="auto">
              <a:spcAft>
                <a:spcPts val="0"/>
              </a:spcAft>
              <a:buFont typeface="Arial" pitchFamily="34" charset="0"/>
              <a:buChar char="•"/>
              <a:defRPr/>
            </a:pPr>
            <a:endParaRPr lang="en-US" sz="1800" dirty="0"/>
          </a:p>
        </p:txBody>
      </p:sp>
      <p:sp>
        <p:nvSpPr>
          <p:cNvPr id="6" name="Content Placeholder 5"/>
          <p:cNvSpPr>
            <a:spLocks noGrp="1"/>
          </p:cNvSpPr>
          <p:nvPr>
            <p:ph sz="half" idx="2"/>
          </p:nvPr>
        </p:nvSpPr>
        <p:spPr>
          <a:xfrm>
            <a:off x="4724400" y="1165225"/>
            <a:ext cx="4419600" cy="4525963"/>
          </a:xfrm>
        </p:spPr>
        <p:txBody>
          <a:bodyPr rtlCol="0">
            <a:noAutofit/>
          </a:bodyPr>
          <a:lstStyle/>
          <a:p>
            <a:pPr fontAlgn="auto">
              <a:spcAft>
                <a:spcPts val="0"/>
              </a:spcAft>
              <a:buFont typeface="Arial" pitchFamily="34" charset="0"/>
              <a:buChar char="•"/>
              <a:defRPr/>
            </a:pPr>
            <a:r>
              <a:rPr lang="en-US" sz="1800" b="1" u="sng" dirty="0" err="1">
                <a:solidFill>
                  <a:srgbClr val="FF0000"/>
                </a:solidFill>
                <a:latin typeface="Times New Roman" pitchFamily="18" charset="0"/>
                <a:cs typeface="Times New Roman" pitchFamily="18" charset="0"/>
              </a:rPr>
              <a:t>Đoạn</a:t>
            </a:r>
            <a:r>
              <a:rPr lang="en-US" sz="1800" b="1" u="sng" dirty="0">
                <a:solidFill>
                  <a:srgbClr val="FF0000"/>
                </a:solidFill>
                <a:latin typeface="Times New Roman" pitchFamily="18" charset="0"/>
                <a:cs typeface="Times New Roman" pitchFamily="18" charset="0"/>
              </a:rPr>
              <a:t> 2:</a:t>
            </a:r>
          </a:p>
          <a:p>
            <a:pPr marL="0" indent="0" fontAlgn="auto">
              <a:spcAft>
                <a:spcPts val="0"/>
              </a:spcAft>
              <a:buFont typeface="Arial" pitchFamily="34" charset="0"/>
              <a:buNone/>
              <a:defRPr/>
            </a:pP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ngoan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ngoãn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80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nay </a:t>
            </a:r>
            <a:r>
              <a:rPr lang="en-US" sz="1800" dirty="0" err="1">
                <a:latin typeface="Times New Roman" pitchFamily="18" charset="0"/>
                <a:cs typeface="Times New Roman" pitchFamily="18" charset="0"/>
              </a:rPr>
              <a:t>chúng</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dựng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chúng</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chúng</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kịp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đợi</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Non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đẹp</a:t>
            </a:r>
            <a:r>
              <a:rPr lang="en-US" sz="1800" dirty="0">
                <a:latin typeface="Times New Roman" pitchFamily="18" charset="0"/>
                <a:cs typeface="Times New Roman" pitchFamily="18" charset="0"/>
              </a:rPr>
              <a:t> hay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hay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hôm</a:t>
            </a:r>
            <a:r>
              <a:rPr lang="en-US" sz="1800" dirty="0">
                <a:latin typeface="Times New Roman" pitchFamily="18" charset="0"/>
                <a:cs typeface="Times New Roman" pitchFamily="18" charset="0"/>
              </a:rPr>
              <a:t> nay,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buổi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đẹp</a:t>
            </a:r>
            <a:r>
              <a:rPr lang="en-US" sz="1800" dirty="0">
                <a:latin typeface="Times New Roman" pitchFamily="18" charset="0"/>
                <a:cs typeface="Times New Roman" pitchFamily="18" charset="0"/>
              </a:rPr>
              <a:t>.</a:t>
            </a:r>
          </a:p>
          <a:p>
            <a:pPr marL="0" indent="0" fontAlgn="auto">
              <a:spcAft>
                <a:spcPts val="0"/>
              </a:spcAft>
              <a:buFont typeface="Arial" pitchFamily="34" charset="0"/>
              <a:buNone/>
              <a:defRPr/>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Chào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yêu</a:t>
            </a:r>
            <a:r>
              <a:rPr lang="en-US" sz="1800" dirty="0">
                <a:latin typeface="Times New Roman" pitchFamily="18" charset="0"/>
                <a:cs typeface="Times New Roman" pitchFamily="18" charset="0"/>
              </a:rPr>
              <a:t>.</a:t>
            </a:r>
          </a:p>
          <a:p>
            <a:pPr marL="0" indent="0" fontAlgn="auto">
              <a:spcAft>
                <a:spcPts val="0"/>
              </a:spcAft>
              <a:buFont typeface="Arial" pitchFamily="34" charset="0"/>
              <a:buNone/>
              <a:defRPr/>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Hồ</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a:t>
            </a:r>
            <a:r>
              <a:rPr lang="en-US" sz="1800" dirty="0">
                <a:latin typeface="Times New Roman" pitchFamily="18" charset="0"/>
                <a:cs typeface="Times New Roman" pitchFamily="18" charset="0"/>
              </a:rPr>
              <a:t> Minh”</a:t>
            </a:r>
            <a:endParaRPr lang="en-US" sz="1800" dirty="0"/>
          </a:p>
          <a:p>
            <a:pPr fontAlgn="auto">
              <a:spcAft>
                <a:spcPts val="0"/>
              </a:spcAft>
              <a:buFont typeface="Arial" pitchFamily="34" charset="0"/>
              <a:buChar char="•"/>
              <a:defRPr/>
            </a:pP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pic>
        <p:nvPicPr>
          <p:cNvPr id="19458" name="Content Placeholder 3"/>
          <p:cNvPicPr>
            <a:picLocks noGrp="1" noChangeAspect="1"/>
          </p:cNvPicPr>
          <p:nvPr>
            <p:ph idx="1"/>
          </p:nvPr>
        </p:nvPicPr>
        <p:blipFill>
          <a:blip r:embed="rId2"/>
          <a:srcRect/>
          <a:stretch>
            <a:fillRect/>
          </a:stretch>
        </p:blipFill>
        <p:spPr>
          <a:xfrm>
            <a:off x="20638" y="0"/>
            <a:ext cx="9144000" cy="6858000"/>
          </a:xfrm>
        </p:spPr>
      </p:pic>
      <p:sp>
        <p:nvSpPr>
          <p:cNvPr id="19459" name="Rectangle 4"/>
          <p:cNvSpPr>
            <a:spLocks noChangeArrowheads="1"/>
          </p:cNvSpPr>
          <p:nvPr/>
        </p:nvSpPr>
        <p:spPr bwMode="auto">
          <a:xfrm>
            <a:off x="457200" y="1066800"/>
            <a:ext cx="800100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a:t>
            </a:r>
            <a:r>
              <a:rPr lang="en-US" sz="2400" b="1" u="sng">
                <a:solidFill>
                  <a:srgbClr val="FF0000"/>
                </a:solidFill>
                <a:latin typeface="Times New Roman" pitchFamily="18" charset="0"/>
                <a:cs typeface="Times New Roman" pitchFamily="18" charset="0"/>
              </a:rPr>
              <a:t>Đoạn 1:</a:t>
            </a:r>
          </a:p>
          <a:p>
            <a:r>
              <a:rPr lang="en-US" sz="2400">
                <a:latin typeface="Times New Roman" pitchFamily="18" charset="0"/>
                <a:cs typeface="Times New Roman" pitchFamily="18" charset="0"/>
              </a:rPr>
              <a:t>      “Các em học sinh, </a:t>
            </a:r>
          </a:p>
          <a:p>
            <a:r>
              <a:rPr lang="en-US" sz="2400">
                <a:latin typeface="Times New Roman" pitchFamily="18" charset="0"/>
                <a:cs typeface="Times New Roman" pitchFamily="18" charset="0"/>
              </a:rPr>
              <a:t>      Ngày hôm nay là ngày khai trường đầu tiên ở nước Việt Nam Dân chủ Cộng hòa.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đồng bào các em. Vậy các em nghĩ sao?”</a:t>
            </a:r>
          </a:p>
        </p:txBody>
      </p:sp>
      <p:cxnSp>
        <p:nvCxnSpPr>
          <p:cNvPr id="6" name="Straight Connector 5"/>
          <p:cNvCxnSpPr/>
          <p:nvPr/>
        </p:nvCxnSpPr>
        <p:spPr>
          <a:xfrm>
            <a:off x="4953000" y="29718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514600" y="36576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3200400" y="40386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4572000" y="2514600"/>
            <a:ext cx="1371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1219200" y="2971800"/>
            <a:ext cx="1066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smtClean="0"/>
          </a:p>
        </p:txBody>
      </p:sp>
      <p:pic>
        <p:nvPicPr>
          <p:cNvPr id="20482" name="Content Placeholder 3"/>
          <p:cNvPicPr>
            <a:picLocks noGrp="1" noChangeAspect="1"/>
          </p:cNvPicPr>
          <p:nvPr>
            <p:ph idx="1"/>
          </p:nvPr>
        </p:nvPicPr>
        <p:blipFill>
          <a:blip r:embed="rId2"/>
          <a:srcRect/>
          <a:stretch>
            <a:fillRect/>
          </a:stretch>
        </p:blipFill>
        <p:spPr>
          <a:xfrm>
            <a:off x="20638" y="0"/>
            <a:ext cx="9144000" cy="6858000"/>
          </a:xfrm>
        </p:spPr>
      </p:pic>
      <p:sp>
        <p:nvSpPr>
          <p:cNvPr id="20483" name="Rectangle 4"/>
          <p:cNvSpPr>
            <a:spLocks noChangeArrowheads="1"/>
          </p:cNvSpPr>
          <p:nvPr/>
        </p:nvSpPr>
        <p:spPr bwMode="auto">
          <a:xfrm>
            <a:off x="457200" y="1066800"/>
            <a:ext cx="830580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a:t>
            </a:r>
          </a:p>
        </p:txBody>
      </p:sp>
      <p:sp>
        <p:nvSpPr>
          <p:cNvPr id="20484" name="Rectangle 2"/>
          <p:cNvSpPr>
            <a:spLocks noChangeArrowheads="1"/>
          </p:cNvSpPr>
          <p:nvPr/>
        </p:nvSpPr>
        <p:spPr bwMode="auto">
          <a:xfrm>
            <a:off x="457200" y="838200"/>
            <a:ext cx="8229600" cy="52625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a:t>
            </a:r>
            <a:r>
              <a:rPr lang="en-US" sz="2400" b="1" u="sng">
                <a:solidFill>
                  <a:srgbClr val="FF0000"/>
                </a:solidFill>
                <a:latin typeface="Times New Roman" pitchFamily="18" charset="0"/>
                <a:cs typeface="Times New Roman" pitchFamily="18" charset="0"/>
              </a:rPr>
              <a:t>Đoạn 2:</a:t>
            </a:r>
          </a:p>
          <a:p>
            <a:r>
              <a:rPr lang="en-US" sz="2400">
                <a:latin typeface="Times New Roman" pitchFamily="18" charset="0"/>
                <a:cs typeface="Times New Roman" pitchFamily="18"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tuơi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a:t>
            </a:r>
          </a:p>
          <a:p>
            <a:r>
              <a:rPr lang="en-US" sz="2400">
                <a:latin typeface="Times New Roman" pitchFamily="18" charset="0"/>
                <a:cs typeface="Times New Roman" pitchFamily="18" charset="0"/>
              </a:rPr>
              <a:t>                                                       Chào các em thân yêu.</a:t>
            </a:r>
          </a:p>
          <a:p>
            <a:r>
              <a:rPr lang="en-US" sz="2400">
                <a:latin typeface="Times New Roman" pitchFamily="18" charset="0"/>
                <a:cs typeface="Times New Roman" pitchFamily="18" charset="0"/>
              </a:rPr>
              <a:t>                                                                Hồ Chí Minh”</a:t>
            </a:r>
            <a:endParaRPr lang="en-US" sz="2400">
              <a:latin typeface="Calibri" pitchFamily="34" charset="0"/>
            </a:endParaRPr>
          </a:p>
        </p:txBody>
      </p:sp>
      <p:cxnSp>
        <p:nvCxnSpPr>
          <p:cNvPr id="7" name="Straight Connector 6"/>
          <p:cNvCxnSpPr/>
          <p:nvPr/>
        </p:nvCxnSpPr>
        <p:spPr>
          <a:xfrm>
            <a:off x="6172200" y="1600200"/>
            <a:ext cx="1143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6743700" y="1981200"/>
            <a:ext cx="5715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429000" y="3048000"/>
            <a:ext cx="1066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743700" y="3048000"/>
            <a:ext cx="11049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p:cNvPicPr>
            <a:picLocks noGrp="1" noChangeAspect="1"/>
          </p:cNvPicPr>
          <p:nvPr>
            <p:ph idx="1"/>
          </p:nvPr>
        </p:nvPicPr>
        <p:blipFill>
          <a:blip r:embed="rId2"/>
          <a:srcRect/>
          <a:stretch>
            <a:fillRect/>
          </a:stretch>
        </p:blipFill>
        <p:spPr>
          <a:xfrm>
            <a:off x="0" y="28575"/>
            <a:ext cx="9144000" cy="6858000"/>
          </a:xfrm>
        </p:spPr>
      </p:pic>
      <p:sp>
        <p:nvSpPr>
          <p:cNvPr id="21506" name="Title 1"/>
          <p:cNvSpPr>
            <a:spLocks noGrp="1"/>
          </p:cNvSpPr>
          <p:nvPr>
            <p:ph type="title"/>
          </p:nvPr>
        </p:nvSpPr>
        <p:spPr>
          <a:xfrm>
            <a:off x="304800" y="762000"/>
            <a:ext cx="8229600" cy="1143000"/>
          </a:xfrm>
        </p:spPr>
        <p:txBody>
          <a:bodyPr/>
          <a:lstStyle/>
          <a:p>
            <a:r>
              <a:rPr lang="en-US" b="1" smtClean="0">
                <a:solidFill>
                  <a:srgbClr val="FF0000"/>
                </a:solidFill>
                <a:latin typeface="Times New Roman" pitchFamily="18" charset="0"/>
                <a:cs typeface="Times New Roman" pitchFamily="18" charset="0"/>
              </a:rPr>
              <a:t>Luyện đọc</a:t>
            </a:r>
          </a:p>
        </p:txBody>
      </p:sp>
      <p:sp>
        <p:nvSpPr>
          <p:cNvPr id="21507" name="Rectangle 4"/>
          <p:cNvSpPr>
            <a:spLocks noChangeArrowheads="1"/>
          </p:cNvSpPr>
          <p:nvPr/>
        </p:nvSpPr>
        <p:spPr bwMode="auto">
          <a:xfrm>
            <a:off x="762000" y="2057400"/>
            <a:ext cx="4572000" cy="3046413"/>
          </a:xfrm>
          <a:prstGeom prst="rect">
            <a:avLst/>
          </a:prstGeom>
          <a:noFill/>
          <a:ln w="9525">
            <a:noFill/>
            <a:miter lim="800000"/>
            <a:headEnd/>
            <a:tailEnd/>
          </a:ln>
        </p:spPr>
        <p:txBody>
          <a:bodyPr>
            <a:spAutoFit/>
          </a:bodyPr>
          <a:lstStyle/>
          <a:p>
            <a:r>
              <a:rPr lang="en-US" sz="4800" b="1">
                <a:latin typeface="Times New Roman" pitchFamily="18" charset="0"/>
                <a:cs typeface="Times New Roman" pitchFamily="18" charset="0"/>
              </a:rPr>
              <a:t>tưởng tượng </a:t>
            </a:r>
          </a:p>
          <a:p>
            <a:r>
              <a:rPr lang="en-US" sz="4800" b="1">
                <a:latin typeface="Times New Roman" pitchFamily="18" charset="0"/>
                <a:cs typeface="Times New Roman" pitchFamily="18" charset="0"/>
              </a:rPr>
              <a:t>tựu trường </a:t>
            </a:r>
          </a:p>
          <a:p>
            <a:r>
              <a:rPr lang="en-US" sz="4800" b="1">
                <a:latin typeface="Times New Roman" pitchFamily="18" charset="0"/>
                <a:cs typeface="Times New Roman" pitchFamily="18" charset="0"/>
              </a:rPr>
              <a:t>chuyển biến </a:t>
            </a:r>
          </a:p>
          <a:p>
            <a:r>
              <a:rPr lang="en-US" sz="4800" b="1">
                <a:latin typeface="Times New Roman" pitchFamily="18" charset="0"/>
                <a:cs typeface="Times New Roman" pitchFamily="18" charset="0"/>
              </a:rPr>
              <a:t>sung sướng </a:t>
            </a:r>
            <a:endParaRPr lang="en-US" sz="4800" b="1">
              <a:latin typeface="Calibri" pitchFamily="34" charset="0"/>
            </a:endParaRPr>
          </a:p>
        </p:txBody>
      </p:sp>
      <p:sp>
        <p:nvSpPr>
          <p:cNvPr id="21508" name="Rectangle 5"/>
          <p:cNvSpPr>
            <a:spLocks noChangeArrowheads="1"/>
          </p:cNvSpPr>
          <p:nvPr/>
        </p:nvSpPr>
        <p:spPr bwMode="auto">
          <a:xfrm>
            <a:off x="5486400" y="2200275"/>
            <a:ext cx="4572000" cy="2308225"/>
          </a:xfrm>
          <a:prstGeom prst="rect">
            <a:avLst/>
          </a:prstGeom>
          <a:noFill/>
          <a:ln w="9525">
            <a:noFill/>
            <a:miter lim="800000"/>
            <a:headEnd/>
            <a:tailEnd/>
          </a:ln>
        </p:spPr>
        <p:txBody>
          <a:bodyPr>
            <a:spAutoFit/>
          </a:bodyPr>
          <a:lstStyle/>
          <a:p>
            <a:r>
              <a:rPr lang="en-US" sz="4800" b="1">
                <a:latin typeface="Times New Roman" pitchFamily="18" charset="0"/>
                <a:cs typeface="Times New Roman" pitchFamily="18" charset="0"/>
              </a:rPr>
              <a:t>siêng năng </a:t>
            </a:r>
          </a:p>
          <a:p>
            <a:r>
              <a:rPr lang="en-US" sz="4800" b="1">
                <a:latin typeface="Times New Roman" pitchFamily="18" charset="0"/>
                <a:cs typeface="Times New Roman" pitchFamily="18" charset="0"/>
              </a:rPr>
              <a:t>nô lệ </a:t>
            </a:r>
          </a:p>
          <a:p>
            <a:r>
              <a:rPr lang="en-US" sz="4800" b="1">
                <a:latin typeface="Times New Roman" pitchFamily="18" charset="0"/>
                <a:cs typeface="Times New Roman" pitchFamily="18" charset="0"/>
              </a:rPr>
              <a:t>hoàn cầu</a:t>
            </a:r>
            <a:endParaRPr lang="en-US" sz="4800" b="1">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2128</Words>
  <Application>Microsoft Office PowerPoint</Application>
  <PresentationFormat>On-screen Show (4:3)</PresentationFormat>
  <Paragraphs>85</Paragraphs>
  <Slides>23</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23</vt:i4>
      </vt:variant>
    </vt:vector>
  </HeadingPairs>
  <TitlesOfParts>
    <vt:vector size="28" baseType="lpstr">
      <vt:lpstr>Calibri</vt:lpstr>
      <vt:lpstr>Arial</vt:lpstr>
      <vt:lpstr>Snap ITC</vt:lpstr>
      <vt:lpstr>Times New Roman</vt:lpstr>
      <vt:lpstr>Office Theme</vt:lpstr>
      <vt:lpstr>Slide 1</vt:lpstr>
      <vt:lpstr>Liệt nhiệt chào mừng quý thầy, cô tới dự giờ lớp 5A1</vt:lpstr>
      <vt:lpstr>Slide 3</vt:lpstr>
      <vt:lpstr>Tập đọc Thư gửi các học sinh( trích)</vt:lpstr>
      <vt:lpstr>Slide 5</vt:lpstr>
      <vt:lpstr>Thư gửi các học sinh ( trích)</vt:lpstr>
      <vt:lpstr>Slide 7</vt:lpstr>
      <vt:lpstr>Slide 8</vt:lpstr>
      <vt:lpstr>Luyện đọc</vt:lpstr>
      <vt:lpstr>Slide 10</vt:lpstr>
      <vt:lpstr>Chú giải</vt:lpstr>
      <vt:lpstr>Slide 12</vt:lpstr>
      <vt:lpstr>Slide 13</vt:lpstr>
      <vt:lpstr>Slide 14</vt:lpstr>
      <vt:lpstr>Slide 15</vt:lpstr>
      <vt:lpstr>Slide 16</vt:lpstr>
      <vt:lpstr>Slide 17</vt:lpstr>
      <vt:lpstr>Slide 18</vt:lpstr>
      <vt:lpstr>Slide 19</vt:lpstr>
      <vt:lpstr>Slide 20</vt:lpstr>
      <vt:lpstr>Slide 21</vt:lpstr>
      <vt:lpstr>III/ Củng cố, dặn dò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Namkk</dc:creator>
  <cp:lastModifiedBy>PC</cp:lastModifiedBy>
  <cp:revision>22</cp:revision>
  <dcterms:created xsi:type="dcterms:W3CDTF">2015-09-06T10:26:50Z</dcterms:created>
  <dcterms:modified xsi:type="dcterms:W3CDTF">2018-01-29T05:31:00Z</dcterms:modified>
</cp:coreProperties>
</file>