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69" r:id="rId3"/>
    <p:sldId id="270" r:id="rId4"/>
    <p:sldId id="277" r:id="rId5"/>
    <p:sldId id="278" r:id="rId6"/>
    <p:sldId id="274" r:id="rId7"/>
    <p:sldId id="279" r:id="rId8"/>
    <p:sldId id="275" r:id="rId9"/>
    <p:sldId id="276" r:id="rId10"/>
    <p:sldId id="27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-48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E6B8-4CAE-45A2-B338-86517AE8440E}" type="datetimeFigureOut">
              <a:rPr lang="en-US" smtClean="0"/>
              <a:t>03/02/2021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3882-7445-47F7-B13C-67F97C5D4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00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E6B8-4CAE-45A2-B338-86517AE8440E}" type="datetimeFigureOut">
              <a:rPr lang="en-US" smtClean="0"/>
              <a:t>03/02/2021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3882-7445-47F7-B13C-67F97C5D4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08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E6B8-4CAE-45A2-B338-86517AE8440E}" type="datetimeFigureOut">
              <a:rPr lang="en-US" smtClean="0"/>
              <a:t>03/02/2021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3882-7445-47F7-B13C-67F97C5D4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11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1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319BD-392C-4697-A81F-90283E2220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69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E6B8-4CAE-45A2-B338-86517AE8440E}" type="datetimeFigureOut">
              <a:rPr lang="en-US" smtClean="0"/>
              <a:t>03/02/2021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3882-7445-47F7-B13C-67F97C5D4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05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E6B8-4CAE-45A2-B338-86517AE8440E}" type="datetimeFigureOut">
              <a:rPr lang="en-US" smtClean="0"/>
              <a:t>03/02/2021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3882-7445-47F7-B13C-67F97C5D4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092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E6B8-4CAE-45A2-B338-86517AE8440E}" type="datetimeFigureOut">
              <a:rPr lang="en-US" smtClean="0"/>
              <a:t>03/02/2021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3882-7445-47F7-B13C-67F97C5D4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88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E6B8-4CAE-45A2-B338-86517AE8440E}" type="datetimeFigureOut">
              <a:rPr lang="en-US" smtClean="0"/>
              <a:t>03/02/2021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3882-7445-47F7-B13C-67F97C5D4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948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E6B8-4CAE-45A2-B338-86517AE8440E}" type="datetimeFigureOut">
              <a:rPr lang="en-US" smtClean="0"/>
              <a:t>03/02/2021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3882-7445-47F7-B13C-67F97C5D4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47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E6B8-4CAE-45A2-B338-86517AE8440E}" type="datetimeFigureOut">
              <a:rPr lang="en-US" smtClean="0"/>
              <a:t>03/02/2021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3882-7445-47F7-B13C-67F97C5D4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40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E6B8-4CAE-45A2-B338-86517AE8440E}" type="datetimeFigureOut">
              <a:rPr lang="en-US" smtClean="0"/>
              <a:t>03/02/2021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3882-7445-47F7-B13C-67F97C5D4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02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E6B8-4CAE-45A2-B338-86517AE8440E}" type="datetimeFigureOut">
              <a:rPr lang="en-US" smtClean="0"/>
              <a:t>03/02/2021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3882-7445-47F7-B13C-67F97C5D4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18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DE6B8-4CAE-45A2-B338-86517AE8440E}" type="datetimeFigureOut">
              <a:rPr lang="en-US" smtClean="0"/>
              <a:t>03/02/2021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43882-7445-47F7-B13C-67F97C5D4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436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9"/>
          <p:cNvSpPr txBox="1">
            <a:spLocks noChangeArrowheads="1"/>
          </p:cNvSpPr>
          <p:nvPr/>
        </p:nvSpPr>
        <p:spPr bwMode="auto">
          <a:xfrm>
            <a:off x="2336800" y="1524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.VnTime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43324" y="635002"/>
            <a:ext cx="10668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4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ĐOÀN KẾT</a:t>
            </a:r>
            <a:endParaRPr lang="en-US" sz="4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27"/>
          <p:cNvSpPr txBox="1">
            <a:spLocks noChangeArrowheads="1"/>
          </p:cNvSpPr>
          <p:nvPr/>
        </p:nvSpPr>
        <p:spPr bwMode="auto">
          <a:xfrm>
            <a:off x="2109307" y="1962152"/>
            <a:ext cx="8026400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b="1" dirty="0">
                <a:latin typeface="Times New Roman" pitchFamily="18" charset="0"/>
              </a:rPr>
              <a:t>Môn: Toán - Lớp </a:t>
            </a:r>
            <a:r>
              <a:rPr lang="en-US" sz="4800" b="1" dirty="0" smtClean="0">
                <a:latin typeface="Times New Roman" pitchFamily="18" charset="0"/>
              </a:rPr>
              <a:t>5A4 </a:t>
            </a:r>
            <a:endParaRPr lang="en-US" sz="4800" b="1" dirty="0">
              <a:latin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054489" y="3251056"/>
            <a:ext cx="8136036" cy="281844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 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Tr113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2583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-144" y="0"/>
            <a:chExt cx="6012" cy="4320"/>
          </a:xfrm>
        </p:grpSpPr>
        <p:pic>
          <p:nvPicPr>
            <p:cNvPr id="13329" name="Picture 3" descr="POINSET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3166"/>
              <a:ext cx="1260" cy="1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30" name="Picture 4" descr="BD20530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44" y="0"/>
              <a:ext cx="2784" cy="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31" name="Picture 5" descr="FLOWERS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168"/>
              <a:ext cx="727" cy="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3315" name="Picture 6" descr="POINSET2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9744075" y="-263525"/>
            <a:ext cx="1993900" cy="264794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6" name="WordArt 7"/>
          <p:cNvSpPr>
            <a:spLocks noChangeArrowheads="1" noChangeShapeType="1" noTextEdit="1"/>
          </p:cNvSpPr>
          <p:nvPr/>
        </p:nvSpPr>
        <p:spPr bwMode="auto">
          <a:xfrm>
            <a:off x="2336800" y="1219200"/>
            <a:ext cx="7823200" cy="14478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alH"/>
              </a:rPr>
              <a:t>Ch©n thµnh c¶m ¬n</a:t>
            </a:r>
          </a:p>
        </p:txBody>
      </p:sp>
      <p:sp>
        <p:nvSpPr>
          <p:cNvPr id="13317" name="WordArt 8"/>
          <p:cNvSpPr>
            <a:spLocks noChangeArrowheads="1" noChangeShapeType="1" noTextEdit="1"/>
          </p:cNvSpPr>
          <p:nvPr/>
        </p:nvSpPr>
        <p:spPr bwMode="auto">
          <a:xfrm>
            <a:off x="1219200" y="3048000"/>
            <a:ext cx="9753600" cy="159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H"/>
              </a:rPr>
              <a:t>C¸c thÇy, c« gi¸o vµ c¸c em häc sinh 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rialH"/>
            </a:endParaRPr>
          </a:p>
        </p:txBody>
      </p:sp>
      <p:pic>
        <p:nvPicPr>
          <p:cNvPr id="13318" name="Picture 6" descr="SPARKLE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470400" y="3962400"/>
            <a:ext cx="31496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6" descr="SPARKLE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432800" y="609600"/>
            <a:ext cx="31496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6" descr="SPARKLE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320800" y="762000"/>
            <a:ext cx="31496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6" descr="SPARKLE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422400" y="5105400"/>
            <a:ext cx="31496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6" descr="SPARKLE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229600" y="2209800"/>
            <a:ext cx="31496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6" descr="SPARKLE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2133600"/>
            <a:ext cx="31496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4" name="Picture 6" descr="SPARKLE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042400" y="3581400"/>
            <a:ext cx="31496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5" name="Picture 6" descr="SPARKLE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3810000"/>
            <a:ext cx="31496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6" name="Picture 6" descr="SPARKLE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775200" y="609600"/>
            <a:ext cx="31496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7" name="Picture 6" descr="SPARKLE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080000" y="5181600"/>
            <a:ext cx="31496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8" name="Picture 6" descr="SPARKLE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331200" y="5105400"/>
            <a:ext cx="31496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979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597406"/>
            <a:ext cx="10953751" cy="1559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 tr113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019175" y="2895483"/>
            <a:ext cx="104584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70C0"/>
                </a:solidFill>
              </a:rPr>
              <a:t>a) </a:t>
            </a:r>
            <a:r>
              <a:rPr lang="en-US" altLang="en-US" sz="3200" b="1" dirty="0" err="1">
                <a:solidFill>
                  <a:srgbClr val="0070C0"/>
                </a:solidFill>
              </a:rPr>
              <a:t>Chiều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dài</a:t>
            </a:r>
            <a:r>
              <a:rPr lang="en-US" altLang="en-US" sz="3200" b="1" dirty="0">
                <a:solidFill>
                  <a:srgbClr val="0070C0"/>
                </a:solidFill>
              </a:rPr>
              <a:t> 2,5m; </a:t>
            </a:r>
            <a:r>
              <a:rPr lang="en-US" altLang="en-US" sz="3200" b="1" dirty="0" err="1">
                <a:solidFill>
                  <a:srgbClr val="0070C0"/>
                </a:solidFill>
              </a:rPr>
              <a:t>chiều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rộng</a:t>
            </a:r>
            <a:r>
              <a:rPr lang="en-US" altLang="en-US" sz="3200" b="1" dirty="0">
                <a:solidFill>
                  <a:srgbClr val="0070C0"/>
                </a:solidFill>
              </a:rPr>
              <a:t> 1,1m; </a:t>
            </a:r>
            <a:r>
              <a:rPr lang="en-US" altLang="en-US" sz="3200" b="1" dirty="0" err="1">
                <a:solidFill>
                  <a:srgbClr val="0070C0"/>
                </a:solidFill>
              </a:rPr>
              <a:t>chiều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cao</a:t>
            </a:r>
            <a:r>
              <a:rPr lang="en-US" altLang="en-US" sz="3200" b="1" dirty="0">
                <a:solidFill>
                  <a:srgbClr val="0070C0"/>
                </a:solidFill>
              </a:rPr>
              <a:t> 0,5m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019175" y="3957879"/>
            <a:ext cx="102489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70C0"/>
                </a:solidFill>
              </a:rPr>
              <a:t>b) </a:t>
            </a:r>
            <a:r>
              <a:rPr lang="en-US" altLang="en-US" sz="3200" b="1" dirty="0" err="1">
                <a:solidFill>
                  <a:srgbClr val="0070C0"/>
                </a:solidFill>
              </a:rPr>
              <a:t>Chiều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dài</a:t>
            </a:r>
            <a:r>
              <a:rPr lang="en-US" altLang="en-US" sz="3200" b="1" dirty="0">
                <a:solidFill>
                  <a:srgbClr val="0070C0"/>
                </a:solidFill>
              </a:rPr>
              <a:t> 3m; </a:t>
            </a:r>
            <a:r>
              <a:rPr lang="en-US" altLang="en-US" sz="3200" b="1" dirty="0" err="1">
                <a:solidFill>
                  <a:srgbClr val="0070C0"/>
                </a:solidFill>
              </a:rPr>
              <a:t>chiều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rộng</a:t>
            </a:r>
            <a:r>
              <a:rPr lang="en-US" altLang="en-US" sz="3200" b="1" dirty="0">
                <a:solidFill>
                  <a:srgbClr val="0070C0"/>
                </a:solidFill>
              </a:rPr>
              <a:t> 15dm; </a:t>
            </a:r>
            <a:r>
              <a:rPr lang="en-US" altLang="en-US" sz="3200" b="1" dirty="0" err="1">
                <a:solidFill>
                  <a:srgbClr val="0070C0"/>
                </a:solidFill>
              </a:rPr>
              <a:t>chiều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cao</a:t>
            </a:r>
            <a:r>
              <a:rPr lang="en-US" altLang="en-US" sz="3200" b="1" dirty="0">
                <a:solidFill>
                  <a:srgbClr val="0070C0"/>
                </a:solidFill>
              </a:rPr>
              <a:t> 9dm</a:t>
            </a:r>
          </a:p>
        </p:txBody>
      </p:sp>
    </p:spTree>
    <p:extLst>
      <p:ext uri="{BB962C8B-B14F-4D97-AF65-F5344CB8AC3E}">
        <p14:creationId xmlns:p14="http://schemas.microsoft.com/office/powerpoint/2010/main" val="178855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968375" y="457201"/>
            <a:ext cx="1044257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70C0"/>
                </a:solidFill>
              </a:rPr>
              <a:t>a) </a:t>
            </a:r>
            <a:r>
              <a:rPr lang="en-US" altLang="en-US" sz="3200" b="1" dirty="0" err="1">
                <a:solidFill>
                  <a:srgbClr val="0070C0"/>
                </a:solidFill>
              </a:rPr>
              <a:t>Chiều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dài</a:t>
            </a:r>
            <a:r>
              <a:rPr lang="en-US" altLang="en-US" sz="3200" b="1" dirty="0">
                <a:solidFill>
                  <a:srgbClr val="0070C0"/>
                </a:solidFill>
              </a:rPr>
              <a:t> 2,5m; </a:t>
            </a:r>
            <a:r>
              <a:rPr lang="en-US" altLang="en-US" sz="3200" b="1" dirty="0" err="1">
                <a:solidFill>
                  <a:srgbClr val="0070C0"/>
                </a:solidFill>
              </a:rPr>
              <a:t>chiều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rộng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smtClean="0">
                <a:solidFill>
                  <a:srgbClr val="0070C0"/>
                </a:solidFill>
              </a:rPr>
              <a:t>1,1m</a:t>
            </a:r>
            <a:r>
              <a:rPr lang="en-US" altLang="en-US" sz="3200" b="1" dirty="0">
                <a:solidFill>
                  <a:srgbClr val="0070C0"/>
                </a:solidFill>
              </a:rPr>
              <a:t>; </a:t>
            </a:r>
            <a:r>
              <a:rPr lang="en-US" altLang="en-US" sz="3200" b="1" dirty="0" err="1">
                <a:solidFill>
                  <a:srgbClr val="0070C0"/>
                </a:solidFill>
              </a:rPr>
              <a:t>chiều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cao</a:t>
            </a:r>
            <a:r>
              <a:rPr lang="en-US" altLang="en-US" sz="3200" b="1" dirty="0">
                <a:solidFill>
                  <a:srgbClr val="0070C0"/>
                </a:solidFill>
              </a:rPr>
              <a:t> 0,5m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2524920" y="1459211"/>
            <a:ext cx="700008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 err="1" smtClean="0">
                <a:cs typeface="Arial" panose="020B0604020202020204" pitchFamily="34" charset="0"/>
              </a:rPr>
              <a:t>S</a:t>
            </a:r>
            <a:r>
              <a:rPr lang="en-US" sz="3200" b="1" baseline="-25000" dirty="0" err="1" smtClean="0">
                <a:cs typeface="Arial" panose="020B0604020202020204" pitchFamily="34" charset="0"/>
              </a:rPr>
              <a:t>xq</a:t>
            </a:r>
            <a:r>
              <a:rPr lang="en-US" sz="3200" b="1" dirty="0" smtClean="0">
                <a:cs typeface="Arial" panose="020B0604020202020204" pitchFamily="34" charset="0"/>
              </a:rPr>
              <a:t> = </a:t>
            </a:r>
            <a:r>
              <a:rPr lang="en-US" altLang="en-US" sz="3200" b="1" dirty="0" smtClean="0">
                <a:cs typeface="Arial" panose="020B0604020202020204" pitchFamily="34" charset="0"/>
              </a:rPr>
              <a:t>(</a:t>
            </a:r>
            <a:r>
              <a:rPr lang="en-US" altLang="en-US" sz="3200" b="1" dirty="0">
                <a:cs typeface="Arial" panose="020B0604020202020204" pitchFamily="34" charset="0"/>
              </a:rPr>
              <a:t>2,5 + 1,1) x 2 x 0,5 = </a:t>
            </a:r>
            <a:r>
              <a:rPr lang="en-US" altLang="en-US" sz="3200" b="1" dirty="0" smtClean="0">
                <a:cs typeface="Arial" panose="020B0604020202020204" pitchFamily="34" charset="0"/>
              </a:rPr>
              <a:t>3,6 m</a:t>
            </a:r>
            <a:r>
              <a:rPr lang="en-US" altLang="en-US" sz="3200" b="1" baseline="30000" dirty="0" smtClean="0">
                <a:cs typeface="Arial" panose="020B0604020202020204" pitchFamily="34" charset="0"/>
              </a:rPr>
              <a:t>2</a:t>
            </a:r>
            <a:endParaRPr lang="en-US" altLang="en-US" sz="3200" b="1" dirty="0">
              <a:cs typeface="Arial" panose="020B0604020202020204" pitchFamily="34" charset="0"/>
            </a:endParaRP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2391568" y="2312691"/>
            <a:ext cx="66500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/>
              <a:t> </a:t>
            </a:r>
            <a:r>
              <a:rPr lang="en-US" sz="3200" b="1" dirty="0" err="1" smtClean="0">
                <a:cs typeface="Arial" panose="020B0604020202020204" pitchFamily="34" charset="0"/>
              </a:rPr>
              <a:t>S</a:t>
            </a:r>
            <a:r>
              <a:rPr lang="en-US" sz="3200" b="1" baseline="-25000" dirty="0" err="1" smtClean="0">
                <a:cs typeface="Arial" panose="020B0604020202020204" pitchFamily="34" charset="0"/>
              </a:rPr>
              <a:t>tp</a:t>
            </a:r>
            <a:r>
              <a:rPr lang="en-US" sz="3200" b="1" dirty="0" smtClean="0">
                <a:cs typeface="Arial" panose="020B0604020202020204" pitchFamily="34" charset="0"/>
              </a:rPr>
              <a:t> =  </a:t>
            </a:r>
            <a:r>
              <a:rPr lang="en-US" altLang="en-US" sz="3200" b="1" dirty="0" smtClean="0"/>
              <a:t>3,6 </a:t>
            </a:r>
            <a:r>
              <a:rPr lang="en-US" altLang="en-US" sz="3200" b="1" dirty="0"/>
              <a:t>+ 2,5 x 1,1 x 2 = </a:t>
            </a:r>
            <a:r>
              <a:rPr lang="en-US" altLang="en-US" sz="3200" b="1" dirty="0" smtClean="0"/>
              <a:t>9,1 m</a:t>
            </a:r>
            <a:r>
              <a:rPr lang="en-US" altLang="en-US" sz="3200" b="1" baseline="30000" dirty="0" smtClean="0"/>
              <a:t>2</a:t>
            </a:r>
            <a:endParaRPr lang="en-US" altLang="en-US" sz="3200" b="1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897332" y="3124201"/>
            <a:ext cx="1051361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70C0"/>
                </a:solidFill>
              </a:rPr>
              <a:t>b) </a:t>
            </a:r>
            <a:r>
              <a:rPr lang="en-US" altLang="en-US" sz="3200" b="1" dirty="0" err="1">
                <a:solidFill>
                  <a:srgbClr val="0070C0"/>
                </a:solidFill>
              </a:rPr>
              <a:t>Chiều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dài</a:t>
            </a:r>
            <a:r>
              <a:rPr lang="en-US" altLang="en-US" sz="3200" b="1" dirty="0">
                <a:solidFill>
                  <a:srgbClr val="0070C0"/>
                </a:solidFill>
              </a:rPr>
              <a:t> 3m; </a:t>
            </a:r>
            <a:r>
              <a:rPr lang="en-US" altLang="en-US" sz="3200" b="1" dirty="0" err="1">
                <a:solidFill>
                  <a:srgbClr val="0070C0"/>
                </a:solidFill>
              </a:rPr>
              <a:t>chiều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rộng</a:t>
            </a:r>
            <a:r>
              <a:rPr lang="en-US" altLang="en-US" sz="3200" b="1" dirty="0">
                <a:solidFill>
                  <a:srgbClr val="0070C0"/>
                </a:solidFill>
              </a:rPr>
              <a:t> 15dm; </a:t>
            </a:r>
            <a:r>
              <a:rPr lang="en-US" altLang="en-US" sz="3200" b="1" dirty="0" err="1">
                <a:solidFill>
                  <a:srgbClr val="0070C0"/>
                </a:solidFill>
              </a:rPr>
              <a:t>chiều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</a:rPr>
              <a:t>cao</a:t>
            </a:r>
            <a:r>
              <a:rPr lang="en-US" altLang="en-US" sz="3200" b="1" dirty="0">
                <a:solidFill>
                  <a:srgbClr val="0070C0"/>
                </a:solidFill>
              </a:rPr>
              <a:t> 9dm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662632" y="3715744"/>
            <a:ext cx="63789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/>
              <a:t>             </a:t>
            </a:r>
            <a:r>
              <a:rPr lang="en-US" altLang="en-US" sz="3200" b="1" dirty="0" err="1"/>
              <a:t>Đổi</a:t>
            </a:r>
            <a:r>
              <a:rPr lang="en-US" altLang="en-US" sz="3200" b="1" dirty="0"/>
              <a:t>: 3m = 30dm</a:t>
            </a: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2524918" y="4288146"/>
            <a:ext cx="691951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 err="1" smtClean="0">
                <a:cs typeface="Arial" panose="020B0604020202020204" pitchFamily="34" charset="0"/>
              </a:rPr>
              <a:t>S</a:t>
            </a:r>
            <a:r>
              <a:rPr lang="en-US" sz="3200" b="1" baseline="-25000" dirty="0" err="1" smtClean="0">
                <a:cs typeface="Arial" panose="020B0604020202020204" pitchFamily="34" charset="0"/>
              </a:rPr>
              <a:t>xq</a:t>
            </a:r>
            <a:r>
              <a:rPr lang="en-US" sz="3200" b="1" dirty="0" smtClean="0">
                <a:cs typeface="Arial" panose="020B0604020202020204" pitchFamily="34" charset="0"/>
              </a:rPr>
              <a:t> = </a:t>
            </a:r>
            <a:r>
              <a:rPr lang="en-US" altLang="en-US" sz="3200" b="1" dirty="0" smtClean="0"/>
              <a:t>(</a:t>
            </a:r>
            <a:r>
              <a:rPr lang="en-US" altLang="en-US" sz="3200" b="1" dirty="0"/>
              <a:t>30 + 15) x 2 x 9 = </a:t>
            </a:r>
            <a:r>
              <a:rPr lang="en-US" altLang="en-US" sz="3200" b="1" dirty="0" smtClean="0"/>
              <a:t>810 dm</a:t>
            </a:r>
            <a:r>
              <a:rPr lang="en-US" altLang="en-US" sz="3200" b="1" baseline="30000" dirty="0" smtClean="0"/>
              <a:t>2</a:t>
            </a:r>
            <a:endParaRPr lang="en-US" altLang="en-US" sz="3200" b="1" dirty="0"/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2524920" y="5232391"/>
            <a:ext cx="700008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/>
              <a:t> </a:t>
            </a:r>
            <a:r>
              <a:rPr lang="en-US" sz="3200" b="1" dirty="0" err="1" smtClean="0">
                <a:cs typeface="Arial" panose="020B0604020202020204" pitchFamily="34" charset="0"/>
              </a:rPr>
              <a:t>S</a:t>
            </a:r>
            <a:r>
              <a:rPr lang="en-US" sz="3200" b="1" baseline="-25000" dirty="0" err="1" smtClean="0">
                <a:cs typeface="Arial" panose="020B0604020202020204" pitchFamily="34" charset="0"/>
              </a:rPr>
              <a:t>tp</a:t>
            </a:r>
            <a:r>
              <a:rPr lang="en-US" sz="3200" b="1" dirty="0" smtClean="0">
                <a:cs typeface="Arial" panose="020B0604020202020204" pitchFamily="34" charset="0"/>
              </a:rPr>
              <a:t> = </a:t>
            </a:r>
            <a:r>
              <a:rPr lang="en-US" altLang="en-US" sz="3200" b="1" dirty="0" smtClean="0"/>
              <a:t>810 </a:t>
            </a:r>
            <a:r>
              <a:rPr lang="en-US" altLang="en-US" sz="3200" b="1" dirty="0"/>
              <a:t>+ 30 x 15 x 2 = </a:t>
            </a:r>
            <a:r>
              <a:rPr lang="en-US" altLang="en-US" sz="3200" b="1" dirty="0" smtClean="0"/>
              <a:t>1710 dm</a:t>
            </a:r>
            <a:r>
              <a:rPr lang="en-US" altLang="en-US" sz="3200" b="1" baseline="30000" dirty="0" smtClean="0"/>
              <a:t>2</a:t>
            </a:r>
            <a:endParaRPr lang="en-US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104291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3" grpId="0"/>
      <p:bldP spid="15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rcRect l="3151"/>
          <a:stretch>
            <a:fillRect/>
          </a:stretch>
        </p:blipFill>
        <p:spPr>
          <a:xfrm>
            <a:off x="0" y="1"/>
            <a:ext cx="12249573" cy="746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72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rcRect l="3151"/>
          <a:stretch>
            <a:fillRect/>
          </a:stretch>
        </p:blipFill>
        <p:spPr>
          <a:xfrm>
            <a:off x="0" y="1"/>
            <a:ext cx="12249573" cy="7466753"/>
          </a:xfrm>
          <a:prstGeom prst="rect">
            <a:avLst/>
          </a:prstGeom>
        </p:spPr>
      </p:pic>
      <p:sp>
        <p:nvSpPr>
          <p:cNvPr id="2" name="Text Box 1"/>
          <p:cNvSpPr txBox="1"/>
          <p:nvPr/>
        </p:nvSpPr>
        <p:spPr>
          <a:xfrm>
            <a:off x="5573607" y="4398433"/>
            <a:ext cx="1098973" cy="5386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2700" b="1" dirty="0">
                <a:solidFill>
                  <a:srgbClr val="FF0000"/>
                </a:solidFill>
              </a:rPr>
              <a:t>14m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5546514" y="4964853"/>
            <a:ext cx="1318260" cy="5386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2700" b="1">
                <a:solidFill>
                  <a:srgbClr val="FF0000"/>
                </a:solidFill>
              </a:rPr>
              <a:t>70 m</a:t>
            </a:r>
            <a:r>
              <a:rPr lang="en-US" sz="2700" b="1" baseline="30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5520267" y="5496560"/>
            <a:ext cx="1318260" cy="5386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2700" b="1" dirty="0">
                <a:solidFill>
                  <a:srgbClr val="FF0000"/>
                </a:solidFill>
              </a:rPr>
              <a:t>94 m</a:t>
            </a:r>
            <a:r>
              <a:rPr lang="en-US" sz="2700" b="1" baseline="30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7824047" y="4964853"/>
            <a:ext cx="1424940" cy="5386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2700" b="1" dirty="0">
                <a:solidFill>
                  <a:srgbClr val="FF0000"/>
                </a:solidFill>
              </a:rPr>
              <a:t>2/3 cm</a:t>
            </a:r>
            <a:r>
              <a:rPr lang="en-US" sz="2700" b="1" baseline="30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7632700" y="5541433"/>
            <a:ext cx="1889760" cy="5386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2700" b="1" dirty="0">
                <a:solidFill>
                  <a:srgbClr val="FF0000"/>
                </a:solidFill>
              </a:rPr>
              <a:t>86/75 cm</a:t>
            </a:r>
            <a:r>
              <a:rPr lang="en-US" sz="2700" b="1" baseline="30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7920567" y="2660227"/>
            <a:ext cx="1328420" cy="5386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2700" b="1" dirty="0">
                <a:solidFill>
                  <a:srgbClr val="FF0000"/>
                </a:solidFill>
              </a:rPr>
              <a:t>2/5 m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10128674" y="4293447"/>
            <a:ext cx="1328420" cy="5386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2700" b="1" dirty="0">
                <a:solidFill>
                  <a:srgbClr val="FF0000"/>
                </a:solidFill>
              </a:rPr>
              <a:t>1,6 dm</a:t>
            </a:r>
          </a:p>
        </p:txBody>
      </p:sp>
      <p:sp>
        <p:nvSpPr>
          <p:cNvPr id="12" name="Text Box 11"/>
          <p:cNvSpPr txBox="1"/>
          <p:nvPr/>
        </p:nvSpPr>
        <p:spPr>
          <a:xfrm>
            <a:off x="10224347" y="4964853"/>
            <a:ext cx="1676400" cy="5386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2700" b="1" dirty="0">
                <a:solidFill>
                  <a:srgbClr val="FF0000"/>
                </a:solidFill>
              </a:rPr>
              <a:t>0,64 dm</a:t>
            </a:r>
            <a:r>
              <a:rPr lang="en-US" sz="2700" b="1" baseline="30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3" name="Text Box 12"/>
          <p:cNvSpPr txBox="1"/>
          <p:nvPr/>
        </p:nvSpPr>
        <p:spPr>
          <a:xfrm>
            <a:off x="10202333" y="5612553"/>
            <a:ext cx="1676400" cy="5386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sz="2700" b="1" dirty="0">
                <a:solidFill>
                  <a:srgbClr val="FF0000"/>
                </a:solidFill>
              </a:rPr>
              <a:t>0,96 dm</a:t>
            </a:r>
            <a:r>
              <a:rPr lang="en-US" sz="2700" b="1" baseline="30000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4283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"/>
          <p:cNvSpPr txBox="1">
            <a:spLocks noChangeArrowheads="1"/>
          </p:cNvSpPr>
          <p:nvPr/>
        </p:nvSpPr>
        <p:spPr bwMode="auto">
          <a:xfrm>
            <a:off x="304800" y="530225"/>
            <a:ext cx="11430000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>
                <a:latin typeface="Times New Roman" pitchFamily="18" charset="0"/>
              </a:rPr>
              <a:t>   </a:t>
            </a:r>
            <a:r>
              <a:rPr lang="en-US" sz="2800" b="1" u="sng" dirty="0" err="1">
                <a:latin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</a:rPr>
              <a:t> 3</a:t>
            </a:r>
            <a:r>
              <a:rPr lang="en-US" sz="2800" b="1" dirty="0">
                <a:latin typeface="Times New Roman" pitchFamily="18" charset="0"/>
              </a:rPr>
              <a:t>: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</a:rPr>
              <a:t> 4cm, </a:t>
            </a:r>
            <a:r>
              <a:rPr lang="en-US" sz="2800" dirty="0" err="1">
                <a:latin typeface="Times New Roman" pitchFamily="18" charset="0"/>
              </a:rPr>
              <a:t>nếu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gấp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</a:rPr>
              <a:t> 3 </a:t>
            </a:r>
            <a:r>
              <a:rPr lang="en-US" sz="2800" dirty="0" err="1">
                <a:latin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xung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quanh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toàn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gấp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bao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nhiêu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</a:rPr>
              <a:t>? </a:t>
            </a:r>
            <a:r>
              <a:rPr lang="en-US" sz="2800" dirty="0" err="1">
                <a:latin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</a:endParaRPr>
          </a:p>
        </p:txBody>
      </p:sp>
      <p:cxnSp>
        <p:nvCxnSpPr>
          <p:cNvPr id="4" name="Straight Connector 3"/>
          <p:cNvCxnSpPr>
            <a:cxnSpLocks noChangeShapeType="1"/>
          </p:cNvCxnSpPr>
          <p:nvPr/>
        </p:nvCxnSpPr>
        <p:spPr bwMode="auto">
          <a:xfrm>
            <a:off x="4773870" y="990600"/>
            <a:ext cx="1727200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7371140" y="990600"/>
            <a:ext cx="1276471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304800" y="1447800"/>
            <a:ext cx="1288869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794224" y="1497874"/>
            <a:ext cx="5322267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>
            <a:off x="2220686" y="1430610"/>
            <a:ext cx="3416784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>
            <a:off x="488951" y="1890670"/>
            <a:ext cx="2528569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304800" y="2057401"/>
            <a:ext cx="28448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GỢI Ý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254000" y="2603500"/>
            <a:ext cx="11480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ạnh 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 HLP ban đầu là 4cm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304800" y="3200400"/>
            <a:ext cx="11480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HLP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488951" y="3784600"/>
            <a:ext cx="114808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 x 3 = 12 cm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1066800" y="4648200"/>
            <a:ext cx="9906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HLP ban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HLP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317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0789" y="653142"/>
            <a:ext cx="816428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Cách 2:  </a:t>
            </a:r>
          </a:p>
          <a:p>
            <a:r>
              <a:rPr lang="en-US" sz="2800" dirty="0" smtClean="0"/>
              <a:t>Gọi độ dài cạnh hình lập phương là a. Nêu công thức tính Sxq?</a:t>
            </a:r>
          </a:p>
          <a:p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528354" y="2598947"/>
            <a:ext cx="3964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Sxq = a x a x 4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410789" y="3840480"/>
            <a:ext cx="92615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Khi gấp cạnh HLP lên 3 lần cạnh của HLP mới là bao nhiêu? Khi đó diện tích xung quanh như thế nào?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01611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"/>
          <p:cNvSpPr txBox="1">
            <a:spLocks noChangeArrowheads="1"/>
          </p:cNvSpPr>
          <p:nvPr/>
        </p:nvSpPr>
        <p:spPr bwMode="auto">
          <a:xfrm>
            <a:off x="0" y="14289"/>
            <a:ext cx="12293600" cy="658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latin typeface="Times New Roman" pitchFamily="18" charset="0"/>
              </a:rPr>
              <a:t>   </a:t>
            </a:r>
            <a:r>
              <a:rPr lang="en-US" sz="2400" b="1" u="sng" dirty="0" err="1">
                <a:latin typeface="Times New Roman" pitchFamily="18" charset="0"/>
              </a:rPr>
              <a:t>Bài</a:t>
            </a:r>
            <a:r>
              <a:rPr lang="en-US" sz="2400" b="1" u="sng" dirty="0">
                <a:latin typeface="Times New Roman" pitchFamily="18" charset="0"/>
              </a:rPr>
              <a:t> 3</a:t>
            </a:r>
            <a:r>
              <a:rPr lang="en-US" sz="2400" b="1" dirty="0">
                <a:latin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lập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</a:rPr>
              <a:t> 4cm, </a:t>
            </a:r>
            <a:r>
              <a:rPr lang="en-US" sz="2400" dirty="0" err="1">
                <a:latin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gấp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lập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</a:rPr>
              <a:t> 3 </a:t>
            </a:r>
            <a:r>
              <a:rPr lang="en-US" sz="2400" dirty="0" err="1">
                <a:latin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diện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xung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quanh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diện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toàn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gấp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</a:rPr>
              <a:t>? </a:t>
            </a:r>
            <a:r>
              <a:rPr lang="en-US" sz="2400" dirty="0" err="1">
                <a:latin typeface="Times New Roman" pitchFamily="18" charset="0"/>
              </a:rPr>
              <a:t>Tại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sao</a:t>
            </a:r>
            <a:r>
              <a:rPr lang="en-US" sz="2400" dirty="0">
                <a:latin typeface="Times New Roman" pitchFamily="18" charset="0"/>
              </a:rPr>
              <a:t>?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2400" b="1" dirty="0" err="1">
                <a:latin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giải</a:t>
            </a:r>
            <a:endParaRPr lang="en-US" sz="2400" b="1" dirty="0">
              <a:latin typeface="Times New Roman" pitchFamily="18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 err="1">
                <a:latin typeface="Times New Roman" pitchFamily="18" charset="0"/>
              </a:rPr>
              <a:t>Gọi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</a:rPr>
              <a:t> HLP ban </a:t>
            </a:r>
            <a:r>
              <a:rPr lang="en-US" sz="2400" dirty="0" err="1">
                <a:latin typeface="Times New Roman" pitchFamily="18" charset="0"/>
              </a:rPr>
              <a:t>đầu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</a:rPr>
              <a:t> 4cm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 err="1">
                <a:latin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</a:rPr>
              <a:t> HLP </a:t>
            </a:r>
            <a:r>
              <a:rPr lang="en-US" sz="2400" dirty="0" err="1">
                <a:latin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gấp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</a:rPr>
              <a:t> 3 </a:t>
            </a:r>
            <a:r>
              <a:rPr lang="en-US" sz="2400" dirty="0" err="1">
                <a:latin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</a:rPr>
              <a:t>: 4 x 3 = 12 cm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>
                <a:latin typeface="Times New Roman" pitchFamily="18" charset="0"/>
              </a:rPr>
              <a:t>DT </a:t>
            </a:r>
            <a:r>
              <a:rPr lang="en-US" sz="2400" dirty="0" err="1">
                <a:latin typeface="Times New Roman" pitchFamily="18" charset="0"/>
              </a:rPr>
              <a:t>xung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quanh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</a:rPr>
              <a:t> HLP ban </a:t>
            </a:r>
            <a:r>
              <a:rPr lang="en-US" sz="2400" dirty="0" err="1">
                <a:latin typeface="Times New Roman" pitchFamily="18" charset="0"/>
              </a:rPr>
              <a:t>đầu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</a:rPr>
              <a:t>: 4 x 4 x 4 = </a:t>
            </a:r>
            <a:r>
              <a:rPr lang="en-US" sz="2400" b="1" dirty="0">
                <a:latin typeface="Times New Roman" pitchFamily="18" charset="0"/>
              </a:rPr>
              <a:t>64 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>
                <a:latin typeface="Times New Roman" pitchFamily="18" charset="0"/>
              </a:rPr>
              <a:t>DT </a:t>
            </a:r>
            <a:r>
              <a:rPr lang="en-US" sz="2400" dirty="0" err="1">
                <a:latin typeface="Times New Roman" pitchFamily="18" charset="0"/>
              </a:rPr>
              <a:t>toàn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</a:rPr>
              <a:t> HLP ban </a:t>
            </a:r>
            <a:r>
              <a:rPr lang="en-US" sz="2400" dirty="0" err="1">
                <a:latin typeface="Times New Roman" pitchFamily="18" charset="0"/>
              </a:rPr>
              <a:t>đầu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</a:rPr>
              <a:t>: 4 x 4 x 6 = </a:t>
            </a:r>
            <a:r>
              <a:rPr lang="en-US" sz="2400" b="1" dirty="0">
                <a:latin typeface="Times New Roman" pitchFamily="18" charset="0"/>
              </a:rPr>
              <a:t>96 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>
                <a:latin typeface="Times New Roman" pitchFamily="18" charset="0"/>
              </a:rPr>
              <a:t>DT </a:t>
            </a:r>
            <a:r>
              <a:rPr lang="en-US" sz="2400" dirty="0" err="1">
                <a:latin typeface="Times New Roman" pitchFamily="18" charset="0"/>
              </a:rPr>
              <a:t>xung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quanh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</a:rPr>
              <a:t> HLP </a:t>
            </a:r>
            <a:r>
              <a:rPr lang="en-US" sz="2400" dirty="0" err="1">
                <a:latin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gấp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</a:rPr>
              <a:t> 3 </a:t>
            </a:r>
            <a:r>
              <a:rPr lang="en-US" sz="2400" dirty="0" err="1">
                <a:latin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</a:rPr>
              <a:t>: 12 x 12 x 4 = </a:t>
            </a:r>
            <a:r>
              <a:rPr lang="en-US" sz="2400" b="1" dirty="0">
                <a:latin typeface="Times New Roman" pitchFamily="18" charset="0"/>
              </a:rPr>
              <a:t>576 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</a:rPr>
              <a:t>DT </a:t>
            </a:r>
            <a:r>
              <a:rPr lang="en-US" sz="2400" dirty="0" err="1">
                <a:latin typeface="Times New Roman" pitchFamily="18" charset="0"/>
              </a:rPr>
              <a:t>toàn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</a:rPr>
              <a:t> HLP </a:t>
            </a:r>
            <a:r>
              <a:rPr lang="en-US" sz="2400" dirty="0" err="1">
                <a:latin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gấp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</a:rPr>
              <a:t> 3 </a:t>
            </a:r>
            <a:r>
              <a:rPr lang="en-US" sz="2400" dirty="0" err="1">
                <a:latin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</a:rPr>
              <a:t>: 12 x 12 x 6 = </a:t>
            </a:r>
            <a:r>
              <a:rPr lang="en-US" sz="2400" b="1" dirty="0">
                <a:latin typeface="Times New Roman" pitchFamily="18" charset="0"/>
              </a:rPr>
              <a:t>864 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en-US" sz="2400" dirty="0">
                <a:latin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</a:rPr>
              <a:t>    </a:t>
            </a:r>
            <a:r>
              <a:rPr lang="en-US" sz="2400" b="1" dirty="0">
                <a:latin typeface="Times New Roman" pitchFamily="18" charset="0"/>
              </a:rPr>
              <a:t>576 : 64 = 9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latin typeface="Times New Roman" pitchFamily="18" charset="0"/>
              </a:rPr>
              <a:t>                                              864 : 96 = 9</a:t>
            </a:r>
            <a:endParaRPr lang="en-US" sz="2400" dirty="0"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2400" dirty="0" err="1">
                <a:latin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gấp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lập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</a:rPr>
              <a:t> 3 </a:t>
            </a:r>
            <a:r>
              <a:rPr lang="en-US" sz="2400" dirty="0" err="1">
                <a:latin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diện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xung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quanh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diện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toàn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gấp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</a:rPr>
              <a:t> 9 </a:t>
            </a:r>
            <a:r>
              <a:rPr lang="en-US" sz="2400" dirty="0" err="1">
                <a:latin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</a:rPr>
              <a:t>.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8467" y="1143001"/>
            <a:ext cx="2844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CÁCH 1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804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793751" y="815976"/>
            <a:ext cx="30011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</a:t>
            </a:r>
            <a:r>
              <a:rPr lang="en-US" altLang="en-US" sz="2400" baseline="-25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xq</a:t>
            </a:r>
            <a:r>
              <a:rPr lang="en-US" altLang="en-US" sz="2400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ban </a:t>
            </a:r>
            <a:r>
              <a:rPr lang="en-US" altLang="en-US" sz="2400" baseline="-25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đầu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= 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x a x 4 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84151" y="1635304"/>
            <a:ext cx="8180916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</a:t>
            </a:r>
            <a:r>
              <a:rPr lang="en-US" altLang="en-US" sz="2400" baseline="-25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xq</a:t>
            </a:r>
            <a:r>
              <a:rPr lang="en-US" altLang="en-US" sz="2400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en-US" sz="2400" baseline="-25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lúc</a:t>
            </a:r>
            <a:r>
              <a:rPr lang="en-US" altLang="en-US" sz="2400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en-US" sz="2400" baseline="-25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sau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= (a x 3) x (a x 3) x 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</a:t>
            </a:r>
          </a:p>
          <a:p>
            <a:pPr eaLnBrk="1" hangingPunct="1">
              <a:defRPr/>
            </a:pP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= 3 x 3 x a x a x 4 </a:t>
            </a:r>
          </a:p>
          <a:p>
            <a:pPr eaLnBrk="1" hangingPunct="1">
              <a:defRPr/>
            </a:pP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= 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9 x a x a x 4 </a:t>
            </a:r>
          </a:p>
        </p:txBody>
      </p:sp>
      <p:sp>
        <p:nvSpPr>
          <p:cNvPr id="4" name="Right Brace 3"/>
          <p:cNvSpPr/>
          <p:nvPr/>
        </p:nvSpPr>
        <p:spPr>
          <a:xfrm rot="5400000">
            <a:off x="2832135" y="2100970"/>
            <a:ext cx="293687" cy="1468967"/>
          </a:xfrm>
          <a:prstGeom prst="rightBrace">
            <a:avLst>
              <a:gd name="adj1" fmla="val 8333"/>
              <a:gd name="adj2" fmla="val 51239"/>
            </a:avLst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6726768" y="815976"/>
            <a:ext cx="295625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</a:t>
            </a:r>
            <a:r>
              <a:rPr lang="en-US" altLang="en-US" sz="2400" baseline="-25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tp</a:t>
            </a:r>
            <a:r>
              <a:rPr lang="en-US" altLang="en-US" sz="2400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ban </a:t>
            </a:r>
            <a:r>
              <a:rPr lang="en-US" altLang="en-US" sz="2400" baseline="-25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đầu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= a x a x 6 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6457951" y="1635125"/>
            <a:ext cx="426591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</a:t>
            </a:r>
            <a:r>
              <a:rPr lang="en-US" altLang="en-US" sz="2400" baseline="-25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tp</a:t>
            </a:r>
            <a:r>
              <a:rPr lang="en-US" altLang="en-US" sz="2400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en-US" sz="2400" baseline="-25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lúc</a:t>
            </a:r>
            <a:r>
              <a:rPr lang="en-US" altLang="en-US" sz="2400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en-US" sz="2400" baseline="-25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sau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= (a x 3) x (a x 3) x 6 </a:t>
            </a:r>
            <a:endParaRPr lang="en-US" altLang="en-US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defRPr/>
            </a:pP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= 3 x 3 x a x a x 6 </a:t>
            </a:r>
          </a:p>
          <a:p>
            <a:pPr>
              <a:defRPr/>
            </a:pP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= 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9 x 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 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 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 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 6 </a:t>
            </a:r>
          </a:p>
        </p:txBody>
      </p: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1198033" y="5376864"/>
            <a:ext cx="8915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"/>
              </a:spcBef>
            </a:pPr>
            <a:r>
              <a:rPr lang="en-US" alt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Nếu gấp cạnh của hình lập phương lên </a:t>
            </a: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lần </a:t>
            </a:r>
            <a:r>
              <a:rPr lang="en-US" alt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thì diện tích xung quanh và diện tích toàn phần của nó gấp lên </a:t>
            </a: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 lần</a:t>
            </a:r>
            <a:r>
              <a:rPr lang="en-US" alt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Right Brace 13"/>
          <p:cNvSpPr/>
          <p:nvPr/>
        </p:nvSpPr>
        <p:spPr>
          <a:xfrm rot="5400000">
            <a:off x="9010994" y="2063271"/>
            <a:ext cx="296862" cy="1485900"/>
          </a:xfrm>
          <a:prstGeom prst="rightBrace">
            <a:avLst>
              <a:gd name="adj1" fmla="val 8333"/>
              <a:gd name="adj2" fmla="val 51239"/>
            </a:avLst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403103" y="2972001"/>
            <a:ext cx="131035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solidFill>
                  <a:srgbClr val="0000FF"/>
                </a:solidFill>
              </a:rPr>
              <a:t>S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xq ban đầu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endParaRPr lang="en-US" altLang="en-US" sz="2400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590906" y="2982297"/>
            <a:ext cx="12955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solidFill>
                  <a:srgbClr val="0000FF"/>
                </a:solidFill>
              </a:rPr>
              <a:t>S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tp ban đầu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endParaRPr lang="en-US" altLang="en-US" sz="2400" dirty="0"/>
          </a:p>
        </p:txBody>
      </p:sp>
      <p:sp>
        <p:nvSpPr>
          <p:cNvPr id="12" name="Rounded Rectangle 11"/>
          <p:cNvSpPr/>
          <p:nvPr/>
        </p:nvSpPr>
        <p:spPr>
          <a:xfrm>
            <a:off x="969434" y="5437189"/>
            <a:ext cx="9461500" cy="1157287"/>
          </a:xfrm>
          <a:prstGeom prst="roundRect">
            <a:avLst>
              <a:gd name="adj" fmla="val 39059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2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6096001" y="342901"/>
            <a:ext cx="14817" cy="39973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84151" y="4033838"/>
            <a:ext cx="8180916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en-US" sz="32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xq lúc sau</a:t>
            </a: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9 x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462867" y="4021138"/>
            <a:ext cx="182293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en-US" sz="32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xq ban đầu</a:t>
            </a: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244167" y="4002089"/>
            <a:ext cx="259237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en-US" sz="32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tp lúc sau</a:t>
            </a: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9 x 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9461500" y="3979864"/>
            <a:ext cx="17780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en-US" sz="32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tp ban đầu</a:t>
            </a: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586317" y="149226"/>
            <a:ext cx="2844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CÁCH 2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62877"/>
      </p:ext>
    </p:extLst>
  </p:cSld>
  <p:clrMapOvr>
    <a:masterClrMapping/>
  </p:clrMapOvr>
  <p:transition spd="med">
    <p:comb dir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  <p:bldP spid="4" grpId="0" animBg="1"/>
      <p:bldP spid="29" grpId="0"/>
      <p:bldP spid="31" grpId="0"/>
      <p:bldP spid="33" grpId="0"/>
      <p:bldP spid="14" grpId="0" animBg="1"/>
      <p:bldP spid="2" grpId="0"/>
      <p:bldP spid="11" grpId="0"/>
      <p:bldP spid="12" grpId="0" animBg="1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657</Words>
  <Application>Microsoft Office PowerPoint</Application>
  <PresentationFormat>Custom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Administrator_PC</cp:lastModifiedBy>
  <cp:revision>12</cp:revision>
  <cp:lastPrinted>2020-04-12T15:16:00Z</cp:lastPrinted>
  <dcterms:created xsi:type="dcterms:W3CDTF">2020-04-09T10:00:23Z</dcterms:created>
  <dcterms:modified xsi:type="dcterms:W3CDTF">2021-02-03T15:40:10Z</dcterms:modified>
</cp:coreProperties>
</file>