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71" r:id="rId3"/>
    <p:sldId id="259" r:id="rId4"/>
    <p:sldId id="262" r:id="rId5"/>
    <p:sldId id="257" r:id="rId6"/>
    <p:sldId id="258" r:id="rId7"/>
    <p:sldId id="264" r:id="rId8"/>
    <p:sldId id="268" r:id="rId9"/>
    <p:sldId id="265" r:id="rId10"/>
    <p:sldId id="269" r:id="rId11"/>
    <p:sldId id="270" r:id="rId12"/>
    <p:sldId id="274" r:id="rId13"/>
    <p:sldId id="273" r:id="rId14"/>
    <p:sldId id="276" r:id="rId15"/>
    <p:sldId id="277" r:id="rId16"/>
    <p:sldId id="278" r:id="rId17"/>
    <p:sldId id="281" r:id="rId18"/>
    <p:sldId id="279" r:id="rId19"/>
    <p:sldId id="280" r:id="rId20"/>
    <p:sldId id="282" r:id="rId21"/>
    <p:sldId id="284" r:id="rId22"/>
    <p:sldId id="285" r:id="rId23"/>
    <p:sldId id="286" r:id="rId24"/>
    <p:sldId id="287" r:id="rId25"/>
    <p:sldId id="288" r:id="rId26"/>
    <p:sldId id="289" r:id="rId27"/>
    <p:sldId id="292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6654B"/>
    <a:srgbClr val="FF99CC"/>
    <a:srgbClr val="FFEFFF"/>
    <a:srgbClr val="FF198C"/>
    <a:srgbClr val="FFE272"/>
    <a:srgbClr val="FFFF00"/>
    <a:srgbClr val="8BCD43"/>
    <a:srgbClr val="FF71B8"/>
    <a:srgbClr val="A64095"/>
    <a:srgbClr val="A93C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CD6F0-3E54-4926-8BA8-8B1C2E76F5B1}" type="datetimeFigureOut">
              <a:rPr lang="en-US" smtClean="0"/>
              <a:t>01-Apr-22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4217-7FDF-4BC7-BC44-A5105C7422B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CD6F0-3E54-4926-8BA8-8B1C2E76F5B1}" type="datetimeFigureOut">
              <a:rPr lang="en-US" smtClean="0"/>
              <a:t>01-Apr-22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4217-7FDF-4BC7-BC44-A5105C7422B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CD6F0-3E54-4926-8BA8-8B1C2E76F5B1}" type="datetimeFigureOut">
              <a:rPr lang="en-US" smtClean="0"/>
              <a:t>01-Apr-22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4217-7FDF-4BC7-BC44-A5105C7422B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CD6F0-3E54-4926-8BA8-8B1C2E76F5B1}" type="datetimeFigureOut">
              <a:rPr lang="en-US" smtClean="0"/>
              <a:t>01-Apr-22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4217-7FDF-4BC7-BC44-A5105C7422B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CD6F0-3E54-4926-8BA8-8B1C2E76F5B1}" type="datetimeFigureOut">
              <a:rPr lang="en-US" smtClean="0"/>
              <a:t>01-Apr-22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4217-7FDF-4BC7-BC44-A5105C7422B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CD6F0-3E54-4926-8BA8-8B1C2E76F5B1}" type="datetimeFigureOut">
              <a:rPr lang="en-US" smtClean="0"/>
              <a:t>01-Apr-22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4217-7FDF-4BC7-BC44-A5105C7422B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CD6F0-3E54-4926-8BA8-8B1C2E76F5B1}" type="datetimeFigureOut">
              <a:rPr lang="en-US" smtClean="0"/>
              <a:t>01-Apr-22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4217-7FDF-4BC7-BC44-A5105C7422B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CD6F0-3E54-4926-8BA8-8B1C2E76F5B1}" type="datetimeFigureOut">
              <a:rPr lang="en-US" smtClean="0"/>
              <a:t>01-Apr-22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4217-7FDF-4BC7-BC44-A5105C7422B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CD6F0-3E54-4926-8BA8-8B1C2E76F5B1}" type="datetimeFigureOut">
              <a:rPr lang="en-US" smtClean="0"/>
              <a:t>01-Apr-22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4217-7FDF-4BC7-BC44-A5105C7422B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CD6F0-3E54-4926-8BA8-8B1C2E76F5B1}" type="datetimeFigureOut">
              <a:rPr lang="en-US" smtClean="0"/>
              <a:t>01-Apr-22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4217-7FDF-4BC7-BC44-A5105C7422B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CD6F0-3E54-4926-8BA8-8B1C2E76F5B1}" type="datetimeFigureOut">
              <a:rPr lang="en-US" smtClean="0"/>
              <a:t>01-Apr-22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4217-7FDF-4BC7-BC44-A5105C7422B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ACD6F0-3E54-4926-8BA8-8B1C2E76F5B1}" type="datetimeFigureOut">
              <a:rPr lang="en-US" smtClean="0"/>
              <a:t>01-Apr-22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324217-7FDF-4BC7-BC44-A5105C7422B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13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5" Type="http://schemas.openxmlformats.org/officeDocument/2006/relationships/image" Target="../media/image1.svg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32.png"/><Relationship Id="rId4" Type="http://schemas.openxmlformats.org/officeDocument/2006/relationships/image" Target="../media/image1.png"/><Relationship Id="rId9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40.png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.png"/><Relationship Id="rId7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0" Type="http://schemas.openxmlformats.org/officeDocument/2006/relationships/image" Target="../media/image13.png"/><Relationship Id="rId4" Type="http://schemas.openxmlformats.org/officeDocument/2006/relationships/image" Target="../media/image1.svg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16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3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9.png"/><Relationship Id="rId4" Type="http://schemas.openxmlformats.org/officeDocument/2006/relationships/image" Target="../media/image4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8.png"/><Relationship Id="rId3" Type="http://schemas.openxmlformats.org/officeDocument/2006/relationships/image" Target="../media/image21.png"/><Relationship Id="rId7" Type="http://schemas.openxmlformats.org/officeDocument/2006/relationships/image" Target="../media/image7.svg"/><Relationship Id="rId12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6.png"/><Relationship Id="rId5" Type="http://schemas.openxmlformats.org/officeDocument/2006/relationships/image" Target="../media/image6.svg"/><Relationship Id="rId10" Type="http://schemas.openxmlformats.org/officeDocument/2006/relationships/image" Target="../media/image25.png"/><Relationship Id="rId4" Type="http://schemas.openxmlformats.org/officeDocument/2006/relationships/image" Target="../media/image22.png"/><Relationship Id="rId9" Type="http://schemas.openxmlformats.org/officeDocument/2006/relationships/image" Target="../media/image8.svg"/><Relationship Id="rId1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32.png"/><Relationship Id="rId4" Type="http://schemas.openxmlformats.org/officeDocument/2006/relationships/image" Target="../media/image1.png"/><Relationship Id="rId9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1.png"/><Relationship Id="rId7" Type="http://schemas.openxmlformats.org/officeDocument/2006/relationships/image" Target="../media/image7.svg"/><Relationship Id="rId12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7.png"/><Relationship Id="rId5" Type="http://schemas.openxmlformats.org/officeDocument/2006/relationships/image" Target="../media/image6.svg"/><Relationship Id="rId10" Type="http://schemas.openxmlformats.org/officeDocument/2006/relationships/image" Target="../media/image26.png"/><Relationship Id="rId4" Type="http://schemas.openxmlformats.org/officeDocument/2006/relationships/image" Target="../media/image22.png"/><Relationship Id="rId9" Type="http://schemas.openxmlformats.org/officeDocument/2006/relationships/image" Target="../media/image8.sv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32.png"/><Relationship Id="rId4" Type="http://schemas.openxmlformats.org/officeDocument/2006/relationships/image" Target="../media/image1.png"/><Relationship Id="rId9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1.png"/><Relationship Id="rId7" Type="http://schemas.openxmlformats.org/officeDocument/2006/relationships/image" Target="../media/image7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34.png"/><Relationship Id="rId5" Type="http://schemas.openxmlformats.org/officeDocument/2006/relationships/image" Target="../media/image6.svg"/><Relationship Id="rId10" Type="http://schemas.openxmlformats.org/officeDocument/2006/relationships/image" Target="../media/image26.png"/><Relationship Id="rId4" Type="http://schemas.openxmlformats.org/officeDocument/2006/relationships/image" Target="../media/image22.png"/><Relationship Id="rId9" Type="http://schemas.openxmlformats.org/officeDocument/2006/relationships/image" Target="../media/image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1808444" y="1634101"/>
            <a:ext cx="8527772" cy="3725483"/>
            <a:chOff x="2019096" y="1689538"/>
            <a:chExt cx="8527772" cy="3725483"/>
          </a:xfrm>
        </p:grpSpPr>
        <p:grpSp>
          <p:nvGrpSpPr>
            <p:cNvPr id="4" name="Group 3"/>
            <p:cNvGrpSpPr/>
            <p:nvPr/>
          </p:nvGrpSpPr>
          <p:grpSpPr>
            <a:xfrm>
              <a:off x="2019096" y="1689538"/>
              <a:ext cx="8527772" cy="3725483"/>
              <a:chOff x="1669775" y="1446143"/>
              <a:chExt cx="8527772" cy="3861352"/>
            </a:xfrm>
          </p:grpSpPr>
          <p:sp>
            <p:nvSpPr>
              <p:cNvPr id="2" name="Rectangle: Rounded Corners 1"/>
              <p:cNvSpPr/>
              <p:nvPr/>
            </p:nvSpPr>
            <p:spPr>
              <a:xfrm>
                <a:off x="1798982" y="1550504"/>
                <a:ext cx="8398565" cy="3756991"/>
              </a:xfrm>
              <a:prstGeom prst="roundRect">
                <a:avLst/>
              </a:prstGeom>
              <a:solidFill>
                <a:srgbClr val="FFC000"/>
              </a:solidFill>
              <a:ln w="571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Rectangle: Rounded Corners 4"/>
              <p:cNvSpPr/>
              <p:nvPr/>
            </p:nvSpPr>
            <p:spPr>
              <a:xfrm>
                <a:off x="1669775" y="1446143"/>
                <a:ext cx="8398565" cy="3756991"/>
              </a:xfrm>
              <a:prstGeom prst="roundRect">
                <a:avLst/>
              </a:prstGeom>
              <a:solidFill>
                <a:schemeClr val="bg1"/>
              </a:solidFill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20" t="29565" r="20679" b="26812"/>
            <a:stretch>
              <a:fillRect/>
            </a:stretch>
          </p:blipFill>
          <p:spPr>
            <a:xfrm>
              <a:off x="2550825" y="2074482"/>
              <a:ext cx="7637167" cy="3012827"/>
            </a:xfrm>
            <a:prstGeom prst="rect">
              <a:avLst/>
            </a:prstGeom>
          </p:spPr>
        </p:pic>
      </p:grpSp>
      <p:pic>
        <p:nvPicPr>
          <p:cNvPr id="8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1250392">
            <a:off x="-1561214" y="-479276"/>
            <a:ext cx="6453244" cy="1668138"/>
          </a:xfrm>
          <a:prstGeom prst="rect">
            <a:avLst/>
          </a:prstGeom>
        </p:spPr>
      </p:pic>
      <p:pic>
        <p:nvPicPr>
          <p:cNvPr id="10" name="Picture 1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470988" y="234297"/>
            <a:ext cx="435674" cy="443999"/>
          </a:xfrm>
          <a:prstGeom prst="rect">
            <a:avLst/>
          </a:prstGeom>
        </p:spPr>
      </p:pic>
      <p:pic>
        <p:nvPicPr>
          <p:cNvPr id="11" name="Picture 1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 flipV="1">
            <a:off x="1452472" y="354793"/>
            <a:ext cx="415872" cy="423819"/>
          </a:xfrm>
          <a:prstGeom prst="rect">
            <a:avLst/>
          </a:prstGeom>
        </p:spPr>
      </p:pic>
      <p:pic>
        <p:nvPicPr>
          <p:cNvPr id="12" name="Picture 1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8953" y="42492"/>
            <a:ext cx="623883" cy="635804"/>
          </a:xfrm>
          <a:prstGeom prst="rect">
            <a:avLst/>
          </a:prstGeom>
        </p:spPr>
      </p:pic>
      <p:pic>
        <p:nvPicPr>
          <p:cNvPr id="1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546243" y="2874296"/>
            <a:ext cx="3320816" cy="473443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6459" y="3885538"/>
            <a:ext cx="5561990" cy="3128619"/>
          </a:xfrm>
          <a:prstGeom prst="rect">
            <a:avLst/>
          </a:prstGeom>
        </p:spPr>
      </p:pic>
      <p:pic>
        <p:nvPicPr>
          <p:cNvPr id="1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9637724" y="1887853"/>
            <a:ext cx="2855686" cy="516147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96437" y="-223463"/>
            <a:ext cx="3106315" cy="35004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69237" y="533990"/>
            <a:ext cx="2619863" cy="85258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38849" y="4139543"/>
            <a:ext cx="3493311" cy="585267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069060" y="4744311"/>
            <a:ext cx="47916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smtClean="0">
                <a:solidFill>
                  <a:srgbClr val="56654B"/>
                </a:solidFill>
              </a:rPr>
              <a:t>Giáo viên: Hoàng Thị Thùy Linh</a:t>
            </a:r>
            <a:endParaRPr lang="en-GB" sz="2800" b="1" i="1">
              <a:solidFill>
                <a:srgbClr val="56654B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23" y="217956"/>
            <a:ext cx="1502291" cy="14696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8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1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6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8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1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64" presetID="2" presetClass="entr" presetSubtype="3" fill="hold" nodeType="afterEffect" p14:presetBounceEnd="4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000">
                                          <p:cBhvr additive="base">
                                            <p:cTn id="66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000">
                                          <p:cBhvr additive="base">
                                            <p:cTn id="67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69" presetID="32" presetClass="emph" presetSubtype="0" repeatCount="4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8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1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6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8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1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64" presetID="2" presetClass="entr" presetSubtype="3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6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7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69" presetID="32" presetClass="emph" presetSubtype="0" repeatCount="4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2"/>
          <p:cNvSpPr/>
          <p:nvPr/>
        </p:nvSpPr>
        <p:spPr>
          <a:xfrm>
            <a:off x="1317365" y="701333"/>
            <a:ext cx="10361113" cy="1529983"/>
          </a:xfrm>
          <a:custGeom>
            <a:avLst/>
            <a:gdLst>
              <a:gd name="connsiteX0" fmla="*/ 0 w 9505950"/>
              <a:gd name="connsiteY0" fmla="*/ 692498 h 1384995"/>
              <a:gd name="connsiteX1" fmla="*/ 692498 w 9505950"/>
              <a:gd name="connsiteY1" fmla="*/ 0 h 1384995"/>
              <a:gd name="connsiteX2" fmla="*/ 8813453 w 9505950"/>
              <a:gd name="connsiteY2" fmla="*/ 0 h 1384995"/>
              <a:gd name="connsiteX3" fmla="*/ 9505951 w 9505950"/>
              <a:gd name="connsiteY3" fmla="*/ 692498 h 1384995"/>
              <a:gd name="connsiteX4" fmla="*/ 9505950 w 9505950"/>
              <a:gd name="connsiteY4" fmla="*/ 692498 h 1384995"/>
              <a:gd name="connsiteX5" fmla="*/ 8813452 w 9505950"/>
              <a:gd name="connsiteY5" fmla="*/ 1384996 h 1384995"/>
              <a:gd name="connsiteX6" fmla="*/ 692498 w 9505950"/>
              <a:gd name="connsiteY6" fmla="*/ 1384995 h 1384995"/>
              <a:gd name="connsiteX7" fmla="*/ 0 w 9505950"/>
              <a:gd name="connsiteY7" fmla="*/ 692497 h 1384995"/>
              <a:gd name="connsiteX8" fmla="*/ 0 w 9505950"/>
              <a:gd name="connsiteY8" fmla="*/ 692498 h 1384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505950" h="1384995" fill="none" extrusionOk="0">
                <a:moveTo>
                  <a:pt x="0" y="692498"/>
                </a:moveTo>
                <a:cubicBezTo>
                  <a:pt x="38440" y="346088"/>
                  <a:pt x="258644" y="-52383"/>
                  <a:pt x="692498" y="0"/>
                </a:cubicBezTo>
                <a:cubicBezTo>
                  <a:pt x="4047778" y="-154472"/>
                  <a:pt x="6922746" y="-165626"/>
                  <a:pt x="8813453" y="0"/>
                </a:cubicBezTo>
                <a:cubicBezTo>
                  <a:pt x="9211463" y="-19350"/>
                  <a:pt x="9448468" y="305732"/>
                  <a:pt x="9505951" y="692498"/>
                </a:cubicBezTo>
                <a:lnTo>
                  <a:pt x="9505950" y="692498"/>
                </a:lnTo>
                <a:cubicBezTo>
                  <a:pt x="9505739" y="1062807"/>
                  <a:pt x="9124722" y="1362667"/>
                  <a:pt x="8813452" y="1384996"/>
                </a:cubicBezTo>
                <a:cubicBezTo>
                  <a:pt x="5987043" y="1342792"/>
                  <a:pt x="4602487" y="1223698"/>
                  <a:pt x="692498" y="1384995"/>
                </a:cubicBezTo>
                <a:cubicBezTo>
                  <a:pt x="328420" y="1387342"/>
                  <a:pt x="5421" y="1140560"/>
                  <a:pt x="0" y="692497"/>
                </a:cubicBezTo>
                <a:lnTo>
                  <a:pt x="0" y="692498"/>
                </a:lnTo>
                <a:close/>
              </a:path>
              <a:path w="9505950" h="1384995" stroke="0" extrusionOk="0">
                <a:moveTo>
                  <a:pt x="0" y="692498"/>
                </a:moveTo>
                <a:cubicBezTo>
                  <a:pt x="73310" y="318747"/>
                  <a:pt x="280498" y="-39749"/>
                  <a:pt x="692498" y="0"/>
                </a:cubicBezTo>
                <a:cubicBezTo>
                  <a:pt x="3179683" y="-136090"/>
                  <a:pt x="6220791" y="117287"/>
                  <a:pt x="8813453" y="0"/>
                </a:cubicBezTo>
                <a:cubicBezTo>
                  <a:pt x="9194387" y="4411"/>
                  <a:pt x="9551642" y="341078"/>
                  <a:pt x="9505951" y="692498"/>
                </a:cubicBezTo>
                <a:lnTo>
                  <a:pt x="9505950" y="692498"/>
                </a:lnTo>
                <a:cubicBezTo>
                  <a:pt x="9500823" y="1097893"/>
                  <a:pt x="9121258" y="1397440"/>
                  <a:pt x="8813452" y="1384996"/>
                </a:cubicBezTo>
                <a:cubicBezTo>
                  <a:pt x="5198419" y="1431328"/>
                  <a:pt x="2693001" y="1251055"/>
                  <a:pt x="692498" y="1384995"/>
                </a:cubicBezTo>
                <a:cubicBezTo>
                  <a:pt x="349135" y="1338046"/>
                  <a:pt x="25743" y="1077364"/>
                  <a:pt x="0" y="692497"/>
                </a:cubicBezTo>
                <a:lnTo>
                  <a:pt x="0" y="692498"/>
                </a:lnTo>
                <a:close/>
              </a:path>
            </a:pathLst>
          </a:custGeom>
          <a:solidFill>
            <a:srgbClr val="FFB655"/>
          </a:solidFill>
          <a:ln w="76200">
            <a:solidFill>
              <a:srgbClr val="FFB6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3"/>
          <p:cNvSpPr txBox="1"/>
          <p:nvPr/>
        </p:nvSpPr>
        <p:spPr>
          <a:xfrm>
            <a:off x="1775612" y="959560"/>
            <a:ext cx="96557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lang="vi-VN" sz="2800" dirty="0"/>
              <a:t>Một xe máy đi được quãng đường 200km hết 4 giờ. </a:t>
            </a:r>
            <a:endParaRPr lang="en-US" sz="2800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sz="2800" dirty="0"/>
              <a:t>Vận tốc của người đi xe máy là: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: Rounded Corners 5"/>
          <p:cNvSpPr/>
          <p:nvPr/>
        </p:nvSpPr>
        <p:spPr>
          <a:xfrm>
            <a:off x="1528244" y="3021447"/>
            <a:ext cx="3943350" cy="1035398"/>
          </a:xfrm>
          <a:prstGeom prst="roundRect">
            <a:avLst/>
          </a:prstGeom>
          <a:solidFill>
            <a:srgbClr val="FFFAD4"/>
          </a:solidFill>
          <a:ln w="57150">
            <a:solidFill>
              <a:srgbClr val="FFB65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</a:t>
            </a:r>
            <a:r>
              <a:rPr lang="en-US" sz="4000" b="1" dirty="0">
                <a:solidFill>
                  <a:srgbClr val="6638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 km/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giờ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66382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: Rounded Corners 6"/>
          <p:cNvSpPr/>
          <p:nvPr/>
        </p:nvSpPr>
        <p:spPr>
          <a:xfrm>
            <a:off x="1528244" y="4653049"/>
            <a:ext cx="3943350" cy="1035398"/>
          </a:xfrm>
          <a:prstGeom prst="roundRect">
            <a:avLst/>
          </a:prstGeom>
          <a:solidFill>
            <a:srgbClr val="FFFAD4"/>
          </a:solidFill>
          <a:ln w="57150">
            <a:solidFill>
              <a:srgbClr val="FFB65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</a:t>
            </a:r>
            <a:r>
              <a:rPr lang="en-US" sz="4000" b="1" noProof="0" dirty="0">
                <a:solidFill>
                  <a:srgbClr val="6638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4000" b="1" dirty="0">
                <a:solidFill>
                  <a:srgbClr val="6638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 km/</a:t>
            </a:r>
            <a:r>
              <a:rPr lang="en-US" sz="4000" b="1" dirty="0" err="1">
                <a:solidFill>
                  <a:srgbClr val="6638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66382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: Rounded Corners 7"/>
          <p:cNvSpPr/>
          <p:nvPr/>
        </p:nvSpPr>
        <p:spPr>
          <a:xfrm>
            <a:off x="6096000" y="3021447"/>
            <a:ext cx="3943350" cy="1035398"/>
          </a:xfrm>
          <a:prstGeom prst="roundRect">
            <a:avLst/>
          </a:prstGeom>
          <a:solidFill>
            <a:srgbClr val="FFFAD4"/>
          </a:solidFill>
          <a:ln w="57150">
            <a:solidFill>
              <a:srgbClr val="FFB65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40 km/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giờ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66382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: Rounded Corners 8"/>
          <p:cNvSpPr/>
          <p:nvPr/>
        </p:nvSpPr>
        <p:spPr>
          <a:xfrm>
            <a:off x="6096000" y="4653049"/>
            <a:ext cx="3943350" cy="1035398"/>
          </a:xfrm>
          <a:prstGeom prst="roundRect">
            <a:avLst/>
          </a:prstGeom>
          <a:solidFill>
            <a:srgbClr val="FFFAD4"/>
          </a:solidFill>
          <a:ln w="57150">
            <a:solidFill>
              <a:srgbClr val="FFB65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D. 60 km/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giờ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66382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26" name="Picture 2" descr="PAW Patrol – Wikipedia tiếng Việ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23503">
            <a:off x="-13497" y="193150"/>
            <a:ext cx="2661724" cy="2306649"/>
          </a:xfrm>
          <a:prstGeom prst="rect">
            <a:avLst/>
          </a:prstGeom>
          <a:noFill/>
          <a:effectLst>
            <a:outerShdw dir="1860000" algn="ctr" rotWithShape="0">
              <a:srgbClr val="000000">
                <a:alpha val="48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amá Decoradora: Paw Patrol PNG descarga gratis | Paw patrol skye birthday,  Paw patrol party games, Skye paw patrol part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21687" y="3949628"/>
            <a:ext cx="2670312" cy="3049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7127" b="87327" l="3369" r="25887"/>
                    </a14:imgEffect>
                  </a14:imgLayer>
                </a14:imgProps>
              </a:ext>
            </a:extLst>
          </a:blip>
          <a:srcRect l="3800" t="69740" r="75054" b="15162"/>
          <a:stretch>
            <a:fillRect/>
          </a:stretch>
        </p:blipFill>
        <p:spPr>
          <a:xfrm rot="19448519">
            <a:off x="163240" y="5541298"/>
            <a:ext cx="975989" cy="984724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50000"/>
              </a:srgb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7127" b="87327" l="3369" r="25887"/>
                    </a14:imgEffect>
                  </a14:imgLayer>
                </a14:imgProps>
              </a:ext>
            </a:extLst>
          </a:blip>
          <a:srcRect l="3800" t="69740" r="75054" b="15162"/>
          <a:stretch>
            <a:fillRect/>
          </a:stretch>
        </p:blipFill>
        <p:spPr>
          <a:xfrm>
            <a:off x="11007735" y="88138"/>
            <a:ext cx="1026214" cy="1035398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50000"/>
              </a:srgb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7127" b="87327" l="3369" r="25887"/>
                    </a14:imgEffect>
                  </a14:imgLayer>
                </a14:imgProps>
              </a:ext>
            </a:extLst>
          </a:blip>
          <a:srcRect l="3800" t="69740" r="75054" b="15162"/>
          <a:stretch>
            <a:fillRect/>
          </a:stretch>
        </p:blipFill>
        <p:spPr>
          <a:xfrm>
            <a:off x="9460233" y="6193370"/>
            <a:ext cx="579117" cy="5843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50000"/>
              </a:srgbClr>
            </a:outerShdw>
          </a:effectLst>
        </p:spPr>
      </p:pic>
      <p:pic>
        <p:nvPicPr>
          <p:cNvPr id="15" name="Picture 2" descr="Check free ico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838" y="4563639"/>
            <a:ext cx="1124808" cy="1124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59c3c5f04723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7" presetClass="emp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7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8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457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7" grpId="1" animBg="1"/>
      <p:bldP spid="8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8" name="Picture 4" descr="Paw Patrol Archives — Toy Kingd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99679"/>
            <a:ext cx="12192000" cy="3858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1918251" y="285948"/>
            <a:ext cx="7653131" cy="331961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723177" y="1082614"/>
            <a:ext cx="450618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Để</a:t>
            </a:r>
            <a:r>
              <a:rPr lang="en-US" sz="28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đến</a:t>
            </a:r>
            <a:r>
              <a:rPr lang="en-US" sz="28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nơi</a:t>
            </a:r>
            <a:r>
              <a:rPr lang="en-US" sz="28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với</a:t>
            </a:r>
            <a:r>
              <a:rPr lang="en-US" sz="28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thời</a:t>
            </a:r>
            <a:r>
              <a:rPr lang="en-US" sz="28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gian</a:t>
            </a:r>
            <a:r>
              <a:rPr lang="en-US" sz="28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nhanh</a:t>
            </a:r>
            <a:r>
              <a:rPr lang="en-US" sz="28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nhất</a:t>
            </a:r>
            <a:r>
              <a:rPr lang="en-US" sz="28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chúng</a:t>
            </a:r>
            <a:r>
              <a:rPr lang="en-US" sz="28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ta </a:t>
            </a:r>
            <a:r>
              <a:rPr lang="en-US" sz="28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sẽ</a:t>
            </a:r>
            <a:r>
              <a:rPr lang="en-US" sz="28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chọn</a:t>
            </a:r>
            <a:r>
              <a:rPr lang="en-US" sz="28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xe</a:t>
            </a:r>
            <a:r>
              <a:rPr lang="en-US" sz="28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ô </a:t>
            </a:r>
            <a:r>
              <a:rPr lang="en-US" sz="28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tô</a:t>
            </a:r>
            <a:r>
              <a:rPr lang="en-US" sz="28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hay ca </a:t>
            </a:r>
            <a:r>
              <a:rPr lang="en-US" sz="28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nô</a:t>
            </a:r>
            <a:r>
              <a:rPr lang="en-US" sz="28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99" y="1620077"/>
            <a:ext cx="3823945" cy="21509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02164" y="1132815"/>
            <a:ext cx="4745935" cy="26695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Paw Patrol Archives — Toy Kingd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99679"/>
            <a:ext cx="12192000" cy="3858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: Rounded Corners 7"/>
          <p:cNvSpPr/>
          <p:nvPr/>
        </p:nvSpPr>
        <p:spPr>
          <a:xfrm>
            <a:off x="1657814" y="267388"/>
            <a:ext cx="8876371" cy="2408664"/>
          </a:xfrm>
          <a:prstGeom prst="round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02164" y="1132815"/>
            <a:ext cx="4745935" cy="26695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99" y="1620077"/>
            <a:ext cx="3823945" cy="215096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447826" y="865918"/>
            <a:ext cx="70487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CHẶNG 1: TÌM PHƯƠNG TIỆN DI CHUYỂN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412886" y="337930"/>
            <a:ext cx="11366228" cy="6318500"/>
          </a:xfrm>
          <a:prstGeom prst="rect">
            <a:avLst/>
          </a:prstGeom>
          <a:solidFill>
            <a:schemeClr val="bg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: Diagonal Corners Rounded 6"/>
          <p:cNvSpPr/>
          <p:nvPr/>
        </p:nvSpPr>
        <p:spPr>
          <a:xfrm>
            <a:off x="327025" y="201570"/>
            <a:ext cx="11537950" cy="1766380"/>
          </a:xfrm>
          <a:prstGeom prst="round2DiagRect">
            <a:avLst>
              <a:gd name="adj1" fmla="val 16667"/>
              <a:gd name="adj2" fmla="val 12590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107000"/>
              </a:lnSpc>
              <a:spcAft>
                <a:spcPts val="800"/>
              </a:spcAft>
              <a:defRPr/>
            </a:pPr>
            <a:endParaRPr lang="en-US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10"/>
          <p:cNvSpPr/>
          <p:nvPr/>
        </p:nvSpPr>
        <p:spPr>
          <a:xfrm>
            <a:off x="6701908" y="607682"/>
            <a:ext cx="3759165" cy="437322"/>
          </a:xfrm>
          <a:prstGeom prst="roundRect">
            <a:avLst/>
          </a:prstGeom>
          <a:solidFill>
            <a:schemeClr val="accent4">
              <a:lumMod val="60000"/>
              <a:lumOff val="40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/>
          <p:cNvSpPr/>
          <p:nvPr/>
        </p:nvSpPr>
        <p:spPr>
          <a:xfrm>
            <a:off x="885721" y="1080043"/>
            <a:ext cx="3427861" cy="437322"/>
          </a:xfrm>
          <a:prstGeom prst="roundRect">
            <a:avLst/>
          </a:prstGeom>
          <a:solidFill>
            <a:srgbClr val="92D050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Arc 21"/>
          <p:cNvSpPr/>
          <p:nvPr/>
        </p:nvSpPr>
        <p:spPr>
          <a:xfrm flipV="1">
            <a:off x="1668377" y="3629977"/>
            <a:ext cx="8855248" cy="1604901"/>
          </a:xfrm>
          <a:prstGeom prst="arc">
            <a:avLst>
              <a:gd name="adj1" fmla="val 10781554"/>
              <a:gd name="adj2" fmla="val 0"/>
            </a:avLst>
          </a:prstGeom>
          <a:ln w="5715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059905" y="5286626"/>
            <a:ext cx="21354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</a:rPr>
              <a:t>170 km </a:t>
            </a:r>
            <a:endParaRPr lang="en-US" sz="3200" dirty="0"/>
          </a:p>
        </p:txBody>
      </p:sp>
      <p:sp>
        <p:nvSpPr>
          <p:cNvPr id="25" name="Arc 24"/>
          <p:cNvSpPr/>
          <p:nvPr/>
        </p:nvSpPr>
        <p:spPr>
          <a:xfrm>
            <a:off x="1668376" y="2993454"/>
            <a:ext cx="8855248" cy="1604902"/>
          </a:xfrm>
          <a:prstGeom prst="arc">
            <a:avLst>
              <a:gd name="adj1" fmla="val 10781554"/>
              <a:gd name="adj2" fmla="val 0"/>
            </a:avLst>
          </a:prstGeom>
          <a:ln w="5715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5059905" y="2358793"/>
            <a:ext cx="21354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</a:rPr>
              <a:t>t = ? </a:t>
            </a:r>
            <a:r>
              <a:rPr lang="en-US" sz="3200" b="1" dirty="0" err="1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</a:rPr>
              <a:t>giờ</a:t>
            </a:r>
            <a:endParaRPr lang="en-US" sz="3200" dirty="0">
              <a:ln>
                <a:solidFill>
                  <a:sysClr val="windowText" lastClr="000000"/>
                </a:solidFill>
              </a:ln>
              <a:solidFill>
                <a:srgbClr val="92D050"/>
              </a:solidFill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1668377" y="3877919"/>
            <a:ext cx="8855249" cy="496956"/>
            <a:chOff x="1794581" y="4006930"/>
            <a:chExt cx="8855249" cy="496956"/>
          </a:xfrm>
        </p:grpSpPr>
        <p:cxnSp>
          <p:nvCxnSpPr>
            <p:cNvPr id="15" name="Straight Connector 14"/>
            <p:cNvCxnSpPr/>
            <p:nvPr/>
          </p:nvCxnSpPr>
          <p:spPr>
            <a:xfrm>
              <a:off x="1794581" y="4255408"/>
              <a:ext cx="8855249" cy="0"/>
            </a:xfrm>
            <a:prstGeom prst="line">
              <a:avLst/>
            </a:prstGeom>
            <a:ln w="762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10649830" y="4006930"/>
              <a:ext cx="0" cy="496956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1794581" y="4006930"/>
              <a:ext cx="0" cy="496956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59398" flipH="1">
            <a:off x="882726" y="3586161"/>
            <a:ext cx="1568296" cy="1008219"/>
          </a:xfrm>
          <a:prstGeom prst="rect">
            <a:avLst/>
          </a:prstGeom>
        </p:spPr>
      </p:pic>
      <p:sp>
        <p:nvSpPr>
          <p:cNvPr id="29" name="Rectangle: Rounded Corners 28"/>
          <p:cNvSpPr/>
          <p:nvPr/>
        </p:nvSpPr>
        <p:spPr>
          <a:xfrm>
            <a:off x="843080" y="4417294"/>
            <a:ext cx="1697879" cy="429004"/>
          </a:xfrm>
          <a:prstGeom prst="roundRect">
            <a:avLst/>
          </a:prstGeom>
          <a:solidFill>
            <a:schemeClr val="accent4">
              <a:lumMod val="40000"/>
              <a:lumOff val="60000"/>
              <a:alpha val="6784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795794" y="4392951"/>
            <a:ext cx="17451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42,5 km/</a:t>
            </a:r>
            <a:r>
              <a:rPr lang="en-US" sz="2400" b="1" dirty="0" err="1">
                <a:solidFill>
                  <a:srgbClr val="C00000"/>
                </a:solidFill>
              </a:rPr>
              <a:t>giờ</a:t>
            </a:r>
            <a:endParaRPr lang="en-US" sz="2400" dirty="0"/>
          </a:p>
        </p:txBody>
      </p:sp>
      <p:sp>
        <p:nvSpPr>
          <p:cNvPr id="30" name="Rectangle: Rounded Corners 29"/>
          <p:cNvSpPr/>
          <p:nvPr/>
        </p:nvSpPr>
        <p:spPr>
          <a:xfrm>
            <a:off x="5372826" y="1124208"/>
            <a:ext cx="1472474" cy="337039"/>
          </a:xfrm>
          <a:prstGeom prst="roundRect">
            <a:avLst/>
          </a:prstGeom>
          <a:solidFill>
            <a:schemeClr val="accent5">
              <a:lumMod val="60000"/>
              <a:lumOff val="40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45965" y="506395"/>
            <a:ext cx="1039467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C00000"/>
                </a:solidFill>
              </a:rPr>
              <a:t>a) </a:t>
            </a:r>
            <a:r>
              <a:rPr lang="en-US" sz="3200" b="1" dirty="0" err="1">
                <a:solidFill>
                  <a:srgbClr val="C00000"/>
                </a:solidFill>
              </a:rPr>
              <a:t>Bài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toán</a:t>
            </a:r>
            <a:r>
              <a:rPr lang="en-US" sz="3200" b="1" dirty="0">
                <a:solidFill>
                  <a:srgbClr val="C00000"/>
                </a:solidFill>
              </a:rPr>
              <a:t> 1: </a:t>
            </a:r>
            <a:r>
              <a:rPr lang="en-US" sz="3200" b="1" dirty="0" err="1">
                <a:solidFill>
                  <a:srgbClr val="C00000"/>
                </a:solidFill>
              </a:rPr>
              <a:t>Một</a:t>
            </a:r>
            <a:r>
              <a:rPr lang="en-US" sz="3200" b="1" dirty="0">
                <a:solidFill>
                  <a:srgbClr val="C00000"/>
                </a:solidFill>
              </a:rPr>
              <a:t> ô </a:t>
            </a:r>
            <a:r>
              <a:rPr lang="en-US" sz="3200" b="1" dirty="0" err="1">
                <a:solidFill>
                  <a:srgbClr val="C00000"/>
                </a:solidFill>
              </a:rPr>
              <a:t>tô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đi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được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quãng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đường</a:t>
            </a:r>
            <a:r>
              <a:rPr lang="en-US" sz="3200" b="1" dirty="0">
                <a:solidFill>
                  <a:srgbClr val="C00000"/>
                </a:solidFill>
              </a:rPr>
              <a:t> 170 km </a:t>
            </a:r>
            <a:r>
              <a:rPr lang="en-US" sz="3200" b="1" dirty="0" err="1">
                <a:solidFill>
                  <a:srgbClr val="C00000"/>
                </a:solidFill>
              </a:rPr>
              <a:t>với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vận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tốc</a:t>
            </a:r>
            <a:r>
              <a:rPr lang="en-US" sz="3200" b="1" dirty="0">
                <a:solidFill>
                  <a:srgbClr val="C00000"/>
                </a:solidFill>
              </a:rPr>
              <a:t> 42,5 km/</a:t>
            </a:r>
            <a:r>
              <a:rPr lang="en-US" sz="3200" b="1" dirty="0" err="1">
                <a:solidFill>
                  <a:srgbClr val="C00000"/>
                </a:solidFill>
              </a:rPr>
              <a:t>giờ</a:t>
            </a:r>
            <a:r>
              <a:rPr lang="en-US" sz="3200" b="1" dirty="0">
                <a:solidFill>
                  <a:srgbClr val="C00000"/>
                </a:solidFill>
              </a:rPr>
              <a:t>. </a:t>
            </a:r>
            <a:r>
              <a:rPr lang="en-US" sz="3200" b="1" dirty="0" err="1">
                <a:solidFill>
                  <a:srgbClr val="C00000"/>
                </a:solidFill>
              </a:rPr>
              <a:t>Tính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thời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gian</a:t>
            </a:r>
            <a:r>
              <a:rPr lang="en-US" sz="3200" b="1" dirty="0">
                <a:solidFill>
                  <a:srgbClr val="C00000"/>
                </a:solidFill>
              </a:rPr>
              <a:t> ô </a:t>
            </a:r>
            <a:r>
              <a:rPr lang="en-US" sz="3200" b="1" dirty="0" err="1">
                <a:solidFill>
                  <a:srgbClr val="C00000"/>
                </a:solidFill>
              </a:rPr>
              <a:t>tô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đi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quãng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đường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đó</a:t>
            </a:r>
            <a:r>
              <a:rPr lang="en-US" sz="3200" b="1" dirty="0">
                <a:solidFill>
                  <a:srgbClr val="C00000"/>
                </a:solidFill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0.00186 L 0.73542 0.00347 " pathEditMode="relative" rAng="0" ptsTypes="AA">
                                      <p:cBhvr>
                                        <p:cTn id="53" dur="4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771" y="255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0185 L 0.7263 0.00811 " pathEditMode="relative" rAng="0" ptsTypes="AA">
                                      <p:cBhvr>
                                        <p:cTn id="55" dur="4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315" y="486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0.00185 L 0.72435 0.00857 " pathEditMode="relative" rAng="0" ptsTypes="AA">
                                      <p:cBhvr>
                                        <p:cTn id="57" dur="4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11" y="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1" grpId="0" animBg="1"/>
      <p:bldP spid="12" grpId="0" animBg="1"/>
      <p:bldP spid="22" grpId="0" animBg="1"/>
      <p:bldP spid="24" grpId="0"/>
      <p:bldP spid="25" grpId="0" animBg="1"/>
      <p:bldP spid="26" grpId="0"/>
      <p:bldP spid="29" grpId="0" animBg="1"/>
      <p:bldP spid="29" grpId="1" animBg="1"/>
      <p:bldP spid="28" grpId="0"/>
      <p:bldP spid="28" grpId="1"/>
      <p:bldP spid="30" grpId="0" animBg="1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412886" y="337930"/>
            <a:ext cx="11366228" cy="6318500"/>
          </a:xfrm>
          <a:prstGeom prst="rect">
            <a:avLst/>
          </a:prstGeom>
          <a:solidFill>
            <a:schemeClr val="bg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: Diagonal Corners Rounded 6"/>
          <p:cNvSpPr/>
          <p:nvPr/>
        </p:nvSpPr>
        <p:spPr>
          <a:xfrm>
            <a:off x="327025" y="201570"/>
            <a:ext cx="11537950" cy="1766380"/>
          </a:xfrm>
          <a:prstGeom prst="round2DiagRect">
            <a:avLst>
              <a:gd name="adj1" fmla="val 16667"/>
              <a:gd name="adj2" fmla="val 12590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10"/>
          <p:cNvSpPr/>
          <p:nvPr/>
        </p:nvSpPr>
        <p:spPr>
          <a:xfrm>
            <a:off x="6701908" y="607682"/>
            <a:ext cx="3759165" cy="437322"/>
          </a:xfrm>
          <a:prstGeom prst="roundRect">
            <a:avLst/>
          </a:prstGeom>
          <a:solidFill>
            <a:schemeClr val="accent4">
              <a:lumMod val="60000"/>
              <a:lumOff val="40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: Rounded Corners 11"/>
          <p:cNvSpPr/>
          <p:nvPr/>
        </p:nvSpPr>
        <p:spPr>
          <a:xfrm>
            <a:off x="885721" y="1080043"/>
            <a:ext cx="3427861" cy="437322"/>
          </a:xfrm>
          <a:prstGeom prst="roundRect">
            <a:avLst/>
          </a:prstGeom>
          <a:solidFill>
            <a:srgbClr val="92D050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: Rounded Corners 29"/>
          <p:cNvSpPr/>
          <p:nvPr/>
        </p:nvSpPr>
        <p:spPr>
          <a:xfrm>
            <a:off x="5372826" y="1124208"/>
            <a:ext cx="1472474" cy="337039"/>
          </a:xfrm>
          <a:prstGeom prst="roundRect">
            <a:avLst/>
          </a:prstGeom>
          <a:solidFill>
            <a:schemeClr val="accent5">
              <a:lumMod val="60000"/>
              <a:lumOff val="40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45965" y="506395"/>
            <a:ext cx="1039467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a)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Một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ô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tô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quãng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đường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170 km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vận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tốc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42,5 km/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giờ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gian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ô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tô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quãng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đường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sp>
        <p:nvSpPr>
          <p:cNvPr id="23" name="Rectangle 25"/>
          <p:cNvSpPr>
            <a:spLocks noChangeArrowheads="1"/>
          </p:cNvSpPr>
          <p:nvPr/>
        </p:nvSpPr>
        <p:spPr bwMode="auto">
          <a:xfrm>
            <a:off x="845965" y="2955433"/>
            <a:ext cx="306546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200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 42,5 km  : 1 </a:t>
            </a:r>
            <a:r>
              <a:rPr lang="en-US" altLang="en-US" sz="3200" dirty="0" err="1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giờ</a:t>
            </a:r>
            <a:r>
              <a:rPr lang="en-US" altLang="en-US" sz="3200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27" name="Rectangle 29"/>
          <p:cNvSpPr>
            <a:spLocks noChangeArrowheads="1"/>
          </p:cNvSpPr>
          <p:nvPr/>
        </p:nvSpPr>
        <p:spPr bwMode="auto">
          <a:xfrm>
            <a:off x="1025682" y="3522822"/>
            <a:ext cx="173316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200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170 km  :</a:t>
            </a:r>
          </a:p>
        </p:txBody>
      </p:sp>
      <p:sp>
        <p:nvSpPr>
          <p:cNvPr id="31" name="Rectangle 30"/>
          <p:cNvSpPr>
            <a:spLocks noChangeArrowheads="1"/>
          </p:cNvSpPr>
          <p:nvPr/>
        </p:nvSpPr>
        <p:spPr bwMode="auto">
          <a:xfrm>
            <a:off x="2702443" y="3562826"/>
            <a:ext cx="120898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200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? </a:t>
            </a:r>
            <a:r>
              <a:rPr lang="en-US" altLang="en-US" sz="3200" dirty="0" err="1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giờ</a:t>
            </a:r>
            <a:r>
              <a:rPr lang="en-US" altLang="en-US" sz="3200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32" name="Text Box 31"/>
          <p:cNvSpPr txBox="1">
            <a:spLocks noChangeArrowheads="1"/>
          </p:cNvSpPr>
          <p:nvPr/>
        </p:nvSpPr>
        <p:spPr bwMode="auto">
          <a:xfrm>
            <a:off x="1554059" y="2369420"/>
            <a:ext cx="1600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Tóm</a:t>
            </a:r>
            <a:r>
              <a:rPr lang="en-US" altLang="en-US" sz="3200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tắt</a:t>
            </a:r>
            <a:endParaRPr lang="en-US" altLang="en-US" sz="3200" dirty="0">
              <a:solidFill>
                <a:srgbClr val="C00000"/>
              </a:solidFill>
              <a:latin typeface="+mn-lt"/>
              <a:cs typeface="Times New Roman" panose="02020603050405020304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980655" y="1583613"/>
            <a:ext cx="7185663" cy="4936457"/>
            <a:chOff x="3980655" y="1583613"/>
            <a:chExt cx="7185663" cy="4936457"/>
          </a:xfrm>
        </p:grpSpPr>
        <p:pic>
          <p:nvPicPr>
            <p:cNvPr id="3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 flipV="1">
              <a:off x="4393541" y="1853365"/>
              <a:ext cx="6772777" cy="4666705"/>
            </a:xfrm>
            <a:prstGeom prst="rect">
              <a:avLst/>
            </a:prstGeom>
          </p:spPr>
        </p:pic>
        <p:sp>
          <p:nvSpPr>
            <p:cNvPr id="3" name="Oval 2"/>
            <p:cNvSpPr/>
            <p:nvPr/>
          </p:nvSpPr>
          <p:spPr>
            <a:xfrm>
              <a:off x="4418170" y="1726984"/>
              <a:ext cx="305133" cy="305133"/>
            </a:xfrm>
            <a:prstGeom prst="ellipse">
              <a:avLst/>
            </a:prstGeom>
            <a:solidFill>
              <a:srgbClr val="FFE2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3980655" y="1583613"/>
              <a:ext cx="235906" cy="274377"/>
            </a:xfrm>
            <a:prstGeom prst="ellipse">
              <a:avLst/>
            </a:prstGeom>
            <a:solidFill>
              <a:srgbClr val="FFE2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4324314" y="3719138"/>
            <a:ext cx="683606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Bạn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hiểu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ô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tô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đi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với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solidFill>
                  <a:srgbClr val="FF198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vận</a:t>
            </a:r>
            <a:r>
              <a:rPr lang="en-US" sz="3600" b="1" dirty="0">
                <a:ln w="0"/>
                <a:solidFill>
                  <a:srgbClr val="FF198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solidFill>
                  <a:srgbClr val="FF198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tốc</a:t>
            </a:r>
            <a:r>
              <a:rPr lang="en-US" sz="3600" b="1" dirty="0">
                <a:ln w="0"/>
                <a:solidFill>
                  <a:srgbClr val="FF198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  <a:p>
            <a:pPr algn="ctr"/>
            <a:r>
              <a:rPr lang="en-US" sz="3600" b="1" dirty="0">
                <a:ln w="0"/>
                <a:solidFill>
                  <a:srgbClr val="FF198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42,5 km/</a:t>
            </a:r>
            <a:r>
              <a:rPr lang="en-US" sz="3600" b="1" dirty="0" err="1">
                <a:ln w="0"/>
                <a:solidFill>
                  <a:srgbClr val="FF198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giờ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là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như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thế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nào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4276818" y="1697247"/>
            <a:ext cx="6949481" cy="4822823"/>
            <a:chOff x="4276818" y="1697247"/>
            <a:chExt cx="6949481" cy="4822823"/>
          </a:xfrm>
        </p:grpSpPr>
        <p:grpSp>
          <p:nvGrpSpPr>
            <p:cNvPr id="14" name="Group 13"/>
            <p:cNvGrpSpPr/>
            <p:nvPr/>
          </p:nvGrpSpPr>
          <p:grpSpPr>
            <a:xfrm>
              <a:off x="4276818" y="1697247"/>
              <a:ext cx="6931054" cy="4822823"/>
              <a:chOff x="4216561" y="1717340"/>
              <a:chExt cx="6931054" cy="4822823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 rotWithShape="1">
              <a:blip r:embed="rId4"/>
              <a:srcRect r="64611" b="75539"/>
              <a:stretch>
                <a:fillRect/>
              </a:stretch>
            </p:blipFill>
            <p:spPr>
              <a:xfrm rot="20226630" flipH="1">
                <a:off x="6796383" y="1717340"/>
                <a:ext cx="1241128" cy="725776"/>
              </a:xfrm>
              <a:prstGeom prst="rect">
                <a:avLst/>
              </a:prstGeom>
            </p:spPr>
          </p:pic>
          <p:pic>
            <p:nvPicPr>
              <p:cNvPr id="10" name="Picture 9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20247" b="100000" l="0" r="100000">
                            <a14:foregroundMark x1="64631" y1="22963" x2="73113" y2="26543"/>
                            <a14:foregroundMark x1="20526" y1="90617" x2="41306" y2="99136"/>
                          </a14:backgroundRemoval>
                        </a14:imgEffect>
                      </a14:imgLayer>
                    </a14:imgProps>
                  </a:ext>
                </a:extLst>
              </a:blip>
              <a:srcRect l="3572" t="20414"/>
              <a:stretch>
                <a:fillRect/>
              </a:stretch>
            </p:blipFill>
            <p:spPr>
              <a:xfrm>
                <a:off x="4216561" y="2610019"/>
                <a:ext cx="6931054" cy="3930144"/>
              </a:xfrm>
              <a:prstGeom prst="rect">
                <a:avLst/>
              </a:prstGeom>
            </p:spPr>
          </p:pic>
        </p:grpSp>
        <p:sp>
          <p:nvSpPr>
            <p:cNvPr id="49" name="TextBox 48"/>
            <p:cNvSpPr txBox="1"/>
            <p:nvPr/>
          </p:nvSpPr>
          <p:spPr>
            <a:xfrm>
              <a:off x="4390237" y="3819923"/>
              <a:ext cx="6836062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 err="1">
                  <a:ln w="0"/>
                  <a:solidFill>
                    <a:srgbClr val="FF198C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Thời</a:t>
              </a:r>
              <a:r>
                <a:rPr lang="en-US" sz="3600" b="1" dirty="0">
                  <a:ln w="0"/>
                  <a:solidFill>
                    <a:srgbClr val="FF198C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3600" b="1" dirty="0" err="1">
                  <a:ln w="0"/>
                  <a:solidFill>
                    <a:srgbClr val="FF198C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gian</a:t>
              </a:r>
              <a:r>
                <a:rPr lang="en-US" sz="3600" b="1" dirty="0">
                  <a:ln w="0"/>
                  <a:solidFill>
                    <a:srgbClr val="FF198C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36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xe</a:t>
              </a:r>
              <a:r>
                <a:rPr lang="en-US" sz="36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ô </a:t>
              </a:r>
              <a:r>
                <a:rPr lang="en-US" sz="36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tô</a:t>
              </a:r>
              <a:r>
                <a:rPr lang="en-US" sz="36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36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đi</a:t>
              </a:r>
              <a:r>
                <a:rPr lang="en-US" sz="36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36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quãng</a:t>
              </a:r>
              <a:r>
                <a:rPr lang="en-US" sz="36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36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đường</a:t>
              </a:r>
              <a:r>
                <a:rPr lang="en-US" sz="36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36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dài</a:t>
              </a:r>
              <a:r>
                <a:rPr lang="en-US" sz="36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170 km </a:t>
              </a:r>
              <a:r>
                <a:rPr lang="en-US" sz="36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là</a:t>
              </a:r>
              <a:r>
                <a:rPr lang="en-US" sz="36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3600" b="1" dirty="0">
                  <a:ln w="0"/>
                  <a:solidFill>
                    <a:srgbClr val="FF198C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bao </a:t>
              </a:r>
              <a:r>
                <a:rPr lang="en-US" sz="3600" b="1" dirty="0" err="1">
                  <a:ln w="0"/>
                  <a:solidFill>
                    <a:srgbClr val="FF198C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nhiêu</a:t>
              </a:r>
              <a:r>
                <a:rPr lang="en-US" sz="3600" b="1" dirty="0">
                  <a:ln w="0"/>
                  <a:solidFill>
                    <a:srgbClr val="FF198C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3600" b="1" dirty="0" err="1">
                  <a:ln w="0"/>
                  <a:solidFill>
                    <a:srgbClr val="FF198C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giờ</a:t>
              </a:r>
              <a:r>
                <a:rPr lang="en-US" sz="3600" b="1" dirty="0">
                  <a:ln w="0"/>
                  <a:solidFill>
                    <a:srgbClr val="FF198C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?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7" grpId="0"/>
      <p:bldP spid="31" grpId="0"/>
      <p:bldP spid="35" grpId="0"/>
      <p:bldP spid="35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412886" y="337930"/>
            <a:ext cx="11366228" cy="6318500"/>
          </a:xfrm>
          <a:prstGeom prst="rect">
            <a:avLst/>
          </a:prstGeom>
          <a:solidFill>
            <a:schemeClr val="bg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: Diagonal Corners Rounded 6"/>
          <p:cNvSpPr/>
          <p:nvPr/>
        </p:nvSpPr>
        <p:spPr>
          <a:xfrm>
            <a:off x="327025" y="201570"/>
            <a:ext cx="11537950" cy="1766380"/>
          </a:xfrm>
          <a:prstGeom prst="round2DiagRect">
            <a:avLst>
              <a:gd name="adj1" fmla="val 16667"/>
              <a:gd name="adj2" fmla="val 12590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10"/>
          <p:cNvSpPr/>
          <p:nvPr/>
        </p:nvSpPr>
        <p:spPr>
          <a:xfrm>
            <a:off x="6701908" y="607682"/>
            <a:ext cx="3759165" cy="437322"/>
          </a:xfrm>
          <a:prstGeom prst="roundRect">
            <a:avLst/>
          </a:prstGeom>
          <a:solidFill>
            <a:schemeClr val="accent4">
              <a:lumMod val="60000"/>
              <a:lumOff val="40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: Rounded Corners 11"/>
          <p:cNvSpPr/>
          <p:nvPr/>
        </p:nvSpPr>
        <p:spPr>
          <a:xfrm>
            <a:off x="885721" y="1080043"/>
            <a:ext cx="3427861" cy="437322"/>
          </a:xfrm>
          <a:prstGeom prst="roundRect">
            <a:avLst/>
          </a:prstGeom>
          <a:solidFill>
            <a:srgbClr val="92D050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: Rounded Corners 29"/>
          <p:cNvSpPr/>
          <p:nvPr/>
        </p:nvSpPr>
        <p:spPr>
          <a:xfrm>
            <a:off x="5372826" y="1124208"/>
            <a:ext cx="1472474" cy="337039"/>
          </a:xfrm>
          <a:prstGeom prst="roundRect">
            <a:avLst/>
          </a:prstGeom>
          <a:solidFill>
            <a:schemeClr val="accent5">
              <a:lumMod val="60000"/>
              <a:lumOff val="40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45965" y="506395"/>
            <a:ext cx="1039467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a)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Một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ô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tô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quãng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đường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170 km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vận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tốc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42,5 km/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giờ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gian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ô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tô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quãng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đường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sp>
        <p:nvSpPr>
          <p:cNvPr id="23" name="Rectangle 25"/>
          <p:cNvSpPr>
            <a:spLocks noChangeArrowheads="1"/>
          </p:cNvSpPr>
          <p:nvPr/>
        </p:nvSpPr>
        <p:spPr bwMode="auto">
          <a:xfrm>
            <a:off x="845965" y="2955433"/>
            <a:ext cx="306546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42,5 km  : 1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giờ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27" name="Rectangle 29"/>
          <p:cNvSpPr>
            <a:spLocks noChangeArrowheads="1"/>
          </p:cNvSpPr>
          <p:nvPr/>
        </p:nvSpPr>
        <p:spPr bwMode="auto">
          <a:xfrm>
            <a:off x="1025682" y="3522822"/>
            <a:ext cx="173316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170 km  :</a:t>
            </a:r>
          </a:p>
        </p:txBody>
      </p:sp>
      <p:sp>
        <p:nvSpPr>
          <p:cNvPr id="31" name="Rectangle 30"/>
          <p:cNvSpPr>
            <a:spLocks noChangeArrowheads="1"/>
          </p:cNvSpPr>
          <p:nvPr/>
        </p:nvSpPr>
        <p:spPr bwMode="auto">
          <a:xfrm>
            <a:off x="2702443" y="3562826"/>
            <a:ext cx="120898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?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giờ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32" name="Text Box 31"/>
          <p:cNvSpPr txBox="1">
            <a:spLocks noChangeArrowheads="1"/>
          </p:cNvSpPr>
          <p:nvPr/>
        </p:nvSpPr>
        <p:spPr bwMode="auto">
          <a:xfrm>
            <a:off x="1554059" y="2369420"/>
            <a:ext cx="1600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Tóm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tắt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Rectangle: Diagonal Corners Rounded 35"/>
          <p:cNvSpPr/>
          <p:nvPr/>
        </p:nvSpPr>
        <p:spPr>
          <a:xfrm>
            <a:off x="4455008" y="2204126"/>
            <a:ext cx="6962775" cy="4249807"/>
          </a:xfrm>
          <a:prstGeom prst="round2DiagRect">
            <a:avLst>
              <a:gd name="adj1" fmla="val 16667"/>
              <a:gd name="adj2" fmla="val 12590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Text Box 30"/>
          <p:cNvSpPr txBox="1">
            <a:spLocks noChangeArrowheads="1"/>
          </p:cNvSpPr>
          <p:nvPr/>
        </p:nvSpPr>
        <p:spPr bwMode="auto">
          <a:xfrm>
            <a:off x="7196381" y="2330326"/>
            <a:ext cx="203711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u="sng" dirty="0" err="1">
                <a:solidFill>
                  <a:srgbClr val="FF198C"/>
                </a:solidFill>
                <a:latin typeface="+mn-lt"/>
                <a:cs typeface="Times New Roman" panose="02020603050405020304" pitchFamily="18" charset="0"/>
              </a:rPr>
              <a:t>Bài</a:t>
            </a:r>
            <a:r>
              <a:rPr lang="en-US" altLang="en-US" sz="3200" u="sng" dirty="0">
                <a:solidFill>
                  <a:srgbClr val="FF198C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3200" u="sng" dirty="0" err="1">
                <a:solidFill>
                  <a:srgbClr val="FF198C"/>
                </a:solidFill>
                <a:latin typeface="+mn-lt"/>
                <a:cs typeface="Times New Roman" panose="02020603050405020304" pitchFamily="18" charset="0"/>
              </a:rPr>
              <a:t>giải</a:t>
            </a:r>
            <a:endParaRPr lang="en-US" altLang="en-US" sz="3200" u="sng" dirty="0">
              <a:solidFill>
                <a:srgbClr val="FF198C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5" name="Text Box 31"/>
          <p:cNvSpPr txBox="1">
            <a:spLocks noChangeArrowheads="1"/>
          </p:cNvSpPr>
          <p:nvPr/>
        </p:nvSpPr>
        <p:spPr bwMode="auto">
          <a:xfrm>
            <a:off x="4893998" y="3041300"/>
            <a:ext cx="771191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dirty="0" err="1">
                <a:latin typeface="+mn-lt"/>
                <a:cs typeface="Times New Roman" panose="02020603050405020304" pitchFamily="18" charset="0"/>
              </a:rPr>
              <a:t>Thời</a:t>
            </a:r>
            <a:r>
              <a:rPr lang="en-US" altLang="en-US" sz="32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+mn-lt"/>
                <a:cs typeface="Times New Roman" panose="02020603050405020304" pitchFamily="18" charset="0"/>
              </a:rPr>
              <a:t>gian</a:t>
            </a:r>
            <a:r>
              <a:rPr lang="en-US" altLang="en-US" sz="3200" dirty="0">
                <a:latin typeface="+mn-lt"/>
                <a:cs typeface="Times New Roman" panose="02020603050405020304" pitchFamily="18" charset="0"/>
              </a:rPr>
              <a:t> ô </a:t>
            </a:r>
            <a:r>
              <a:rPr lang="en-US" altLang="en-US" sz="3200" dirty="0" err="1">
                <a:latin typeface="+mn-lt"/>
                <a:cs typeface="Times New Roman" panose="02020603050405020304" pitchFamily="18" charset="0"/>
              </a:rPr>
              <a:t>tô</a:t>
            </a:r>
            <a:r>
              <a:rPr lang="en-US" altLang="en-US" sz="32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+mn-lt"/>
                <a:cs typeface="Times New Roman" panose="02020603050405020304" pitchFamily="18" charset="0"/>
              </a:rPr>
              <a:t>đi</a:t>
            </a:r>
            <a:r>
              <a:rPr lang="en-US" altLang="en-US" sz="32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+mn-lt"/>
                <a:cs typeface="Times New Roman" panose="02020603050405020304" pitchFamily="18" charset="0"/>
              </a:rPr>
              <a:t>quãng</a:t>
            </a:r>
            <a:r>
              <a:rPr lang="en-US" altLang="en-US" sz="32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+mn-lt"/>
                <a:cs typeface="Times New Roman" panose="02020603050405020304" pitchFamily="18" charset="0"/>
              </a:rPr>
              <a:t>đường</a:t>
            </a:r>
            <a:r>
              <a:rPr lang="en-US" altLang="en-US" sz="32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+mn-lt"/>
                <a:cs typeface="Times New Roman" panose="02020603050405020304" pitchFamily="18" charset="0"/>
              </a:rPr>
              <a:t>đó</a:t>
            </a:r>
            <a:r>
              <a:rPr lang="en-US" altLang="en-US" sz="32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+mn-lt"/>
                <a:cs typeface="Times New Roman" panose="02020603050405020304" pitchFamily="18" charset="0"/>
              </a:rPr>
              <a:t>là</a:t>
            </a:r>
            <a:r>
              <a:rPr lang="en-US" altLang="en-US" sz="3200" dirty="0">
                <a:latin typeface="+mn-lt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6" name="Text Box 32"/>
          <p:cNvSpPr txBox="1">
            <a:spLocks noChangeArrowheads="1"/>
          </p:cNvSpPr>
          <p:nvPr/>
        </p:nvSpPr>
        <p:spPr bwMode="auto">
          <a:xfrm>
            <a:off x="5919916" y="3590639"/>
            <a:ext cx="494524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dirty="0">
                <a:latin typeface="+mn-lt"/>
                <a:cs typeface="Times New Roman" panose="02020603050405020304" pitchFamily="18" charset="0"/>
              </a:rPr>
              <a:t>170 : 42,5  = </a:t>
            </a:r>
          </a:p>
        </p:txBody>
      </p:sp>
      <p:sp>
        <p:nvSpPr>
          <p:cNvPr id="28" name="Text Box 33"/>
          <p:cNvSpPr txBox="1">
            <a:spLocks noChangeArrowheads="1"/>
          </p:cNvSpPr>
          <p:nvPr/>
        </p:nvSpPr>
        <p:spPr bwMode="auto">
          <a:xfrm>
            <a:off x="7824767" y="4169606"/>
            <a:ext cx="329817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dirty="0" err="1">
                <a:latin typeface="+mn-lt"/>
                <a:cs typeface="Times New Roman" panose="02020603050405020304" pitchFamily="18" charset="0"/>
              </a:rPr>
              <a:t>Đáp</a:t>
            </a:r>
            <a:r>
              <a:rPr lang="en-US" altLang="en-US" sz="32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+mn-lt"/>
                <a:cs typeface="Times New Roman" panose="02020603050405020304" pitchFamily="18" charset="0"/>
              </a:rPr>
              <a:t>số</a:t>
            </a:r>
            <a:r>
              <a:rPr lang="en-US" altLang="en-US" sz="3200" dirty="0">
                <a:latin typeface="+mn-lt"/>
                <a:cs typeface="Times New Roman" panose="02020603050405020304" pitchFamily="18" charset="0"/>
              </a:rPr>
              <a:t>: 4 (</a:t>
            </a:r>
            <a:r>
              <a:rPr lang="en-US" altLang="en-US" sz="3200" dirty="0" err="1">
                <a:latin typeface="+mn-lt"/>
                <a:cs typeface="Times New Roman" panose="02020603050405020304" pitchFamily="18" charset="0"/>
              </a:rPr>
              <a:t>giờ</a:t>
            </a:r>
            <a:r>
              <a:rPr lang="en-US" altLang="en-US" sz="3200" dirty="0">
                <a:latin typeface="+mn-lt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9" name="Text Box 32"/>
          <p:cNvSpPr txBox="1">
            <a:spLocks noChangeArrowheads="1"/>
          </p:cNvSpPr>
          <p:nvPr/>
        </p:nvSpPr>
        <p:spPr bwMode="auto">
          <a:xfrm>
            <a:off x="8026057" y="3612545"/>
            <a:ext cx="14478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dirty="0">
                <a:latin typeface="+mn-lt"/>
                <a:cs typeface="Times New Roman" panose="02020603050405020304" pitchFamily="18" charset="0"/>
              </a:rPr>
              <a:t> 4 (</a:t>
            </a:r>
            <a:r>
              <a:rPr lang="en-US" altLang="en-US" sz="3200" dirty="0" err="1">
                <a:latin typeface="+mn-lt"/>
                <a:cs typeface="Times New Roman" panose="02020603050405020304" pitchFamily="18" charset="0"/>
              </a:rPr>
              <a:t>giờ</a:t>
            </a:r>
            <a:r>
              <a:rPr lang="en-US" altLang="en-US" sz="3200" dirty="0">
                <a:latin typeface="+mn-lt"/>
                <a:cs typeface="Times New Roman" panose="02020603050405020304" pitchFamily="18" charset="0"/>
              </a:rPr>
              <a:t>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8" grpId="0"/>
      <p:bldP spid="2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/>
          <p:cNvSpPr/>
          <p:nvPr/>
        </p:nvSpPr>
        <p:spPr>
          <a:xfrm>
            <a:off x="551787" y="220648"/>
            <a:ext cx="11219844" cy="386875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Box 30"/>
          <p:cNvSpPr txBox="1">
            <a:spLocks noChangeArrowheads="1"/>
          </p:cNvSpPr>
          <p:nvPr/>
        </p:nvSpPr>
        <p:spPr bwMode="auto">
          <a:xfrm>
            <a:off x="5524500" y="311728"/>
            <a:ext cx="1600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dirty="0" err="1">
                <a:solidFill>
                  <a:srgbClr val="FF198C"/>
                </a:solidFill>
                <a:latin typeface="+mn-lt"/>
                <a:cs typeface="Times New Roman" panose="02020603050405020304" pitchFamily="18" charset="0"/>
              </a:rPr>
              <a:t>Bài</a:t>
            </a:r>
            <a:r>
              <a:rPr lang="en-US" altLang="en-US" sz="3200" dirty="0">
                <a:solidFill>
                  <a:srgbClr val="FF198C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198C"/>
                </a:solidFill>
                <a:latin typeface="+mn-lt"/>
                <a:cs typeface="Times New Roman" panose="02020603050405020304" pitchFamily="18" charset="0"/>
              </a:rPr>
              <a:t>giải</a:t>
            </a:r>
            <a:endParaRPr lang="en-US" altLang="en-US" sz="3200" dirty="0">
              <a:solidFill>
                <a:srgbClr val="FF198C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6" name="Text Box 31"/>
          <p:cNvSpPr txBox="1">
            <a:spLocks noChangeArrowheads="1"/>
          </p:cNvSpPr>
          <p:nvPr/>
        </p:nvSpPr>
        <p:spPr bwMode="auto">
          <a:xfrm>
            <a:off x="2936876" y="898526"/>
            <a:ext cx="653732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dirty="0" err="1">
                <a:latin typeface="+mn-lt"/>
                <a:cs typeface="Times New Roman" panose="02020603050405020304" pitchFamily="18" charset="0"/>
              </a:rPr>
              <a:t>Thời</a:t>
            </a:r>
            <a:r>
              <a:rPr lang="en-US" altLang="en-US" sz="32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+mn-lt"/>
                <a:cs typeface="Times New Roman" panose="02020603050405020304" pitchFamily="18" charset="0"/>
              </a:rPr>
              <a:t>gian</a:t>
            </a:r>
            <a:r>
              <a:rPr lang="en-US" altLang="en-US" sz="3200" dirty="0">
                <a:latin typeface="+mn-lt"/>
                <a:cs typeface="Times New Roman" panose="02020603050405020304" pitchFamily="18" charset="0"/>
              </a:rPr>
              <a:t> ô </a:t>
            </a:r>
            <a:r>
              <a:rPr lang="en-US" altLang="en-US" sz="3200" dirty="0" err="1">
                <a:latin typeface="+mn-lt"/>
                <a:cs typeface="Times New Roman" panose="02020603050405020304" pitchFamily="18" charset="0"/>
              </a:rPr>
              <a:t>tô</a:t>
            </a:r>
            <a:r>
              <a:rPr lang="en-US" altLang="en-US" sz="32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+mn-lt"/>
                <a:cs typeface="Times New Roman" panose="02020603050405020304" pitchFamily="18" charset="0"/>
              </a:rPr>
              <a:t>đi</a:t>
            </a:r>
            <a:r>
              <a:rPr lang="en-US" altLang="en-US" sz="32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+mn-lt"/>
                <a:cs typeface="Times New Roman" panose="02020603050405020304" pitchFamily="18" charset="0"/>
              </a:rPr>
              <a:t>quãng</a:t>
            </a:r>
            <a:r>
              <a:rPr lang="en-US" altLang="en-US" sz="32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+mn-lt"/>
                <a:cs typeface="Times New Roman" panose="02020603050405020304" pitchFamily="18" charset="0"/>
              </a:rPr>
              <a:t>đường</a:t>
            </a:r>
            <a:r>
              <a:rPr lang="en-US" altLang="en-US" sz="32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+mn-lt"/>
                <a:cs typeface="Times New Roman" panose="02020603050405020304" pitchFamily="18" charset="0"/>
              </a:rPr>
              <a:t>đó</a:t>
            </a:r>
            <a:r>
              <a:rPr lang="en-US" altLang="en-US" sz="32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+mn-lt"/>
                <a:cs typeface="Times New Roman" panose="02020603050405020304" pitchFamily="18" charset="0"/>
              </a:rPr>
              <a:t>là</a:t>
            </a:r>
            <a:r>
              <a:rPr lang="en-US" altLang="en-US" sz="3200" dirty="0">
                <a:latin typeface="+mn-lt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7" name="Text Box 32"/>
          <p:cNvSpPr txBox="1">
            <a:spLocks noChangeArrowheads="1"/>
          </p:cNvSpPr>
          <p:nvPr/>
        </p:nvSpPr>
        <p:spPr bwMode="auto">
          <a:xfrm>
            <a:off x="3629025" y="1508125"/>
            <a:ext cx="60071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dirty="0">
                <a:latin typeface="+mn-lt"/>
                <a:cs typeface="Times New Roman" panose="02020603050405020304" pitchFamily="18" charset="0"/>
              </a:rPr>
              <a:t>170        :         42,5         =    4 (</a:t>
            </a:r>
            <a:r>
              <a:rPr lang="en-US" altLang="en-US" sz="3200" dirty="0" err="1">
                <a:latin typeface="+mn-lt"/>
                <a:cs typeface="Times New Roman" panose="02020603050405020304" pitchFamily="18" charset="0"/>
              </a:rPr>
              <a:t>giờ</a:t>
            </a:r>
            <a:r>
              <a:rPr lang="en-US" altLang="en-US" sz="3200" dirty="0">
                <a:latin typeface="+mn-lt"/>
                <a:cs typeface="Times New Roman" panose="02020603050405020304" pitchFamily="18" charset="0"/>
              </a:rPr>
              <a:t>)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3933825" y="2032000"/>
            <a:ext cx="0" cy="53022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8277225" y="2032000"/>
            <a:ext cx="0" cy="53022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6180138" y="2032000"/>
            <a:ext cx="0" cy="53022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ext Box 33"/>
          <p:cNvSpPr txBox="1">
            <a:spLocks noChangeArrowheads="1"/>
          </p:cNvSpPr>
          <p:nvPr/>
        </p:nvSpPr>
        <p:spPr bwMode="auto">
          <a:xfrm>
            <a:off x="2713038" y="2544763"/>
            <a:ext cx="2590800" cy="1183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114000"/>
              </a:lnSpc>
            </a:pPr>
            <a:r>
              <a:rPr lang="en-US" altLang="en-US" sz="3200" dirty="0" err="1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Quãng</a:t>
            </a:r>
            <a:r>
              <a:rPr lang="en-US" altLang="en-US" sz="3200" dirty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đường</a:t>
            </a:r>
            <a:endParaRPr lang="en-US" altLang="en-US" sz="3200" dirty="0">
              <a:solidFill>
                <a:srgbClr val="0000FF"/>
              </a:solidFill>
              <a:latin typeface="+mn-lt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14000"/>
              </a:lnSpc>
            </a:pPr>
            <a:r>
              <a:rPr lang="en-US" altLang="en-US" sz="3200" dirty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(km)</a:t>
            </a:r>
          </a:p>
        </p:txBody>
      </p:sp>
      <p:sp>
        <p:nvSpPr>
          <p:cNvPr id="22" name="Text Box 33"/>
          <p:cNvSpPr txBox="1">
            <a:spLocks noChangeArrowheads="1"/>
          </p:cNvSpPr>
          <p:nvPr/>
        </p:nvSpPr>
        <p:spPr bwMode="auto">
          <a:xfrm>
            <a:off x="4910138" y="2562225"/>
            <a:ext cx="2590800" cy="1183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114000"/>
              </a:lnSpc>
            </a:pPr>
            <a:r>
              <a:rPr lang="en-US" altLang="en-US" sz="3200" dirty="0" err="1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Vận</a:t>
            </a:r>
            <a:r>
              <a:rPr lang="en-US" altLang="en-US" sz="3200" dirty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tốc</a:t>
            </a:r>
            <a:endParaRPr lang="en-US" altLang="en-US" sz="3200" dirty="0">
              <a:solidFill>
                <a:srgbClr val="0000FF"/>
              </a:solidFill>
              <a:latin typeface="+mn-lt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14000"/>
              </a:lnSpc>
            </a:pPr>
            <a:r>
              <a:rPr lang="en-US" altLang="en-US" sz="3200" dirty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(km/</a:t>
            </a:r>
            <a:r>
              <a:rPr lang="en-US" altLang="en-US" sz="3200" dirty="0" err="1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giờ</a:t>
            </a:r>
            <a:r>
              <a:rPr lang="en-US" altLang="en-US" sz="3200" dirty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3" name="Text Box 33"/>
          <p:cNvSpPr txBox="1">
            <a:spLocks noChangeArrowheads="1"/>
          </p:cNvSpPr>
          <p:nvPr/>
        </p:nvSpPr>
        <p:spPr bwMode="auto">
          <a:xfrm>
            <a:off x="7107238" y="2562225"/>
            <a:ext cx="2590800" cy="1183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114000"/>
              </a:lnSpc>
            </a:pPr>
            <a:r>
              <a:rPr lang="en-US" altLang="en-US" sz="3200" dirty="0" err="1">
                <a:solidFill>
                  <a:srgbClr val="FF198C"/>
                </a:solidFill>
                <a:latin typeface="+mn-lt"/>
                <a:cs typeface="Times New Roman" panose="02020603050405020304" pitchFamily="18" charset="0"/>
              </a:rPr>
              <a:t>Thời</a:t>
            </a:r>
            <a:r>
              <a:rPr lang="en-US" altLang="en-US" sz="3200" dirty="0">
                <a:solidFill>
                  <a:srgbClr val="FF198C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198C"/>
                </a:solidFill>
                <a:latin typeface="+mn-lt"/>
                <a:cs typeface="Times New Roman" panose="02020603050405020304" pitchFamily="18" charset="0"/>
              </a:rPr>
              <a:t>gian</a:t>
            </a:r>
            <a:r>
              <a:rPr lang="en-US" altLang="en-US" sz="3200" dirty="0">
                <a:solidFill>
                  <a:srgbClr val="FF198C"/>
                </a:solidFill>
                <a:latin typeface="+mn-lt"/>
                <a:cs typeface="Times New Roman" panose="02020603050405020304" pitchFamily="18" charset="0"/>
              </a:rPr>
              <a:t> </a:t>
            </a:r>
          </a:p>
          <a:p>
            <a:pPr algn="ctr" eaLnBrk="1" hangingPunct="1">
              <a:lnSpc>
                <a:spcPct val="114000"/>
              </a:lnSpc>
            </a:pPr>
            <a:r>
              <a:rPr lang="en-US" altLang="en-US" sz="3200" dirty="0">
                <a:solidFill>
                  <a:srgbClr val="FF198C"/>
                </a:solidFill>
                <a:latin typeface="+mn-lt"/>
                <a:cs typeface="Times New Roman" panose="02020603050405020304" pitchFamily="18" charset="0"/>
              </a:rPr>
              <a:t>(</a:t>
            </a:r>
            <a:r>
              <a:rPr lang="en-US" altLang="en-US" sz="3200" dirty="0" err="1">
                <a:solidFill>
                  <a:srgbClr val="FF198C"/>
                </a:solidFill>
                <a:latin typeface="+mn-lt"/>
                <a:cs typeface="Times New Roman" panose="02020603050405020304" pitchFamily="18" charset="0"/>
              </a:rPr>
              <a:t>giờ</a:t>
            </a:r>
            <a:r>
              <a:rPr lang="en-US" altLang="en-US" sz="3200" dirty="0">
                <a:solidFill>
                  <a:srgbClr val="FF198C"/>
                </a:solidFill>
                <a:latin typeface="+mn-lt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2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1452019" y="4083705"/>
            <a:ext cx="6155280" cy="2235541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845302" y="4452182"/>
            <a:ext cx="368109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24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Muốn</a:t>
            </a:r>
            <a:r>
              <a:rPr lang="en-US" altLang="en-US" sz="24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tính</a:t>
            </a:r>
            <a:r>
              <a:rPr lang="en-US" altLang="en-US" sz="24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198C"/>
                </a:solidFill>
                <a:cs typeface="Times New Roman" panose="02020603050405020304" pitchFamily="18" charset="0"/>
              </a:rPr>
              <a:t>thời</a:t>
            </a:r>
            <a:r>
              <a:rPr lang="en-US" altLang="en-US" sz="2400" b="1" dirty="0">
                <a:solidFill>
                  <a:srgbClr val="FF198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198C"/>
                </a:solidFill>
                <a:cs typeface="Times New Roman" panose="02020603050405020304" pitchFamily="18" charset="0"/>
              </a:rPr>
              <a:t>gian</a:t>
            </a:r>
            <a:r>
              <a:rPr lang="en-US" altLang="en-US" sz="2400" b="1" dirty="0">
                <a:solidFill>
                  <a:srgbClr val="FF198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để</a:t>
            </a:r>
            <a:r>
              <a:rPr lang="en-US" altLang="en-US" sz="2400" b="1" dirty="0">
                <a:solidFill>
                  <a:srgbClr val="002060"/>
                </a:solidFill>
                <a:cs typeface="Times New Roman" panose="02020603050405020304" pitchFamily="18" charset="0"/>
              </a:rPr>
              <a:t> ô </a:t>
            </a:r>
            <a:r>
              <a:rPr lang="en-US" altLang="en-US" sz="24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tô</a:t>
            </a:r>
            <a:r>
              <a:rPr lang="en-US" altLang="en-US" sz="24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đi</a:t>
            </a:r>
            <a:r>
              <a:rPr lang="en-US" altLang="en-US" sz="24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hết</a:t>
            </a:r>
            <a:r>
              <a:rPr lang="en-US" altLang="en-US" sz="24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quãng</a:t>
            </a:r>
            <a:r>
              <a:rPr lang="en-US" altLang="en-US" sz="24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đường</a:t>
            </a:r>
            <a:r>
              <a:rPr lang="en-US" altLang="en-US" sz="24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đó</a:t>
            </a:r>
            <a:r>
              <a:rPr lang="en-US" altLang="en-US" sz="2400" b="1" dirty="0">
                <a:solidFill>
                  <a:srgbClr val="002060"/>
                </a:solidFill>
                <a:cs typeface="Times New Roman" panose="02020603050405020304" pitchFamily="18" charset="0"/>
              </a:rPr>
              <a:t> ta </a:t>
            </a:r>
            <a:r>
              <a:rPr lang="en-US" altLang="en-US" sz="24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làm</a:t>
            </a:r>
            <a:r>
              <a:rPr lang="en-US" altLang="en-US" sz="24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thế</a:t>
            </a:r>
            <a:r>
              <a:rPr lang="en-US" altLang="en-US" sz="24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nào</a:t>
            </a:r>
            <a:r>
              <a:rPr lang="en-US" altLang="en-US" sz="2400" b="1" dirty="0">
                <a:solidFill>
                  <a:srgbClr val="002060"/>
                </a:solidFill>
                <a:cs typeface="Times New Roman" panose="02020603050405020304" pitchFamily="18" charset="0"/>
              </a:rPr>
              <a:t> ?</a:t>
            </a:r>
          </a:p>
          <a:p>
            <a:pPr algn="ctr"/>
            <a:endParaRPr lang="en-US" sz="24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9" name="Picture 2" descr="Skye | PAW Patrol Deutsch Wiki | Fando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0369" y="4533856"/>
            <a:ext cx="1800599" cy="2295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: Rounded Corners 26"/>
          <p:cNvSpPr/>
          <p:nvPr/>
        </p:nvSpPr>
        <p:spPr>
          <a:xfrm>
            <a:off x="2520949" y="4242759"/>
            <a:ext cx="9207501" cy="233130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2840449" y="4452182"/>
            <a:ext cx="87236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Muốn</a:t>
            </a:r>
            <a:r>
              <a:rPr lang="en-US" alt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tính</a:t>
            </a:r>
            <a:r>
              <a:rPr lang="en-US" alt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198C"/>
                </a:solidFill>
                <a:cs typeface="Times New Roman" panose="02020603050405020304" pitchFamily="18" charset="0"/>
              </a:rPr>
              <a:t>thời</a:t>
            </a:r>
            <a:r>
              <a:rPr lang="en-US" altLang="en-US" sz="2800" b="1" dirty="0">
                <a:solidFill>
                  <a:srgbClr val="FF198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198C"/>
                </a:solidFill>
                <a:cs typeface="Times New Roman" panose="02020603050405020304" pitchFamily="18" charset="0"/>
              </a:rPr>
              <a:t>gian</a:t>
            </a:r>
            <a:r>
              <a:rPr lang="en-US" altLang="en-US" sz="2800" b="1" dirty="0">
                <a:solidFill>
                  <a:srgbClr val="FF198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ta </a:t>
            </a:r>
            <a:r>
              <a:rPr lang="en-US" alt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lấy</a:t>
            </a:r>
            <a:r>
              <a:rPr lang="en-US" alt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quãng</a:t>
            </a:r>
            <a:r>
              <a:rPr lang="en-US" altLang="en-US" sz="2800" b="1" dirty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đường</a:t>
            </a:r>
            <a:r>
              <a:rPr lang="en-US" altLang="en-US" sz="2800" b="1" dirty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chia </a:t>
            </a:r>
            <a:r>
              <a:rPr lang="en-US" alt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cho</a:t>
            </a:r>
            <a:r>
              <a:rPr lang="en-US" alt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vận</a:t>
            </a:r>
            <a:r>
              <a:rPr lang="en-US" altLang="en-US" sz="2800" b="1" dirty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tốc</a:t>
            </a:r>
            <a:r>
              <a:rPr lang="en-US" alt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841083" y="5052128"/>
            <a:ext cx="8723631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Công</a:t>
            </a:r>
            <a:r>
              <a:rPr lang="en-US" alt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thức</a:t>
            </a:r>
            <a:r>
              <a:rPr lang="en-US" alt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altLang="en-US" sz="4800" b="1" dirty="0">
                <a:solidFill>
                  <a:srgbClr val="C00000"/>
                </a:solidFill>
                <a:cs typeface="Times New Roman" panose="02020603050405020304" pitchFamily="18" charset="0"/>
              </a:rPr>
              <a:t> t = s : v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6" grpId="0"/>
      <p:bldP spid="26" grpId="1"/>
      <p:bldP spid="27" grpId="0" animBg="1"/>
      <p:bldP spid="28" grpId="0"/>
      <p:bldP spid="2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/>
          <p:cNvSpPr/>
          <p:nvPr/>
        </p:nvSpPr>
        <p:spPr>
          <a:xfrm>
            <a:off x="486078" y="258748"/>
            <a:ext cx="11219844" cy="614205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PAW Patrol&amp;amp;#39;s Chase – PAW Patrol &amp;amp;amp; Friends | Official Sit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3988" y="4023608"/>
            <a:ext cx="1852612" cy="2834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Skye | PAW Patrol Deutsch Wiki | Fando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8100" y="4562972"/>
            <a:ext cx="1665232" cy="2295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30834" y="700688"/>
            <a:ext cx="1153033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32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Muốn</a:t>
            </a:r>
            <a:r>
              <a:rPr lang="en-US" alt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tính</a:t>
            </a:r>
            <a:r>
              <a:rPr lang="en-US" alt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198C"/>
                </a:solidFill>
                <a:cs typeface="Times New Roman" panose="02020603050405020304" pitchFamily="18" charset="0"/>
              </a:rPr>
              <a:t>thời</a:t>
            </a:r>
            <a:r>
              <a:rPr lang="en-US" altLang="en-US" sz="3200" b="1" dirty="0">
                <a:solidFill>
                  <a:srgbClr val="FF198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198C"/>
                </a:solidFill>
                <a:cs typeface="Times New Roman" panose="02020603050405020304" pitchFamily="18" charset="0"/>
              </a:rPr>
              <a:t>gian</a:t>
            </a:r>
            <a:r>
              <a:rPr lang="en-US" altLang="en-US" sz="3200" b="1" dirty="0">
                <a:solidFill>
                  <a:srgbClr val="FF198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ta </a:t>
            </a:r>
            <a:r>
              <a:rPr lang="en-US" altLang="en-US" sz="32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lấy</a:t>
            </a:r>
            <a:r>
              <a:rPr lang="en-US" alt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quãng</a:t>
            </a:r>
            <a:r>
              <a:rPr lang="en-US" altLang="en-US" sz="3200" b="1" dirty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đường</a:t>
            </a:r>
            <a:r>
              <a:rPr lang="en-US" altLang="en-US" sz="3200" b="1" dirty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chia </a:t>
            </a:r>
            <a:r>
              <a:rPr lang="en-US" altLang="en-US" sz="32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cho</a:t>
            </a:r>
            <a:r>
              <a:rPr lang="en-US" alt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vận</a:t>
            </a:r>
            <a:r>
              <a:rPr lang="en-US" altLang="en-US" sz="3200" b="1" dirty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tốc</a:t>
            </a:r>
            <a:r>
              <a:rPr lang="en-US" alt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64403" y="1506111"/>
            <a:ext cx="2309497" cy="840261"/>
          </a:xfrm>
          <a:prstGeom prst="rect">
            <a:avLst/>
          </a:prstGeom>
          <a:solidFill>
            <a:srgbClr val="FFEFFF"/>
          </a:solidFill>
          <a:ln w="38100">
            <a:solidFill>
              <a:srgbClr val="FF99CC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en-US" sz="4800" b="1" dirty="0">
                <a:solidFill>
                  <a:srgbClr val="C00000"/>
                </a:solidFill>
                <a:cs typeface="Times New Roman" panose="02020603050405020304" pitchFamily="18" charset="0"/>
              </a:rPr>
              <a:t>t = s : v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404399" y="2854585"/>
            <a:ext cx="4570097" cy="1938992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en-US" altLang="en-US" sz="4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s : </a:t>
            </a:r>
            <a:r>
              <a:rPr lang="en-US" altLang="en-US" sz="4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quãng</a:t>
            </a:r>
            <a:r>
              <a:rPr lang="en-US" altLang="en-US" sz="4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đường</a:t>
            </a:r>
            <a:endParaRPr lang="en-US" altLang="en-US" sz="400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Times New Roman" panose="02020603050405020304" pitchFamily="18" charset="0"/>
            </a:endParaRPr>
          </a:p>
          <a:p>
            <a:pPr algn="just"/>
            <a:r>
              <a:rPr lang="en-US" altLang="en-US" sz="4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v : </a:t>
            </a:r>
            <a:r>
              <a:rPr lang="en-US" altLang="en-US" sz="4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vận</a:t>
            </a:r>
            <a:r>
              <a:rPr lang="en-US" altLang="en-US" sz="4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tốc</a:t>
            </a:r>
            <a:endParaRPr lang="en-US" altLang="en-US" sz="400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Times New Roman" panose="02020603050405020304" pitchFamily="18" charset="0"/>
            </a:endParaRPr>
          </a:p>
          <a:p>
            <a:pPr algn="just"/>
            <a:r>
              <a:rPr lang="en-US" altLang="en-US" sz="4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t : </a:t>
            </a:r>
            <a:r>
              <a:rPr lang="en-US" altLang="en-US" sz="4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thời</a:t>
            </a:r>
            <a:r>
              <a:rPr lang="en-US" altLang="en-US" sz="4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gian</a:t>
            </a:r>
            <a:endParaRPr lang="en-US" altLang="en-US" sz="400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28288" y="2854584"/>
            <a:ext cx="4570097" cy="1938992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en-US" altLang="en-US" sz="4000" dirty="0">
                <a:ln w="0"/>
                <a:solidFill>
                  <a:srgbClr val="FF198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s : … km</a:t>
            </a:r>
          </a:p>
          <a:p>
            <a:pPr algn="just"/>
            <a:r>
              <a:rPr lang="en-US" altLang="en-US" sz="4000" dirty="0">
                <a:ln w="0"/>
                <a:solidFill>
                  <a:srgbClr val="FF198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v : … km/</a:t>
            </a:r>
            <a:r>
              <a:rPr lang="en-US" altLang="en-US" sz="4000" dirty="0" err="1">
                <a:ln w="0"/>
                <a:solidFill>
                  <a:srgbClr val="FF198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giờ</a:t>
            </a:r>
            <a:endParaRPr lang="en-US" altLang="en-US" sz="4000" dirty="0">
              <a:ln w="0"/>
              <a:solidFill>
                <a:srgbClr val="FF198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Times New Roman" panose="02020603050405020304" pitchFamily="18" charset="0"/>
            </a:endParaRPr>
          </a:p>
          <a:p>
            <a:pPr algn="just"/>
            <a:r>
              <a:rPr lang="en-US" altLang="en-US" sz="4000" dirty="0">
                <a:ln w="0"/>
                <a:solidFill>
                  <a:srgbClr val="FF198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t : ... </a:t>
            </a:r>
            <a:r>
              <a:rPr lang="en-US" altLang="en-US" sz="4000" dirty="0" err="1">
                <a:ln w="0"/>
                <a:solidFill>
                  <a:srgbClr val="FF198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giờ</a:t>
            </a:r>
            <a:endParaRPr lang="en-US" altLang="en-US" sz="4000" dirty="0">
              <a:ln w="0"/>
              <a:solidFill>
                <a:srgbClr val="FF198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528287" y="2854584"/>
            <a:ext cx="4570097" cy="1938992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en-US" altLang="en-US" sz="4000" dirty="0">
                <a:ln w="0"/>
                <a:solidFill>
                  <a:srgbClr val="FF198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s : … m</a:t>
            </a:r>
          </a:p>
          <a:p>
            <a:pPr algn="just"/>
            <a:r>
              <a:rPr lang="en-US" altLang="en-US" sz="4000" dirty="0">
                <a:ln w="0"/>
                <a:solidFill>
                  <a:srgbClr val="FF198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v : … m/</a:t>
            </a:r>
            <a:r>
              <a:rPr lang="en-US" altLang="en-US" sz="4000" dirty="0" err="1">
                <a:ln w="0"/>
                <a:solidFill>
                  <a:srgbClr val="FF198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phút</a:t>
            </a:r>
            <a:endParaRPr lang="en-US" altLang="en-US" sz="4000" dirty="0">
              <a:ln w="0"/>
              <a:solidFill>
                <a:srgbClr val="FF198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Times New Roman" panose="02020603050405020304" pitchFamily="18" charset="0"/>
            </a:endParaRPr>
          </a:p>
          <a:p>
            <a:pPr algn="just"/>
            <a:r>
              <a:rPr lang="en-US" altLang="en-US" sz="4000" dirty="0">
                <a:ln w="0"/>
                <a:solidFill>
                  <a:srgbClr val="FF198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t : ... </a:t>
            </a:r>
            <a:r>
              <a:rPr lang="en-US" altLang="en-US" sz="4000" dirty="0" err="1">
                <a:ln w="0"/>
                <a:solidFill>
                  <a:srgbClr val="FF198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phút</a:t>
            </a:r>
            <a:endParaRPr lang="en-US" altLang="en-US" sz="4000" dirty="0">
              <a:ln w="0"/>
              <a:solidFill>
                <a:srgbClr val="FF198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247" b="100000" l="0" r="100000">
                        <a14:foregroundMark x1="64631" y1="22963" x2="73113" y2="26543"/>
                        <a14:foregroundMark x1="20526" y1="90617" x2="41306" y2="99136"/>
                      </a14:backgroundRemoval>
                    </a14:imgEffect>
                  </a14:imgLayer>
                </a14:imgProps>
              </a:ext>
            </a:extLst>
          </a:blip>
          <a:srcRect l="3572" t="20414"/>
          <a:stretch>
            <a:fillRect/>
          </a:stretch>
        </p:blipFill>
        <p:spPr>
          <a:xfrm>
            <a:off x="1602096" y="5105178"/>
            <a:ext cx="8887020" cy="136387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602096" y="5440803"/>
            <a:ext cx="8634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* </a:t>
            </a:r>
            <a:r>
              <a:rPr lang="en-US" sz="3200" b="1" dirty="0" err="1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Lưu</a:t>
            </a:r>
            <a:r>
              <a:rPr lang="en-US" sz="3200" b="1" dirty="0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ý: </a:t>
            </a:r>
            <a:r>
              <a:rPr lang="en-US" sz="3200" b="1" dirty="0" err="1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Các</a:t>
            </a:r>
            <a:r>
              <a:rPr lang="en-US" sz="3200" b="1" dirty="0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đơn</a:t>
            </a:r>
            <a:r>
              <a:rPr lang="en-US" sz="3200" b="1" dirty="0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vị</a:t>
            </a:r>
            <a:r>
              <a:rPr lang="en-US" sz="3200" b="1" dirty="0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đo</a:t>
            </a:r>
            <a:r>
              <a:rPr lang="en-US" sz="3200" b="1" dirty="0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phải</a:t>
            </a:r>
            <a:r>
              <a:rPr lang="en-US" sz="3200" b="1" dirty="0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có</a:t>
            </a:r>
            <a:r>
              <a:rPr lang="en-US" sz="3200" b="1" dirty="0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sự</a:t>
            </a:r>
            <a:r>
              <a:rPr lang="en-US" sz="3200" b="1" dirty="0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đồng</a:t>
            </a:r>
            <a:r>
              <a:rPr lang="en-US" sz="3200" b="1" dirty="0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nhất</a:t>
            </a:r>
            <a:r>
              <a:rPr lang="en-US" sz="3200" b="1" dirty="0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/>
      <p:bldP spid="11" grpId="0" build="p"/>
      <p:bldP spid="11" grpId="1" build="allAtOnce"/>
      <p:bldP spid="12" grpId="0" build="p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076" name="Picture 4" descr="PAW Patrol&amp;amp;#39;s Chase – PAW Patrol &amp;amp;amp; Friends | Official Sit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9300" y="1594824"/>
            <a:ext cx="3316288" cy="526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46300" y="0"/>
            <a:ext cx="8102601" cy="410677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742836" y="968314"/>
            <a:ext cx="450618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Dựa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vào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công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thức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các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bạn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hãy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tìm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thời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gian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ca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nô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đi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đến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nơi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nhé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!</a:t>
            </a:r>
          </a:p>
        </p:txBody>
      </p:sp>
      <p:pic>
        <p:nvPicPr>
          <p:cNvPr id="9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8307404">
            <a:off x="669799" y="2658065"/>
            <a:ext cx="3727103" cy="357292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43607" y="4121362"/>
            <a:ext cx="45061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 ca </a:t>
            </a:r>
            <a:r>
              <a:rPr lang="en-US" sz="4400" b="1" dirty="0" err="1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nô</a:t>
            </a:r>
            <a:r>
              <a:rPr lang="en-US" sz="4400" b="1" dirty="0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= 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412886" y="337930"/>
            <a:ext cx="11366228" cy="6318500"/>
          </a:xfrm>
          <a:prstGeom prst="rect">
            <a:avLst/>
          </a:prstGeom>
          <a:solidFill>
            <a:schemeClr val="bg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: Diagonal Corners Rounded 6"/>
          <p:cNvSpPr/>
          <p:nvPr/>
        </p:nvSpPr>
        <p:spPr>
          <a:xfrm>
            <a:off x="327025" y="201570"/>
            <a:ext cx="11537950" cy="1766380"/>
          </a:xfrm>
          <a:prstGeom prst="round2DiagRect">
            <a:avLst>
              <a:gd name="adj1" fmla="val 16667"/>
              <a:gd name="adj2" fmla="val 12590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10"/>
          <p:cNvSpPr/>
          <p:nvPr/>
        </p:nvSpPr>
        <p:spPr>
          <a:xfrm>
            <a:off x="5652313" y="568781"/>
            <a:ext cx="3086100" cy="437321"/>
          </a:xfrm>
          <a:prstGeom prst="roundRect">
            <a:avLst/>
          </a:prstGeom>
          <a:solidFill>
            <a:schemeClr val="accent4">
              <a:lumMod val="60000"/>
              <a:lumOff val="40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: Rounded Corners 11"/>
          <p:cNvSpPr/>
          <p:nvPr/>
        </p:nvSpPr>
        <p:spPr>
          <a:xfrm>
            <a:off x="9359899" y="590807"/>
            <a:ext cx="2222501" cy="437320"/>
          </a:xfrm>
          <a:prstGeom prst="roundRect">
            <a:avLst/>
          </a:prstGeom>
          <a:solidFill>
            <a:srgbClr val="92D050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Arc 21"/>
          <p:cNvSpPr/>
          <p:nvPr/>
        </p:nvSpPr>
        <p:spPr>
          <a:xfrm flipV="1">
            <a:off x="1668377" y="3629977"/>
            <a:ext cx="8855248" cy="1604901"/>
          </a:xfrm>
          <a:prstGeom prst="arc">
            <a:avLst>
              <a:gd name="adj1" fmla="val 10781554"/>
              <a:gd name="adj2" fmla="val 0"/>
            </a:avLst>
          </a:prstGeom>
          <a:ln w="5715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059905" y="5286626"/>
            <a:ext cx="21354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b="1" dirty="0">
                <a:solidFill>
                  <a:srgbClr val="C00000"/>
                </a:solidFill>
                <a:latin typeface="Calibri" panose="020F0502020204030204"/>
              </a:rPr>
              <a:t>42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km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Arc 24"/>
          <p:cNvSpPr/>
          <p:nvPr/>
        </p:nvSpPr>
        <p:spPr>
          <a:xfrm>
            <a:off x="1668376" y="2993454"/>
            <a:ext cx="8855248" cy="1604902"/>
          </a:xfrm>
          <a:prstGeom prst="arc">
            <a:avLst>
              <a:gd name="adj1" fmla="val 10781554"/>
              <a:gd name="adj2" fmla="val 0"/>
            </a:avLst>
          </a:prstGeom>
          <a:ln w="5715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059905" y="2358793"/>
            <a:ext cx="21354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 = ? </a:t>
            </a:r>
            <a:r>
              <a:rPr kumimoji="0" lang="en-US" sz="32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giờ</a:t>
            </a:r>
            <a:endParaRPr kumimoji="0" lang="en-US" sz="3200" b="0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92D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1668377" y="3877919"/>
            <a:ext cx="8855249" cy="496956"/>
            <a:chOff x="1794581" y="4006930"/>
            <a:chExt cx="8855249" cy="496956"/>
          </a:xfrm>
        </p:grpSpPr>
        <p:cxnSp>
          <p:nvCxnSpPr>
            <p:cNvPr id="15" name="Straight Connector 14"/>
            <p:cNvCxnSpPr/>
            <p:nvPr/>
          </p:nvCxnSpPr>
          <p:spPr>
            <a:xfrm>
              <a:off x="1794581" y="4255408"/>
              <a:ext cx="8855249" cy="0"/>
            </a:xfrm>
            <a:prstGeom prst="line">
              <a:avLst/>
            </a:prstGeom>
            <a:ln w="762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10649830" y="4006930"/>
              <a:ext cx="0" cy="496956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1794581" y="4006930"/>
              <a:ext cx="0" cy="496956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Rectangle: Rounded Corners 28"/>
          <p:cNvSpPr/>
          <p:nvPr/>
        </p:nvSpPr>
        <p:spPr>
          <a:xfrm>
            <a:off x="843080" y="4417294"/>
            <a:ext cx="1697879" cy="429004"/>
          </a:xfrm>
          <a:prstGeom prst="roundRect">
            <a:avLst/>
          </a:prstGeom>
          <a:solidFill>
            <a:schemeClr val="accent4">
              <a:lumMod val="40000"/>
              <a:lumOff val="60000"/>
              <a:alpha val="6784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95794" y="4392951"/>
            <a:ext cx="17451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36 km/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: Rounded Corners 29"/>
          <p:cNvSpPr/>
          <p:nvPr/>
        </p:nvSpPr>
        <p:spPr>
          <a:xfrm>
            <a:off x="4184295" y="1045579"/>
            <a:ext cx="1352905" cy="402694"/>
          </a:xfrm>
          <a:prstGeom prst="roundRect">
            <a:avLst/>
          </a:prstGeom>
          <a:solidFill>
            <a:schemeClr val="accent5">
              <a:lumMod val="60000"/>
              <a:lumOff val="40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: Rounded Corners 22"/>
          <p:cNvSpPr/>
          <p:nvPr/>
        </p:nvSpPr>
        <p:spPr>
          <a:xfrm>
            <a:off x="2275631" y="1010953"/>
            <a:ext cx="975569" cy="437320"/>
          </a:xfrm>
          <a:prstGeom prst="roundRect">
            <a:avLst/>
          </a:prstGeom>
          <a:solidFill>
            <a:srgbClr val="92D050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45965" y="506395"/>
            <a:ext cx="1073643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900" b="1" dirty="0">
                <a:solidFill>
                  <a:srgbClr val="C00000"/>
                </a:solidFill>
                <a:latin typeface="Calibri" panose="020F0502020204030204"/>
              </a:rPr>
              <a:t>b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)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Bài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toán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 2: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Một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 ca</a:t>
            </a:r>
            <a:r>
              <a:rPr kumimoji="0" lang="en-US" sz="29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9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nô</a:t>
            </a:r>
            <a:r>
              <a:rPr kumimoji="0" lang="en-US" sz="29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đi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với</a:t>
            </a:r>
            <a:r>
              <a:rPr kumimoji="0" lang="en-US" sz="29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9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vận</a:t>
            </a:r>
            <a:r>
              <a:rPr kumimoji="0" lang="en-US" sz="29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9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tốc</a:t>
            </a:r>
            <a:r>
              <a:rPr kumimoji="0" lang="en-US" sz="29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 36 km/</a:t>
            </a:r>
            <a:r>
              <a:rPr kumimoji="0" lang="en-US" sz="29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giờ</a:t>
            </a:r>
            <a:r>
              <a:rPr kumimoji="0" lang="en-US" sz="29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9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trên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quãng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đường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sông</a:t>
            </a:r>
            <a:r>
              <a:rPr kumimoji="0" lang="en-US" sz="29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9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dài</a:t>
            </a:r>
            <a:r>
              <a:rPr kumimoji="0" lang="en-US" sz="29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 42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 km.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Tính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thời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gian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đi</a:t>
            </a:r>
            <a:r>
              <a:rPr kumimoji="0" lang="en-US" sz="29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9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của</a:t>
            </a:r>
            <a:r>
              <a:rPr kumimoji="0" lang="en-US" sz="29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ca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nô</a:t>
            </a:r>
            <a:r>
              <a:rPr kumimoji="0" lang="en-US" sz="29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9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trên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quãng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đường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đó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.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5839" y="3518679"/>
            <a:ext cx="1843031" cy="10367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2.59259E-6 L 0.72969 2.59259E-6 " pathEditMode="relative" rAng="0" ptsTypes="AA">
                                      <p:cBhvr>
                                        <p:cTn id="40" dur="39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484" y="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0185 L 0.7263 0.00811 " pathEditMode="relative" rAng="0" ptsTypes="AA">
                                      <p:cBhvr>
                                        <p:cTn id="42" dur="4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315" y="486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0.00185 L 0.72435 0.00857 " pathEditMode="relative" rAng="0" ptsTypes="AA">
                                      <p:cBhvr>
                                        <p:cTn id="44" dur="4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11" y="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1" grpId="0" animBg="1"/>
      <p:bldP spid="12" grpId="0" animBg="1"/>
      <p:bldP spid="22" grpId="0" animBg="1"/>
      <p:bldP spid="24" grpId="0"/>
      <p:bldP spid="25" grpId="0" animBg="1"/>
      <p:bldP spid="26" grpId="0"/>
      <p:bldP spid="29" grpId="0" animBg="1"/>
      <p:bldP spid="29" grpId="1" animBg="1"/>
      <p:bldP spid="28" grpId="0"/>
      <p:bldP spid="28" grpId="1"/>
      <p:bldP spid="30" grpId="0" animBg="1"/>
      <p:bldP spid="23" grpId="0" animBg="1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3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69437" y="354793"/>
            <a:ext cx="10540998" cy="890247"/>
          </a:xfrm>
          <a:prstGeom prst="rect">
            <a:avLst/>
          </a:prstGeom>
          <a:solidFill>
            <a:schemeClr val="bg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21250392">
            <a:off x="-1561214" y="-479276"/>
            <a:ext cx="6453244" cy="1668138"/>
          </a:xfrm>
          <a:prstGeom prst="rect">
            <a:avLst/>
          </a:prstGeom>
        </p:spPr>
      </p:pic>
      <p:pic>
        <p:nvPicPr>
          <p:cNvPr id="9" name="Picture 1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470988" y="234297"/>
            <a:ext cx="435674" cy="443999"/>
          </a:xfrm>
          <a:prstGeom prst="rect">
            <a:avLst/>
          </a:prstGeom>
        </p:spPr>
      </p:pic>
      <p:pic>
        <p:nvPicPr>
          <p:cNvPr id="10" name="Picture 1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 flipV="1">
            <a:off x="1452472" y="354793"/>
            <a:ext cx="415872" cy="423819"/>
          </a:xfrm>
          <a:prstGeom prst="rect">
            <a:avLst/>
          </a:prstGeom>
        </p:spPr>
      </p:pic>
      <p:pic>
        <p:nvPicPr>
          <p:cNvPr id="11" name="Picture 1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8953" y="42492"/>
            <a:ext cx="623883" cy="635804"/>
          </a:xfrm>
          <a:prstGeom prst="rect">
            <a:avLst/>
          </a:prstGeom>
        </p:spPr>
      </p:pic>
      <p:pic>
        <p:nvPicPr>
          <p:cNvPr id="12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546243" y="2874296"/>
            <a:ext cx="3320816" cy="4734434"/>
          </a:xfrm>
          <a:prstGeom prst="rect">
            <a:avLst/>
          </a:prstGeom>
        </p:spPr>
      </p:pic>
      <p:pic>
        <p:nvPicPr>
          <p:cNvPr id="14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9637724" y="1887853"/>
            <a:ext cx="2855686" cy="51614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15673" y="439840"/>
            <a:ext cx="5960654" cy="736634"/>
          </a:xfrm>
          <a:prstGeom prst="rect">
            <a:avLst/>
          </a:prstGeom>
        </p:spPr>
      </p:pic>
      <p:pic>
        <p:nvPicPr>
          <p:cNvPr id="18" name="Picture 15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250236" y="831843"/>
            <a:ext cx="1016077" cy="513119"/>
          </a:xfrm>
          <a:prstGeom prst="rect">
            <a:avLst/>
          </a:prstGeom>
        </p:spPr>
      </p:pic>
      <p:pic>
        <p:nvPicPr>
          <p:cNvPr id="19" name="Picture 15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7942994" y="837244"/>
            <a:ext cx="1016077" cy="513119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724259" y="1344962"/>
            <a:ext cx="10809853" cy="5053882"/>
            <a:chOff x="1669775" y="1446143"/>
            <a:chExt cx="8527772" cy="3861352"/>
          </a:xfrm>
        </p:grpSpPr>
        <p:sp>
          <p:nvSpPr>
            <p:cNvPr id="31" name="Rectangle: Rounded Corners 30"/>
            <p:cNvSpPr/>
            <p:nvPr/>
          </p:nvSpPr>
          <p:spPr>
            <a:xfrm>
              <a:off x="1798982" y="1550504"/>
              <a:ext cx="8398565" cy="3756991"/>
            </a:xfrm>
            <a:prstGeom prst="roundRect">
              <a:avLst/>
            </a:prstGeom>
            <a:solidFill>
              <a:srgbClr val="FFC000"/>
            </a:solidFill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: Rounded Corners 31"/>
            <p:cNvSpPr/>
            <p:nvPr/>
          </p:nvSpPr>
          <p:spPr>
            <a:xfrm>
              <a:off x="1669775" y="1446143"/>
              <a:ext cx="8398565" cy="3756991"/>
            </a:xfrm>
            <a:prstGeom prst="roundRect">
              <a:avLst/>
            </a:pr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3254">
            <a:off x="779852" y="1996072"/>
            <a:ext cx="2168488" cy="121977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3254">
            <a:off x="786086" y="3870457"/>
            <a:ext cx="2168488" cy="1219774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530789" y="2256263"/>
            <a:ext cx="853477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 err="1">
                <a:solidFill>
                  <a:srgbClr val="A93C5E"/>
                </a:solidFill>
                <a:effectLst/>
              </a:rPr>
              <a:t>Hình</a:t>
            </a:r>
            <a:r>
              <a:rPr lang="en-US" sz="3600" b="0" i="0" dirty="0">
                <a:solidFill>
                  <a:srgbClr val="A93C5E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A93C5E"/>
                </a:solidFill>
                <a:effectLst/>
              </a:rPr>
              <a:t>thành</a:t>
            </a:r>
            <a:r>
              <a:rPr lang="en-US" sz="3600" b="0" i="0" dirty="0">
                <a:solidFill>
                  <a:srgbClr val="A93C5E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A93C5E"/>
                </a:solidFill>
                <a:effectLst/>
              </a:rPr>
              <a:t>cách</a:t>
            </a:r>
            <a:r>
              <a:rPr lang="en-US" sz="3600" b="0" i="0" dirty="0">
                <a:solidFill>
                  <a:srgbClr val="A93C5E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A93C5E"/>
                </a:solidFill>
                <a:effectLst/>
              </a:rPr>
              <a:t>tính</a:t>
            </a:r>
            <a:r>
              <a:rPr lang="en-US" sz="3600" b="0" i="0" dirty="0">
                <a:solidFill>
                  <a:srgbClr val="A93C5E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A93C5E"/>
                </a:solidFill>
                <a:effectLst/>
              </a:rPr>
              <a:t>thời</a:t>
            </a:r>
            <a:r>
              <a:rPr lang="en-US" sz="3600" b="0" i="0" dirty="0">
                <a:solidFill>
                  <a:srgbClr val="A93C5E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A93C5E"/>
                </a:solidFill>
                <a:effectLst/>
              </a:rPr>
              <a:t>gian</a:t>
            </a:r>
            <a:r>
              <a:rPr lang="en-US" sz="3600" b="0" i="0" dirty="0">
                <a:solidFill>
                  <a:srgbClr val="A93C5E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A93C5E"/>
                </a:solidFill>
                <a:effectLst/>
              </a:rPr>
              <a:t>của</a:t>
            </a:r>
            <a:r>
              <a:rPr lang="en-US" sz="3600" b="0" i="0" dirty="0">
                <a:solidFill>
                  <a:srgbClr val="A93C5E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A93C5E"/>
                </a:solidFill>
                <a:effectLst/>
              </a:rPr>
              <a:t>toán</a:t>
            </a:r>
            <a:r>
              <a:rPr lang="en-US" sz="3600" b="0" i="0" dirty="0">
                <a:solidFill>
                  <a:srgbClr val="A93C5E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A93C5E"/>
                </a:solidFill>
                <a:effectLst/>
              </a:rPr>
              <a:t>chuyển</a:t>
            </a:r>
            <a:r>
              <a:rPr lang="en-US" sz="3600" b="0" i="0" dirty="0">
                <a:solidFill>
                  <a:srgbClr val="A93C5E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A93C5E"/>
                </a:solidFill>
                <a:effectLst/>
              </a:rPr>
              <a:t>động</a:t>
            </a:r>
            <a:r>
              <a:rPr lang="en-US" sz="3600" b="0" i="0" dirty="0">
                <a:solidFill>
                  <a:srgbClr val="A93C5E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A93C5E"/>
                </a:solidFill>
                <a:effectLst/>
              </a:rPr>
              <a:t>đều</a:t>
            </a:r>
            <a:r>
              <a:rPr lang="en-US" sz="3600" b="0" i="0" dirty="0">
                <a:solidFill>
                  <a:srgbClr val="A93C5E"/>
                </a:solidFill>
                <a:effectLst/>
              </a:rPr>
              <a:t>.</a:t>
            </a:r>
            <a:endParaRPr lang="en-US" sz="3600" dirty="0">
              <a:solidFill>
                <a:srgbClr val="A93C5E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470988" y="3993538"/>
            <a:ext cx="813351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0" i="0" dirty="0" err="1">
                <a:solidFill>
                  <a:srgbClr val="A93C5E"/>
                </a:solidFill>
                <a:effectLst/>
              </a:rPr>
              <a:t>Biết</a:t>
            </a:r>
            <a:r>
              <a:rPr lang="en-US" sz="3600" b="0" i="0" dirty="0">
                <a:solidFill>
                  <a:srgbClr val="A93C5E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A93C5E"/>
                </a:solidFill>
                <a:effectLst/>
              </a:rPr>
              <a:t>thực</a:t>
            </a:r>
            <a:r>
              <a:rPr lang="en-US" sz="3600" b="0" i="0" dirty="0">
                <a:solidFill>
                  <a:srgbClr val="A93C5E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A93C5E"/>
                </a:solidFill>
                <a:effectLst/>
              </a:rPr>
              <a:t>hiện</a:t>
            </a:r>
            <a:r>
              <a:rPr lang="en-US" sz="3600" b="0" i="0" dirty="0">
                <a:solidFill>
                  <a:srgbClr val="A93C5E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A93C5E"/>
                </a:solidFill>
                <a:effectLst/>
              </a:rPr>
              <a:t>bài</a:t>
            </a:r>
            <a:r>
              <a:rPr lang="en-US" sz="3600" b="0" i="0" dirty="0">
                <a:solidFill>
                  <a:srgbClr val="A93C5E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A93C5E"/>
                </a:solidFill>
                <a:effectLst/>
              </a:rPr>
              <a:t>toán</a:t>
            </a:r>
            <a:r>
              <a:rPr lang="en-US" sz="3600" b="0" i="0" dirty="0">
                <a:solidFill>
                  <a:srgbClr val="A93C5E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A93C5E"/>
                </a:solidFill>
                <a:effectLst/>
              </a:rPr>
              <a:t>tính</a:t>
            </a:r>
            <a:r>
              <a:rPr lang="en-US" sz="3600" b="0" i="0" dirty="0">
                <a:solidFill>
                  <a:srgbClr val="A93C5E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A93C5E"/>
                </a:solidFill>
                <a:effectLst/>
              </a:rPr>
              <a:t>thời</a:t>
            </a:r>
            <a:r>
              <a:rPr lang="en-US" sz="3600" b="0" i="0" dirty="0">
                <a:solidFill>
                  <a:srgbClr val="A93C5E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A93C5E"/>
                </a:solidFill>
                <a:effectLst/>
              </a:rPr>
              <a:t>gian</a:t>
            </a:r>
            <a:r>
              <a:rPr lang="en-US" sz="3600" b="0" i="0" dirty="0">
                <a:solidFill>
                  <a:srgbClr val="A93C5E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A93C5E"/>
                </a:solidFill>
                <a:effectLst/>
              </a:rPr>
              <a:t>của</a:t>
            </a:r>
            <a:r>
              <a:rPr lang="en-US" sz="3600" b="0" i="0" dirty="0">
                <a:solidFill>
                  <a:srgbClr val="A93C5E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A93C5E"/>
                </a:solidFill>
                <a:effectLst/>
              </a:rPr>
              <a:t>toán</a:t>
            </a:r>
            <a:r>
              <a:rPr lang="en-US" sz="3600" b="0" i="0" dirty="0">
                <a:solidFill>
                  <a:srgbClr val="A93C5E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A93C5E"/>
                </a:solidFill>
                <a:effectLst/>
              </a:rPr>
              <a:t>chuyển</a:t>
            </a:r>
            <a:r>
              <a:rPr lang="en-US" sz="3600" b="0" i="0" dirty="0">
                <a:solidFill>
                  <a:srgbClr val="A93C5E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A93C5E"/>
                </a:solidFill>
                <a:effectLst/>
              </a:rPr>
              <a:t>động</a:t>
            </a:r>
            <a:r>
              <a:rPr lang="en-US" sz="3600" b="0" i="0" dirty="0">
                <a:solidFill>
                  <a:srgbClr val="A93C5E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A93C5E"/>
                </a:solidFill>
                <a:effectLst/>
              </a:rPr>
              <a:t>đều</a:t>
            </a:r>
            <a:r>
              <a:rPr lang="en-US" sz="3600" b="0" i="0" dirty="0">
                <a:solidFill>
                  <a:srgbClr val="A93C5E"/>
                </a:solidFill>
                <a:effectLst/>
              </a:rPr>
              <a:t>.</a:t>
            </a:r>
            <a:endParaRPr lang="en-US" sz="3600" dirty="0">
              <a:solidFill>
                <a:srgbClr val="A93C5E"/>
              </a:solidFill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51800" y="161380"/>
            <a:ext cx="1942752" cy="218922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412886" y="337930"/>
            <a:ext cx="11366228" cy="6318500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 Box 30"/>
          <p:cNvSpPr txBox="1">
            <a:spLocks noChangeArrowheads="1"/>
          </p:cNvSpPr>
          <p:nvPr/>
        </p:nvSpPr>
        <p:spPr bwMode="auto">
          <a:xfrm>
            <a:off x="5077445" y="2335243"/>
            <a:ext cx="203711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alt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giải</a:t>
            </a:r>
            <a:endParaRPr kumimoji="0" lang="en-US" altLang="en-US" sz="3200" b="1" i="0" u="sng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 Box 31"/>
          <p:cNvSpPr txBox="1">
            <a:spLocks noChangeArrowheads="1"/>
          </p:cNvSpPr>
          <p:nvPr/>
        </p:nvSpPr>
        <p:spPr bwMode="auto">
          <a:xfrm>
            <a:off x="3584731" y="2970248"/>
            <a:ext cx="771191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Thời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gian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Calibri" panose="020F0502020204030204"/>
                <a:cs typeface="Times New Roman" panose="02020603050405020304" pitchFamily="18" charset="0"/>
              </a:rPr>
              <a:t>đi</a:t>
            </a:r>
            <a:r>
              <a:rPr lang="en-US" altLang="en-US" sz="3200" dirty="0">
                <a:solidFill>
                  <a:srgbClr val="002060"/>
                </a:solidFill>
                <a:latin typeface="Calibri" panose="020F0502020204030204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Calibri" panose="020F0502020204030204"/>
                <a:cs typeface="Times New Roman" panose="02020603050405020304" pitchFamily="18" charset="0"/>
              </a:rPr>
              <a:t>của</a:t>
            </a:r>
            <a:r>
              <a:rPr lang="en-US" altLang="en-US" sz="3200" dirty="0">
                <a:solidFill>
                  <a:srgbClr val="002060"/>
                </a:solidFill>
                <a:latin typeface="Calibri" panose="020F0502020204030204"/>
                <a:cs typeface="Times New Roman" panose="02020603050405020304" pitchFamily="18" charset="0"/>
              </a:rPr>
              <a:t> ca </a:t>
            </a:r>
            <a:r>
              <a:rPr lang="en-US" altLang="en-US" sz="3200" dirty="0" err="1">
                <a:solidFill>
                  <a:srgbClr val="002060"/>
                </a:solidFill>
                <a:latin typeface="Calibri" panose="020F0502020204030204"/>
                <a:cs typeface="Times New Roman" panose="02020603050405020304" pitchFamily="18" charset="0"/>
              </a:rPr>
              <a:t>nô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6" name="Text Box 32"/>
          <p:cNvSpPr txBox="1">
            <a:spLocks noChangeArrowheads="1"/>
          </p:cNvSpPr>
          <p:nvPr/>
        </p:nvSpPr>
        <p:spPr bwMode="auto">
          <a:xfrm>
            <a:off x="4404173" y="3670271"/>
            <a:ext cx="494524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42 : 36 = </a:t>
            </a:r>
          </a:p>
        </p:txBody>
      </p:sp>
      <p:sp>
        <p:nvSpPr>
          <p:cNvPr id="28" name="Text Box 33"/>
          <p:cNvSpPr txBox="1">
            <a:spLocks noChangeArrowheads="1"/>
          </p:cNvSpPr>
          <p:nvPr/>
        </p:nvSpPr>
        <p:spPr bwMode="auto">
          <a:xfrm>
            <a:off x="6214182" y="5343392"/>
            <a:ext cx="426331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: 1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giờ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10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phút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 Box 32"/>
              <p:cNvSpPr txBox="1">
                <a:spLocks noChangeArrowheads="1"/>
              </p:cNvSpPr>
              <p:nvPr/>
            </p:nvSpPr>
            <p:spPr bwMode="auto">
              <a:xfrm>
                <a:off x="5881213" y="3517696"/>
                <a:ext cx="1447800" cy="8899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alt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alt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kumimoji="0" lang="en-US" alt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kumimoji="0" lang="en-US" alt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+mn-lt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Times New Roman" panose="02020603050405020304" pitchFamily="18" charset="0"/>
                  </a:rPr>
                  <a:t>(</a:t>
                </a:r>
                <a:r>
                  <a:rPr kumimoji="0" lang="en-US" alt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Times New Roman" panose="02020603050405020304" pitchFamily="18" charset="0"/>
                  </a:rPr>
                  <a:t>giờ</a:t>
                </a:r>
                <a:r>
                  <a:rPr kumimoji="0" lang="en-US" alt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Times New Roman" panose="02020603050405020304" pitchFamily="18" charset="0"/>
                  </a:rPr>
                  <a:t>)</a:t>
                </a:r>
              </a:p>
            </p:txBody>
          </p:sp>
        </mc:Choice>
        <mc:Fallback xmlns="">
          <p:sp>
            <p:nvSpPr>
              <p:cNvPr id="29" name="Text 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881213" y="3517696"/>
                <a:ext cx="1447800" cy="889924"/>
              </a:xfrm>
              <a:prstGeom prst="rect">
                <a:avLst/>
              </a:prstGeom>
              <a:blipFill rotWithShape="1">
                <a:blip r:embed="rId3"/>
                <a:stretch>
                  <a:fillRect l="-33" t="-48" r="33" b="1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: Diagonal Corners Rounded 18"/>
          <p:cNvSpPr/>
          <p:nvPr/>
        </p:nvSpPr>
        <p:spPr>
          <a:xfrm>
            <a:off x="327025" y="201570"/>
            <a:ext cx="11537950" cy="1766380"/>
          </a:xfrm>
          <a:prstGeom prst="round2DiagRect">
            <a:avLst>
              <a:gd name="adj1" fmla="val 16667"/>
              <a:gd name="adj2" fmla="val 12590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Rectangle: Rounded Corners 19"/>
          <p:cNvSpPr/>
          <p:nvPr/>
        </p:nvSpPr>
        <p:spPr>
          <a:xfrm>
            <a:off x="5652313" y="568781"/>
            <a:ext cx="3086100" cy="437321"/>
          </a:xfrm>
          <a:prstGeom prst="roundRect">
            <a:avLst/>
          </a:prstGeom>
          <a:solidFill>
            <a:schemeClr val="accent4">
              <a:lumMod val="60000"/>
              <a:lumOff val="40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: Rounded Corners 21"/>
          <p:cNvSpPr/>
          <p:nvPr/>
        </p:nvSpPr>
        <p:spPr>
          <a:xfrm>
            <a:off x="9359899" y="590807"/>
            <a:ext cx="2222501" cy="437320"/>
          </a:xfrm>
          <a:prstGeom prst="roundRect">
            <a:avLst/>
          </a:prstGeom>
          <a:solidFill>
            <a:srgbClr val="92D050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: Rounded Corners 32"/>
          <p:cNvSpPr/>
          <p:nvPr/>
        </p:nvSpPr>
        <p:spPr>
          <a:xfrm>
            <a:off x="4184295" y="1045579"/>
            <a:ext cx="1352905" cy="402694"/>
          </a:xfrm>
          <a:prstGeom prst="roundRect">
            <a:avLst/>
          </a:prstGeom>
          <a:solidFill>
            <a:schemeClr val="accent5">
              <a:lumMod val="60000"/>
              <a:lumOff val="40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: Rounded Corners 33"/>
          <p:cNvSpPr/>
          <p:nvPr/>
        </p:nvSpPr>
        <p:spPr>
          <a:xfrm>
            <a:off x="2275631" y="1010953"/>
            <a:ext cx="975569" cy="437320"/>
          </a:xfrm>
          <a:prstGeom prst="roundRect">
            <a:avLst/>
          </a:prstGeom>
          <a:solidFill>
            <a:srgbClr val="92D050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845965" y="506395"/>
            <a:ext cx="1073643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900" b="1" dirty="0">
                <a:solidFill>
                  <a:srgbClr val="C00000"/>
                </a:solidFill>
                <a:latin typeface="Calibri" panose="020F0502020204030204"/>
              </a:rPr>
              <a:t>b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)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Bài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toán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 2: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Một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 ca</a:t>
            </a:r>
            <a:r>
              <a:rPr kumimoji="0" lang="en-US" sz="29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9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nô</a:t>
            </a:r>
            <a:r>
              <a:rPr kumimoji="0" lang="en-US" sz="29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đi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với</a:t>
            </a:r>
            <a:r>
              <a:rPr kumimoji="0" lang="en-US" sz="29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9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vận</a:t>
            </a:r>
            <a:r>
              <a:rPr kumimoji="0" lang="en-US" sz="29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9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tốc</a:t>
            </a:r>
            <a:r>
              <a:rPr kumimoji="0" lang="en-US" sz="29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 36 km/</a:t>
            </a:r>
            <a:r>
              <a:rPr kumimoji="0" lang="en-US" sz="29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giờ</a:t>
            </a:r>
            <a:r>
              <a:rPr kumimoji="0" lang="en-US" sz="29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9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trên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quãng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đường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sông</a:t>
            </a:r>
            <a:r>
              <a:rPr kumimoji="0" lang="en-US" sz="29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9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dài</a:t>
            </a:r>
            <a:r>
              <a:rPr kumimoji="0" lang="en-US" sz="29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 42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 km.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Tính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thời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gian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đi</a:t>
            </a:r>
            <a:r>
              <a:rPr kumimoji="0" lang="en-US" sz="29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9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của</a:t>
            </a:r>
            <a:r>
              <a:rPr kumimoji="0" lang="en-US" sz="29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ca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nô</a:t>
            </a:r>
            <a:r>
              <a:rPr kumimoji="0" lang="en-US" sz="29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9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trên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quãng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đường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đó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.</a:t>
            </a:r>
          </a:p>
        </p:txBody>
      </p:sp>
      <p:sp>
        <p:nvSpPr>
          <p:cNvPr id="43" name="Text Box 100"/>
          <p:cNvSpPr txBox="1">
            <a:spLocks noChangeArrowheads="1"/>
          </p:cNvSpPr>
          <p:nvPr/>
        </p:nvSpPr>
        <p:spPr bwMode="auto">
          <a:xfrm>
            <a:off x="4724420" y="4543980"/>
            <a:ext cx="21129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70 </a:t>
            </a:r>
            <a:r>
              <a:rPr lang="en-US" altLang="en-US" sz="2800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phút</a:t>
            </a:r>
            <a:endParaRPr lang="en-US" altLang="en-US" sz="2800" dirty="0">
              <a:solidFill>
                <a:srgbClr val="C0000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44" name="Text Box 100"/>
          <p:cNvSpPr txBox="1">
            <a:spLocks noChangeArrowheads="1"/>
          </p:cNvSpPr>
          <p:nvPr/>
        </p:nvSpPr>
        <p:spPr bwMode="auto">
          <a:xfrm>
            <a:off x="6148407" y="4543980"/>
            <a:ext cx="27400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= 1 giờ 10 phút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/>
              <p:cNvSpPr txBox="1"/>
              <p:nvPr/>
            </p:nvSpPr>
            <p:spPr>
              <a:xfrm>
                <a:off x="3590435" y="4327938"/>
                <a:ext cx="1270312" cy="8899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kumimoji="0" lang="en-US" alt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alt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kumimoji="0" lang="en-US" alt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kumimoji="0" lang="en-US" alt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cs typeface="Times New Roman" panose="02020603050405020304" pitchFamily="18" charset="0"/>
                  </a:rPr>
                  <a:t>giờ</a:t>
                </a:r>
                <a:r>
                  <a:rPr kumimoji="0" lang="en-US" alt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cs typeface="Times New Roman" panose="02020603050405020304" pitchFamily="18" charset="0"/>
                  </a:rPr>
                  <a:t> =</a:t>
                </a:r>
                <a:endParaRPr lang="en-US" sz="28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5" name="TextBox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0435" y="4327938"/>
                <a:ext cx="1270312" cy="889924"/>
              </a:xfrm>
              <a:prstGeom prst="rect">
                <a:avLst/>
              </a:prstGeom>
              <a:blipFill rotWithShape="1">
                <a:blip r:embed="rId4"/>
                <a:stretch>
                  <a:fillRect l="-11" t="-46" r="36" b="8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8" grpId="0"/>
      <p:bldP spid="43" grpId="0"/>
      <p:bldP spid="4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082800"/>
            <a:ext cx="8242506" cy="5852667"/>
          </a:xfrm>
          <a:prstGeom prst="rect">
            <a:avLst/>
          </a:prstGeom>
        </p:spPr>
      </p:pic>
      <p:sp>
        <p:nvSpPr>
          <p:cNvPr id="13" name="Rectangle: Rounded Corners 12"/>
          <p:cNvSpPr/>
          <p:nvPr/>
        </p:nvSpPr>
        <p:spPr>
          <a:xfrm>
            <a:off x="1657814" y="267388"/>
            <a:ext cx="8876371" cy="2408664"/>
          </a:xfrm>
          <a:prstGeom prst="round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974746" y="1148554"/>
            <a:ext cx="82425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CHẶNG 2: CỨU LẤY TÒA NHÀ SKY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07407E-6 L 1.01823 -0.00439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11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Rectangle: Diagonal Corners Rounded 15"/>
          <p:cNvSpPr/>
          <p:nvPr/>
        </p:nvSpPr>
        <p:spPr>
          <a:xfrm>
            <a:off x="327025" y="201570"/>
            <a:ext cx="11537950" cy="1244643"/>
          </a:xfrm>
          <a:prstGeom prst="round2DiagRect">
            <a:avLst>
              <a:gd name="adj1" fmla="val 16667"/>
              <a:gd name="adj2" fmla="val 12590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21"/>
          <p:cNvSpPr>
            <a:spLocks noChangeArrowheads="1"/>
          </p:cNvSpPr>
          <p:nvPr/>
        </p:nvSpPr>
        <p:spPr bwMode="auto">
          <a:xfrm>
            <a:off x="3200400" y="1371600"/>
            <a:ext cx="2895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>
              <a:latin typeface="+mn-lt"/>
            </a:endParaRPr>
          </a:p>
        </p:txBody>
      </p:sp>
      <p:sp>
        <p:nvSpPr>
          <p:cNvPr id="6" name="Text Box 52"/>
          <p:cNvSpPr txBox="1">
            <a:spLocks noChangeArrowheads="1"/>
          </p:cNvSpPr>
          <p:nvPr/>
        </p:nvSpPr>
        <p:spPr bwMode="auto">
          <a:xfrm>
            <a:off x="922338" y="501323"/>
            <a:ext cx="77851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Bài</a:t>
            </a:r>
            <a:r>
              <a:rPr lang="en-US" altLang="en-US" sz="3600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1 : </a:t>
            </a:r>
            <a:r>
              <a:rPr lang="en-US" altLang="en-US" sz="3600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Viết</a:t>
            </a:r>
            <a:r>
              <a:rPr lang="en-US" altLang="en-US" sz="3600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số</a:t>
            </a:r>
            <a:r>
              <a:rPr lang="en-US" altLang="en-US" sz="3600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thích</a:t>
            </a:r>
            <a:r>
              <a:rPr lang="en-US" altLang="en-US" sz="3600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hợp</a:t>
            </a:r>
            <a:r>
              <a:rPr lang="en-US" altLang="en-US" sz="3600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vào</a:t>
            </a:r>
            <a:r>
              <a:rPr lang="en-US" altLang="en-US" sz="3600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ô </a:t>
            </a:r>
            <a:r>
              <a:rPr lang="en-US" altLang="en-US" sz="3600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trống</a:t>
            </a:r>
            <a:r>
              <a:rPr lang="en-US" altLang="en-US" sz="3600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:</a:t>
            </a:r>
          </a:p>
        </p:txBody>
      </p:sp>
      <p:graphicFrame>
        <p:nvGraphicFramePr>
          <p:cNvPr id="7" name="Group 99"/>
          <p:cNvGraphicFramePr/>
          <p:nvPr/>
        </p:nvGraphicFramePr>
        <p:xfrm>
          <a:off x="684213" y="1745966"/>
          <a:ext cx="10445750" cy="4539477"/>
        </p:xfrm>
        <a:graphic>
          <a:graphicData uri="http://schemas.openxmlformats.org/drawingml/2006/table">
            <a:tbl>
              <a:tblPr/>
              <a:tblGrid>
                <a:gridCol w="2980151"/>
                <a:gridCol w="1943664"/>
                <a:gridCol w="1840645"/>
                <a:gridCol w="1840645"/>
                <a:gridCol w="1840645"/>
              </a:tblGrid>
              <a:tr h="151745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s (km)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5045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v (km/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giờ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51745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t (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giờ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8" name="Rectangle 80"/>
          <p:cNvSpPr>
            <a:spLocks noChangeArrowheads="1"/>
          </p:cNvSpPr>
          <p:nvPr/>
        </p:nvSpPr>
        <p:spPr bwMode="auto">
          <a:xfrm>
            <a:off x="4269428" y="2207363"/>
            <a:ext cx="75693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3600" dirty="0">
                <a:latin typeface="+mn-lt"/>
                <a:cs typeface="Times New Roman" panose="02020603050405020304" pitchFamily="18" charset="0"/>
              </a:rPr>
              <a:t>35 </a:t>
            </a:r>
          </a:p>
        </p:txBody>
      </p:sp>
      <p:sp>
        <p:nvSpPr>
          <p:cNvPr id="9" name="Rectangle 81"/>
          <p:cNvSpPr>
            <a:spLocks noChangeArrowheads="1"/>
          </p:cNvSpPr>
          <p:nvPr/>
        </p:nvSpPr>
        <p:spPr bwMode="auto">
          <a:xfrm>
            <a:off x="5881925" y="2218106"/>
            <a:ext cx="123944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3600" dirty="0">
                <a:latin typeface="+mn-lt"/>
                <a:cs typeface="Times New Roman" panose="02020603050405020304" pitchFamily="18" charset="0"/>
              </a:rPr>
              <a:t>10,35</a:t>
            </a:r>
          </a:p>
        </p:txBody>
      </p:sp>
      <p:sp>
        <p:nvSpPr>
          <p:cNvPr id="10" name="Rectangle 84"/>
          <p:cNvSpPr>
            <a:spLocks noChangeArrowheads="1"/>
          </p:cNvSpPr>
          <p:nvPr/>
        </p:nvSpPr>
        <p:spPr bwMode="auto">
          <a:xfrm>
            <a:off x="4238472" y="3730027"/>
            <a:ext cx="75693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3600" dirty="0">
                <a:latin typeface="+mn-lt"/>
                <a:cs typeface="Times New Roman" panose="02020603050405020304" pitchFamily="18" charset="0"/>
              </a:rPr>
              <a:t>14 </a:t>
            </a:r>
          </a:p>
        </p:txBody>
      </p:sp>
      <p:sp>
        <p:nvSpPr>
          <p:cNvPr id="11" name="Rectangle 85"/>
          <p:cNvSpPr>
            <a:spLocks noChangeArrowheads="1"/>
          </p:cNvSpPr>
          <p:nvPr/>
        </p:nvSpPr>
        <p:spPr bwMode="auto">
          <a:xfrm>
            <a:off x="6141611" y="3683917"/>
            <a:ext cx="77136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3600" dirty="0">
                <a:latin typeface="+mn-lt"/>
                <a:cs typeface="Times New Roman" panose="02020603050405020304" pitchFamily="18" charset="0"/>
              </a:rPr>
              <a:t>4,6</a:t>
            </a:r>
          </a:p>
        </p:txBody>
      </p:sp>
      <p:sp>
        <p:nvSpPr>
          <p:cNvPr id="12" name="Rectangle 88"/>
          <p:cNvSpPr>
            <a:spLocks noChangeArrowheads="1"/>
          </p:cNvSpPr>
          <p:nvPr/>
        </p:nvSpPr>
        <p:spPr bwMode="auto">
          <a:xfrm>
            <a:off x="3802855" y="5196140"/>
            <a:ext cx="1752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4000" dirty="0">
                <a:solidFill>
                  <a:srgbClr val="CC3300"/>
                </a:solidFill>
                <a:latin typeface="+mn-lt"/>
                <a:cs typeface="Times New Roman" panose="02020603050405020304" pitchFamily="18" charset="0"/>
              </a:rPr>
              <a:t>2,5 </a:t>
            </a:r>
          </a:p>
        </p:txBody>
      </p:sp>
      <p:sp>
        <p:nvSpPr>
          <p:cNvPr id="13" name="Rectangle 89"/>
          <p:cNvSpPr>
            <a:spLocks noChangeArrowheads="1"/>
          </p:cNvSpPr>
          <p:nvPr/>
        </p:nvSpPr>
        <p:spPr bwMode="auto">
          <a:xfrm>
            <a:off x="5683856" y="5143500"/>
            <a:ext cx="1752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4000" dirty="0">
                <a:solidFill>
                  <a:srgbClr val="CC3300"/>
                </a:solidFill>
                <a:latin typeface="+mn-lt"/>
                <a:cs typeface="Times New Roman" panose="02020603050405020304" pitchFamily="18" charset="0"/>
              </a:rPr>
              <a:t>2,25 </a:t>
            </a:r>
          </a:p>
        </p:txBody>
      </p:sp>
      <p:pic>
        <p:nvPicPr>
          <p:cNvPr id="13314" name="Picture 2" descr="Chó cứu hộ Paw Patrol Marshall - 55,000 | SanHangRe.net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6167" r="96000">
                        <a14:foregroundMark x1="52667" y1="76190" x2="50333" y2="949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8208" y="-124139"/>
            <a:ext cx="4115832" cy="2160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81"/>
          <p:cNvSpPr>
            <a:spLocks noChangeArrowheads="1"/>
          </p:cNvSpPr>
          <p:nvPr/>
        </p:nvSpPr>
        <p:spPr bwMode="auto">
          <a:xfrm>
            <a:off x="7751513" y="2186549"/>
            <a:ext cx="123944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3600" dirty="0">
                <a:latin typeface="+mn-lt"/>
                <a:cs typeface="Times New Roman" panose="02020603050405020304" pitchFamily="18" charset="0"/>
              </a:rPr>
              <a:t>108,5</a:t>
            </a:r>
          </a:p>
        </p:txBody>
      </p:sp>
      <p:sp>
        <p:nvSpPr>
          <p:cNvPr id="19" name="Rectangle 81"/>
          <p:cNvSpPr>
            <a:spLocks noChangeArrowheads="1"/>
          </p:cNvSpPr>
          <p:nvPr/>
        </p:nvSpPr>
        <p:spPr bwMode="auto">
          <a:xfrm>
            <a:off x="8062384" y="3683917"/>
            <a:ext cx="65274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3600" dirty="0">
                <a:latin typeface="+mn-lt"/>
                <a:cs typeface="Times New Roman" panose="02020603050405020304" pitchFamily="18" charset="0"/>
              </a:rPr>
              <a:t>62</a:t>
            </a:r>
          </a:p>
        </p:txBody>
      </p:sp>
      <p:sp>
        <p:nvSpPr>
          <p:cNvPr id="20" name="Rectangle 81"/>
          <p:cNvSpPr>
            <a:spLocks noChangeArrowheads="1"/>
          </p:cNvSpPr>
          <p:nvPr/>
        </p:nvSpPr>
        <p:spPr bwMode="auto">
          <a:xfrm>
            <a:off x="9764029" y="2198032"/>
            <a:ext cx="65274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3600" dirty="0">
                <a:latin typeface="+mn-lt"/>
                <a:cs typeface="Times New Roman" panose="02020603050405020304" pitchFamily="18" charset="0"/>
              </a:rPr>
              <a:t>81</a:t>
            </a:r>
          </a:p>
        </p:txBody>
      </p:sp>
      <p:sp>
        <p:nvSpPr>
          <p:cNvPr id="21" name="Rectangle 81"/>
          <p:cNvSpPr>
            <a:spLocks noChangeArrowheads="1"/>
          </p:cNvSpPr>
          <p:nvPr/>
        </p:nvSpPr>
        <p:spPr bwMode="auto">
          <a:xfrm>
            <a:off x="9755853" y="3661761"/>
            <a:ext cx="65274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3600" dirty="0">
                <a:latin typeface="+mn-lt"/>
                <a:cs typeface="Times New Roman" panose="02020603050405020304" pitchFamily="18" charset="0"/>
              </a:rPr>
              <a:t>40</a:t>
            </a:r>
          </a:p>
        </p:txBody>
      </p:sp>
      <p:sp>
        <p:nvSpPr>
          <p:cNvPr id="22" name="Rectangle 89"/>
          <p:cNvSpPr>
            <a:spLocks noChangeArrowheads="1"/>
          </p:cNvSpPr>
          <p:nvPr/>
        </p:nvSpPr>
        <p:spPr bwMode="auto">
          <a:xfrm>
            <a:off x="7538103" y="5143500"/>
            <a:ext cx="1752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4000" dirty="0">
                <a:solidFill>
                  <a:srgbClr val="CC3300"/>
                </a:solidFill>
                <a:latin typeface="+mn-lt"/>
                <a:cs typeface="Times New Roman" panose="02020603050405020304" pitchFamily="18" charset="0"/>
              </a:rPr>
              <a:t>1,75 </a:t>
            </a:r>
          </a:p>
        </p:txBody>
      </p:sp>
      <p:sp>
        <p:nvSpPr>
          <p:cNvPr id="23" name="Rectangle 89"/>
          <p:cNvSpPr>
            <a:spLocks noChangeArrowheads="1"/>
          </p:cNvSpPr>
          <p:nvPr/>
        </p:nvSpPr>
        <p:spPr bwMode="auto">
          <a:xfrm>
            <a:off x="9290703" y="5121344"/>
            <a:ext cx="1752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4000" dirty="0">
                <a:solidFill>
                  <a:srgbClr val="CC3300"/>
                </a:solidFill>
                <a:latin typeface="+mn-lt"/>
                <a:cs typeface="Times New Roman" panose="02020603050405020304" pitchFamily="18" charset="0"/>
              </a:rPr>
              <a:t>2,25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22" grpId="0"/>
      <p:bldP spid="2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412886" y="337930"/>
            <a:ext cx="11366228" cy="6318500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 Box 30"/>
          <p:cNvSpPr txBox="1">
            <a:spLocks noChangeArrowheads="1"/>
          </p:cNvSpPr>
          <p:nvPr/>
        </p:nvSpPr>
        <p:spPr bwMode="auto">
          <a:xfrm>
            <a:off x="5077445" y="2335243"/>
            <a:ext cx="203711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alt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giải</a:t>
            </a:r>
            <a:endParaRPr kumimoji="0" lang="en-US" altLang="en-US" sz="3200" b="1" i="0" u="sng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 Box 31"/>
          <p:cNvSpPr txBox="1">
            <a:spLocks noChangeArrowheads="1"/>
          </p:cNvSpPr>
          <p:nvPr/>
        </p:nvSpPr>
        <p:spPr bwMode="auto">
          <a:xfrm>
            <a:off x="3584731" y="2970248"/>
            <a:ext cx="771191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Thời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gian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Calibri" panose="020F0502020204030204"/>
                <a:cs typeface="Times New Roman" panose="02020603050405020304" pitchFamily="18" charset="0"/>
              </a:rPr>
              <a:t>đó</a:t>
            </a:r>
            <a:r>
              <a:rPr lang="en-US" altLang="en-US" sz="3200" dirty="0">
                <a:solidFill>
                  <a:srgbClr val="002060"/>
                </a:solidFill>
                <a:latin typeface="Calibri" panose="020F0502020204030204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6" name="Text Box 32"/>
          <p:cNvSpPr txBox="1">
            <a:spLocks noChangeArrowheads="1"/>
          </p:cNvSpPr>
          <p:nvPr/>
        </p:nvSpPr>
        <p:spPr bwMode="auto">
          <a:xfrm>
            <a:off x="3197673" y="3653010"/>
            <a:ext cx="494524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en-US" sz="3200" dirty="0">
                <a:solidFill>
                  <a:srgbClr val="002060"/>
                </a:solidFill>
                <a:latin typeface="Calibri" panose="020F0502020204030204"/>
                <a:cs typeface="Times New Roman" panose="02020603050405020304" pitchFamily="18" charset="0"/>
              </a:rPr>
              <a:t>23,1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: 13,2  = </a:t>
            </a:r>
          </a:p>
        </p:txBody>
      </p:sp>
      <p:sp>
        <p:nvSpPr>
          <p:cNvPr id="19" name="Rectangle: Diagonal Corners Rounded 18"/>
          <p:cNvSpPr/>
          <p:nvPr/>
        </p:nvSpPr>
        <p:spPr>
          <a:xfrm>
            <a:off x="327025" y="201570"/>
            <a:ext cx="11537950" cy="1766380"/>
          </a:xfrm>
          <a:prstGeom prst="round2DiagRect">
            <a:avLst>
              <a:gd name="adj1" fmla="val 16667"/>
              <a:gd name="adj2" fmla="val 12590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Rectangle 29"/>
          <p:cNvSpPr>
            <a:spLocks noChangeArrowheads="1"/>
          </p:cNvSpPr>
          <p:nvPr/>
        </p:nvSpPr>
        <p:spPr bwMode="auto">
          <a:xfrm>
            <a:off x="5838825" y="4306633"/>
            <a:ext cx="3886200" cy="6096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defRPr/>
            </a:pPr>
            <a:r>
              <a:rPr lang="en-US" altLang="en-US" sz="3200" dirty="0" err="1">
                <a:solidFill>
                  <a:srgbClr val="002060"/>
                </a:solidFill>
                <a:latin typeface="+mn-lt"/>
              </a:rPr>
              <a:t>Đáp</a:t>
            </a:r>
            <a:r>
              <a:rPr lang="en-US" altLang="en-US" sz="3200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+mn-lt"/>
              </a:rPr>
              <a:t>số</a:t>
            </a:r>
            <a:r>
              <a:rPr lang="en-US" altLang="en-US" sz="3200" dirty="0">
                <a:solidFill>
                  <a:srgbClr val="002060"/>
                </a:solidFill>
                <a:latin typeface="+mn-lt"/>
              </a:rPr>
              <a:t>: 1 </a:t>
            </a:r>
            <a:r>
              <a:rPr lang="en-US" altLang="en-US" sz="3200" dirty="0" err="1">
                <a:solidFill>
                  <a:srgbClr val="002060"/>
                </a:solidFill>
                <a:latin typeface="+mn-lt"/>
              </a:rPr>
              <a:t>giờ</a:t>
            </a:r>
            <a:r>
              <a:rPr lang="en-US" altLang="en-US" sz="3200" dirty="0">
                <a:solidFill>
                  <a:srgbClr val="002060"/>
                </a:solidFill>
                <a:latin typeface="+mn-lt"/>
              </a:rPr>
              <a:t> 45 </a:t>
            </a:r>
            <a:r>
              <a:rPr lang="en-US" altLang="en-US" sz="3200" dirty="0" err="1">
                <a:solidFill>
                  <a:srgbClr val="002060"/>
                </a:solidFill>
                <a:latin typeface="+mn-lt"/>
              </a:rPr>
              <a:t>phút</a:t>
            </a:r>
            <a:endParaRPr lang="en-US" altLang="en-US" sz="3200" dirty="0">
              <a:solidFill>
                <a:srgbClr val="002060"/>
              </a:solidFill>
              <a:latin typeface="+mn-lt"/>
            </a:endParaRPr>
          </a:p>
          <a:p>
            <a:pPr eaLnBrk="1" hangingPunct="1">
              <a:spcBef>
                <a:spcPct val="20000"/>
              </a:spcBef>
              <a:defRPr/>
            </a:pPr>
            <a:endParaRPr lang="en-US" altLang="en-US" sz="32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27" name="Rectangle 26"/>
          <p:cNvSpPr>
            <a:spLocks noChangeArrowheads="1"/>
          </p:cNvSpPr>
          <p:nvPr/>
        </p:nvSpPr>
        <p:spPr bwMode="auto">
          <a:xfrm>
            <a:off x="5458527" y="3638728"/>
            <a:ext cx="1927225" cy="58420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r>
              <a:rPr lang="en-US" altLang="en-US" sz="320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 </a:t>
            </a:r>
            <a:r>
              <a:rPr lang="en-US" altLang="en-US" sz="3200" dirty="0">
                <a:solidFill>
                  <a:srgbClr val="C00000"/>
                </a:solidFill>
                <a:latin typeface="+mn-lt"/>
              </a:rPr>
              <a:t>1,75 (</a:t>
            </a:r>
            <a:r>
              <a:rPr lang="en-US" altLang="en-US" sz="3200" dirty="0" err="1">
                <a:solidFill>
                  <a:srgbClr val="C00000"/>
                </a:solidFill>
                <a:latin typeface="+mn-lt"/>
              </a:rPr>
              <a:t>giờ</a:t>
            </a:r>
            <a:r>
              <a:rPr lang="en-US" altLang="en-US" sz="3200" dirty="0">
                <a:solidFill>
                  <a:srgbClr val="C00000"/>
                </a:solidFill>
                <a:latin typeface="+mn-lt"/>
              </a:rPr>
              <a:t>)</a:t>
            </a:r>
          </a:p>
        </p:txBody>
      </p:sp>
      <p:sp>
        <p:nvSpPr>
          <p:cNvPr id="30" name="Rectangle 27"/>
          <p:cNvSpPr>
            <a:spLocks noChangeArrowheads="1"/>
          </p:cNvSpPr>
          <p:nvPr/>
        </p:nvSpPr>
        <p:spPr bwMode="auto">
          <a:xfrm>
            <a:off x="7385752" y="3638728"/>
            <a:ext cx="2743059" cy="5847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r>
              <a:rPr lang="en-US" altLang="en-US" sz="3200" dirty="0">
                <a:solidFill>
                  <a:srgbClr val="C00000"/>
                </a:solidFill>
                <a:latin typeface="+mn-lt"/>
              </a:rPr>
              <a:t>= 1 </a:t>
            </a:r>
            <a:r>
              <a:rPr lang="en-US" altLang="en-US" sz="3200" dirty="0" err="1">
                <a:solidFill>
                  <a:srgbClr val="C00000"/>
                </a:solidFill>
                <a:latin typeface="+mn-lt"/>
              </a:rPr>
              <a:t>giờ</a:t>
            </a:r>
            <a:r>
              <a:rPr lang="en-US" altLang="en-US" sz="3200" dirty="0">
                <a:solidFill>
                  <a:srgbClr val="C00000"/>
                </a:solidFill>
                <a:latin typeface="+mn-lt"/>
              </a:rPr>
              <a:t> 45 </a:t>
            </a:r>
            <a:r>
              <a:rPr lang="en-US" altLang="en-US" sz="3200" dirty="0" err="1">
                <a:solidFill>
                  <a:srgbClr val="C00000"/>
                </a:solidFill>
                <a:latin typeface="+mn-lt"/>
              </a:rPr>
              <a:t>phút</a:t>
            </a:r>
            <a:endParaRPr lang="en-US" altLang="en-US" sz="3200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31" name="Rectangle: Rounded Corners 30"/>
          <p:cNvSpPr/>
          <p:nvPr/>
        </p:nvSpPr>
        <p:spPr>
          <a:xfrm>
            <a:off x="2223312" y="939415"/>
            <a:ext cx="3402787" cy="358136"/>
          </a:xfrm>
          <a:prstGeom prst="roundRect">
            <a:avLst/>
          </a:prstGeom>
          <a:solidFill>
            <a:schemeClr val="accent4">
              <a:lumMod val="60000"/>
              <a:lumOff val="40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: Rounded Corners 31"/>
          <p:cNvSpPr/>
          <p:nvPr/>
        </p:nvSpPr>
        <p:spPr>
          <a:xfrm>
            <a:off x="10120652" y="939483"/>
            <a:ext cx="1175998" cy="358068"/>
          </a:xfrm>
          <a:prstGeom prst="roundRect">
            <a:avLst/>
          </a:prstGeom>
          <a:solidFill>
            <a:schemeClr val="accent4">
              <a:lumMod val="60000"/>
              <a:lumOff val="40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: Rounded Corners 35"/>
          <p:cNvSpPr/>
          <p:nvPr/>
        </p:nvSpPr>
        <p:spPr>
          <a:xfrm>
            <a:off x="1433851" y="1358765"/>
            <a:ext cx="1763821" cy="358136"/>
          </a:xfrm>
          <a:prstGeom prst="roundRect">
            <a:avLst/>
          </a:prstGeom>
          <a:solidFill>
            <a:schemeClr val="accent4">
              <a:lumMod val="60000"/>
              <a:lumOff val="40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: Rounded Corners 36"/>
          <p:cNvSpPr/>
          <p:nvPr/>
        </p:nvSpPr>
        <p:spPr>
          <a:xfrm>
            <a:off x="4075004" y="1367248"/>
            <a:ext cx="3748196" cy="358136"/>
          </a:xfrm>
          <a:prstGeom prst="roundRect">
            <a:avLst/>
          </a:prstGeom>
          <a:solidFill>
            <a:srgbClr val="FF99CC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816682" y="394699"/>
            <a:ext cx="10558635" cy="14003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2:</a:t>
            </a:r>
          </a:p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defRPr/>
            </a:pP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</a:rPr>
              <a:t>Trên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</a:rPr>
              <a:t>quãng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</a:rPr>
              <a:t>đường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</a:rPr>
              <a:t> 23,1km,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</a:rPr>
              <a:t>một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</a:rPr>
              <a:t>người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</a:rPr>
              <a:t>đi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</a:rPr>
              <a:t>xe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</a:rPr>
              <a:t>đạp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</a:rPr>
              <a:t>với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</a:rPr>
              <a:t>vận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</a:rPr>
              <a:t>tốc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</a:rPr>
              <a:t> 13,2km/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</a:rPr>
              <a:t>giờ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</a:rPr>
              <a:t>.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</a:rPr>
              <a:t>Tính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</a:rPr>
              <a:t>thời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</a:rPr>
              <a:t>gian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</a:rPr>
              <a:t>đi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</a:rPr>
              <a:t>của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</a:rPr>
              <a:t>người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</a:rPr>
              <a:t>đó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</a:rPr>
              <a:t>.</a:t>
            </a:r>
          </a:p>
        </p:txBody>
      </p:sp>
      <p:pic>
        <p:nvPicPr>
          <p:cNvPr id="38" name="Picture 2" descr="PAW Patrol&amp;amp;#39;s Zuma – PAW Patrol &amp;amp;amp; Friends | Official Sit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" y="4164358"/>
            <a:ext cx="2784787" cy="2750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3" grpId="0"/>
      <p:bldP spid="27" grpId="0"/>
      <p:bldP spid="30" grpId="0"/>
      <p:bldP spid="31" grpId="0" animBg="1"/>
      <p:bldP spid="32" grpId="0" animBg="1"/>
      <p:bldP spid="36" grpId="0" animBg="1"/>
      <p:bldP spid="3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412886" y="337930"/>
            <a:ext cx="11366228" cy="6318500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 Box 30"/>
          <p:cNvSpPr txBox="1">
            <a:spLocks noChangeArrowheads="1"/>
          </p:cNvSpPr>
          <p:nvPr/>
        </p:nvSpPr>
        <p:spPr bwMode="auto">
          <a:xfrm>
            <a:off x="4948236" y="2241358"/>
            <a:ext cx="203711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alt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giải</a:t>
            </a:r>
            <a:endParaRPr kumimoji="0" lang="en-US" altLang="en-US" sz="3200" b="1" i="0" u="sng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Rectangle: Diagonal Corners Rounded 18"/>
          <p:cNvSpPr/>
          <p:nvPr/>
        </p:nvSpPr>
        <p:spPr>
          <a:xfrm>
            <a:off x="327025" y="201570"/>
            <a:ext cx="11537950" cy="1766380"/>
          </a:xfrm>
          <a:prstGeom prst="round2DiagRect">
            <a:avLst>
              <a:gd name="adj1" fmla="val 16667"/>
              <a:gd name="adj2" fmla="val 12590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Rectangle: Rounded Corners 30"/>
          <p:cNvSpPr/>
          <p:nvPr/>
        </p:nvSpPr>
        <p:spPr>
          <a:xfrm>
            <a:off x="2055741" y="928647"/>
            <a:ext cx="3182182" cy="361269"/>
          </a:xfrm>
          <a:prstGeom prst="roundRect">
            <a:avLst/>
          </a:prstGeom>
          <a:solidFill>
            <a:schemeClr val="accent4">
              <a:lumMod val="60000"/>
              <a:lumOff val="40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: Rounded Corners 31"/>
          <p:cNvSpPr/>
          <p:nvPr/>
        </p:nvSpPr>
        <p:spPr>
          <a:xfrm>
            <a:off x="8418443" y="939482"/>
            <a:ext cx="2878207" cy="361269"/>
          </a:xfrm>
          <a:prstGeom prst="roundRect">
            <a:avLst/>
          </a:prstGeom>
          <a:solidFill>
            <a:schemeClr val="accent4">
              <a:lumMod val="60000"/>
              <a:lumOff val="40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: Rounded Corners 36"/>
          <p:cNvSpPr/>
          <p:nvPr/>
        </p:nvSpPr>
        <p:spPr>
          <a:xfrm>
            <a:off x="1620039" y="1358885"/>
            <a:ext cx="4218786" cy="361269"/>
          </a:xfrm>
          <a:prstGeom prst="roundRect">
            <a:avLst/>
          </a:prstGeom>
          <a:solidFill>
            <a:srgbClr val="FF99CC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816682" y="394699"/>
            <a:ext cx="10558635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2:</a:t>
            </a:r>
          </a:p>
          <a:p>
            <a:pPr algn="just">
              <a:defRPr/>
            </a:pP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Calibri" panose="020F0502020204030204"/>
              </a:rPr>
              <a:t>b)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</a:rPr>
              <a:t>Trên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</a:rPr>
              <a:t>quãng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</a:rPr>
              <a:t>đường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</a:rPr>
              <a:t> 2,5 km,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</a:rPr>
              <a:t>một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</a:rPr>
              <a:t>người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</a:rPr>
              <a:t>chạy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</a:rPr>
              <a:t>với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</a:rPr>
              <a:t>vận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</a:rPr>
              <a:t>tốc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</a:rPr>
              <a:t> 10 km/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</a:rPr>
              <a:t>giờ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</a:rPr>
              <a:t>.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</a:rPr>
              <a:t>Tính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</a:rPr>
              <a:t>thời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</a:rPr>
              <a:t>gian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</a:rPr>
              <a:t>chạy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</a:rPr>
              <a:t>của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</a:rPr>
              <a:t>người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</a:rPr>
              <a:t>đó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9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Everest | PAW Patrol Wiki | Fand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9222" y="3555023"/>
            <a:ext cx="3082778" cy="3302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31"/>
          <p:cNvSpPr>
            <a:spLocks noChangeArrowheads="1"/>
          </p:cNvSpPr>
          <p:nvPr/>
        </p:nvSpPr>
        <p:spPr bwMode="auto">
          <a:xfrm>
            <a:off x="2939189" y="2938844"/>
            <a:ext cx="6030912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3200" dirty="0" err="1">
                <a:solidFill>
                  <a:srgbClr val="002060"/>
                </a:solidFill>
                <a:latin typeface="+mn-lt"/>
              </a:rPr>
              <a:t>Người</a:t>
            </a:r>
            <a:r>
              <a:rPr lang="en-US" altLang="en-US" sz="3200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+mn-lt"/>
              </a:rPr>
              <a:t>đó</a:t>
            </a:r>
            <a:r>
              <a:rPr lang="en-US" altLang="en-US" sz="3200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+mn-lt"/>
              </a:rPr>
              <a:t>chạy</a:t>
            </a:r>
            <a:r>
              <a:rPr lang="en-US" altLang="en-US" sz="3200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+mn-lt"/>
              </a:rPr>
              <a:t>hết</a:t>
            </a:r>
            <a:r>
              <a:rPr lang="en-US" altLang="en-US" sz="3200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+mn-lt"/>
              </a:rPr>
              <a:t>số</a:t>
            </a:r>
            <a:r>
              <a:rPr lang="en-US" altLang="en-US" sz="3200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+mn-lt"/>
              </a:rPr>
              <a:t>thời</a:t>
            </a:r>
            <a:r>
              <a:rPr lang="en-US" altLang="en-US" sz="3200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+mn-lt"/>
              </a:rPr>
              <a:t>gian</a:t>
            </a:r>
            <a:r>
              <a:rPr lang="en-US" altLang="en-US" sz="3200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+mn-lt"/>
              </a:rPr>
              <a:t>là</a:t>
            </a:r>
            <a:r>
              <a:rPr lang="en-US" altLang="en-US" sz="3200" dirty="0">
                <a:solidFill>
                  <a:srgbClr val="002060"/>
                </a:solidFill>
                <a:latin typeface="+mn-lt"/>
              </a:rPr>
              <a:t>:</a:t>
            </a:r>
          </a:p>
        </p:txBody>
      </p:sp>
      <p:sp>
        <p:nvSpPr>
          <p:cNvPr id="18" name="Rectangle 32"/>
          <p:cNvSpPr>
            <a:spLocks noChangeArrowheads="1"/>
          </p:cNvSpPr>
          <p:nvPr/>
        </p:nvSpPr>
        <p:spPr bwMode="auto">
          <a:xfrm>
            <a:off x="3308794" y="3658775"/>
            <a:ext cx="179387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3200" dirty="0">
                <a:solidFill>
                  <a:srgbClr val="002060"/>
                </a:solidFill>
                <a:latin typeface="+mn-lt"/>
              </a:rPr>
              <a:t>2,5 : 10 = </a:t>
            </a:r>
          </a:p>
          <a:p>
            <a:pPr eaLnBrk="1" hangingPunct="1">
              <a:spcBef>
                <a:spcPct val="20000"/>
              </a:spcBef>
            </a:pPr>
            <a:endParaRPr lang="en-US" altLang="en-US" sz="3200" dirty="0">
              <a:solidFill>
                <a:srgbClr val="002060"/>
              </a:solidFill>
              <a:latin typeface="+mn-lt"/>
            </a:endParaRPr>
          </a:p>
          <a:p>
            <a:pPr eaLnBrk="1" hangingPunct="1">
              <a:spcBef>
                <a:spcPct val="20000"/>
              </a:spcBef>
            </a:pPr>
            <a:endParaRPr lang="en-US" altLang="en-US" sz="32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22" name="Rectangle 34"/>
          <p:cNvSpPr>
            <a:spLocks noChangeArrowheads="1"/>
          </p:cNvSpPr>
          <p:nvPr/>
        </p:nvSpPr>
        <p:spPr bwMode="auto">
          <a:xfrm>
            <a:off x="6114067" y="4290782"/>
            <a:ext cx="29559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3200" dirty="0" err="1">
                <a:solidFill>
                  <a:srgbClr val="002060"/>
                </a:solidFill>
                <a:latin typeface="+mn-lt"/>
              </a:rPr>
              <a:t>Đáp</a:t>
            </a:r>
            <a:r>
              <a:rPr lang="en-US" altLang="en-US" sz="3200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+mn-lt"/>
              </a:rPr>
              <a:t>số</a:t>
            </a:r>
            <a:r>
              <a:rPr lang="en-US" altLang="en-US" sz="3200" dirty="0">
                <a:solidFill>
                  <a:srgbClr val="002060"/>
                </a:solidFill>
                <a:latin typeface="+mn-lt"/>
              </a:rPr>
              <a:t>: 15 </a:t>
            </a:r>
            <a:r>
              <a:rPr lang="en-US" altLang="en-US" sz="3200" dirty="0" err="1">
                <a:solidFill>
                  <a:srgbClr val="002060"/>
                </a:solidFill>
                <a:latin typeface="+mn-lt"/>
              </a:rPr>
              <a:t>phút</a:t>
            </a:r>
            <a:endParaRPr lang="en-US" altLang="en-US" sz="32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28" name="Rectangle 32"/>
          <p:cNvSpPr>
            <a:spLocks noChangeArrowheads="1"/>
          </p:cNvSpPr>
          <p:nvPr/>
        </p:nvSpPr>
        <p:spPr bwMode="auto">
          <a:xfrm>
            <a:off x="4974432" y="3658775"/>
            <a:ext cx="1828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3200" dirty="0">
                <a:solidFill>
                  <a:srgbClr val="FF198C"/>
                </a:solidFill>
                <a:latin typeface="+mn-lt"/>
              </a:rPr>
              <a:t>0,25 (</a:t>
            </a:r>
            <a:r>
              <a:rPr lang="en-US" altLang="en-US" sz="3200" dirty="0" err="1">
                <a:solidFill>
                  <a:srgbClr val="FF198C"/>
                </a:solidFill>
                <a:latin typeface="+mn-lt"/>
              </a:rPr>
              <a:t>giờ</a:t>
            </a:r>
            <a:r>
              <a:rPr lang="en-US" altLang="en-US" sz="3200" dirty="0">
                <a:solidFill>
                  <a:srgbClr val="FF198C"/>
                </a:solidFill>
                <a:latin typeface="+mn-lt"/>
              </a:rPr>
              <a:t>)</a:t>
            </a:r>
          </a:p>
          <a:p>
            <a:pPr eaLnBrk="1" hangingPunct="1">
              <a:spcBef>
                <a:spcPct val="20000"/>
              </a:spcBef>
            </a:pPr>
            <a:endParaRPr lang="en-US" altLang="en-US" sz="3200" dirty="0">
              <a:solidFill>
                <a:srgbClr val="FF198C"/>
              </a:solidFill>
              <a:latin typeface="+mn-lt"/>
            </a:endParaRPr>
          </a:p>
          <a:p>
            <a:pPr eaLnBrk="1" hangingPunct="1">
              <a:spcBef>
                <a:spcPct val="20000"/>
              </a:spcBef>
            </a:pPr>
            <a:endParaRPr lang="en-US" altLang="en-US" sz="3200" dirty="0">
              <a:solidFill>
                <a:srgbClr val="FF198C"/>
              </a:solidFill>
              <a:latin typeface="+mn-lt"/>
            </a:endParaRPr>
          </a:p>
        </p:txBody>
      </p:sp>
      <p:sp>
        <p:nvSpPr>
          <p:cNvPr id="29" name="Rectangle 32"/>
          <p:cNvSpPr>
            <a:spLocks noChangeArrowheads="1"/>
          </p:cNvSpPr>
          <p:nvPr/>
        </p:nvSpPr>
        <p:spPr bwMode="auto">
          <a:xfrm>
            <a:off x="6668052" y="3658775"/>
            <a:ext cx="2648742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3200" dirty="0">
                <a:solidFill>
                  <a:srgbClr val="FF198C"/>
                </a:solidFill>
                <a:latin typeface="+mn-lt"/>
              </a:rPr>
              <a:t>= 15 </a:t>
            </a:r>
            <a:r>
              <a:rPr lang="en-US" altLang="en-US" sz="3200" dirty="0" err="1">
                <a:solidFill>
                  <a:srgbClr val="FF198C"/>
                </a:solidFill>
                <a:latin typeface="+mn-lt"/>
              </a:rPr>
              <a:t>phút</a:t>
            </a:r>
            <a:endParaRPr lang="en-US" altLang="en-US" sz="3200" dirty="0">
              <a:solidFill>
                <a:srgbClr val="FF198C"/>
              </a:solidFill>
              <a:latin typeface="+mn-lt"/>
            </a:endParaRPr>
          </a:p>
          <a:p>
            <a:pPr eaLnBrk="1" hangingPunct="1">
              <a:spcBef>
                <a:spcPct val="20000"/>
              </a:spcBef>
            </a:pPr>
            <a:endParaRPr lang="en-US" altLang="en-US" sz="3200" dirty="0">
              <a:solidFill>
                <a:srgbClr val="FF198C"/>
              </a:solidFill>
              <a:latin typeface="+mn-lt"/>
            </a:endParaRPr>
          </a:p>
          <a:p>
            <a:pPr eaLnBrk="1" hangingPunct="1">
              <a:spcBef>
                <a:spcPct val="20000"/>
              </a:spcBef>
            </a:pPr>
            <a:endParaRPr lang="en-US" altLang="en-US" sz="3200" dirty="0">
              <a:solidFill>
                <a:srgbClr val="FF198C"/>
              </a:solidFill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1" grpId="0" animBg="1"/>
      <p:bldP spid="32" grpId="0" animBg="1"/>
      <p:bldP spid="37" grpId="0" animBg="1"/>
      <p:bldP spid="17" grpId="0"/>
      <p:bldP spid="18" grpId="0"/>
      <p:bldP spid="22" grpId="0"/>
      <p:bldP spid="28" grpId="0"/>
      <p:bldP spid="2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412886" y="337930"/>
            <a:ext cx="11366228" cy="6318500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: Diagonal Corners Rounded 18"/>
          <p:cNvSpPr/>
          <p:nvPr/>
        </p:nvSpPr>
        <p:spPr>
          <a:xfrm>
            <a:off x="327025" y="201569"/>
            <a:ext cx="11537950" cy="1609551"/>
          </a:xfrm>
          <a:prstGeom prst="round2DiagRect">
            <a:avLst>
              <a:gd name="adj1" fmla="val 16667"/>
              <a:gd name="adj2" fmla="val 12590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Rectangle: Rounded Corners 30"/>
          <p:cNvSpPr/>
          <p:nvPr/>
        </p:nvSpPr>
        <p:spPr>
          <a:xfrm>
            <a:off x="8182566" y="585849"/>
            <a:ext cx="2977957" cy="358523"/>
          </a:xfrm>
          <a:prstGeom prst="roundRect">
            <a:avLst/>
          </a:prstGeom>
          <a:solidFill>
            <a:schemeClr val="accent4">
              <a:lumMod val="60000"/>
              <a:lumOff val="40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: Rounded Corners 31"/>
          <p:cNvSpPr/>
          <p:nvPr/>
        </p:nvSpPr>
        <p:spPr>
          <a:xfrm>
            <a:off x="4794056" y="553957"/>
            <a:ext cx="2533844" cy="390415"/>
          </a:xfrm>
          <a:prstGeom prst="roundRect">
            <a:avLst/>
          </a:prstGeom>
          <a:solidFill>
            <a:schemeClr val="accent4">
              <a:lumMod val="60000"/>
              <a:lumOff val="40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: Rounded Corners 36"/>
          <p:cNvSpPr/>
          <p:nvPr/>
        </p:nvSpPr>
        <p:spPr>
          <a:xfrm>
            <a:off x="1543289" y="1149362"/>
            <a:ext cx="3638311" cy="349814"/>
          </a:xfrm>
          <a:prstGeom prst="roundRect">
            <a:avLst/>
          </a:prstGeom>
          <a:solidFill>
            <a:srgbClr val="FF99CC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Arc 15"/>
          <p:cNvSpPr/>
          <p:nvPr/>
        </p:nvSpPr>
        <p:spPr>
          <a:xfrm flipV="1">
            <a:off x="1668377" y="3629977"/>
            <a:ext cx="8855248" cy="1604901"/>
          </a:xfrm>
          <a:prstGeom prst="arc">
            <a:avLst>
              <a:gd name="adj1" fmla="val 10781554"/>
              <a:gd name="adj2" fmla="val 0"/>
            </a:avLst>
          </a:prstGeom>
          <a:ln w="5715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059905" y="5286626"/>
            <a:ext cx="21354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b="1" noProof="0" dirty="0">
                <a:solidFill>
                  <a:srgbClr val="C00000"/>
                </a:solidFill>
                <a:latin typeface="Calibri" panose="020F0502020204030204"/>
              </a:rPr>
              <a:t>2150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km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Arc 22"/>
          <p:cNvSpPr/>
          <p:nvPr/>
        </p:nvSpPr>
        <p:spPr>
          <a:xfrm>
            <a:off x="1668376" y="2993454"/>
            <a:ext cx="8855248" cy="1604902"/>
          </a:xfrm>
          <a:prstGeom prst="arc">
            <a:avLst>
              <a:gd name="adj1" fmla="val 10781554"/>
              <a:gd name="adj2" fmla="val 0"/>
            </a:avLst>
          </a:prstGeom>
          <a:ln w="5715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514086" y="2365924"/>
            <a:ext cx="522709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b="1" dirty="0" err="1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  <a:latin typeface="Calibri" panose="020F0502020204030204"/>
              </a:rPr>
              <a:t>Thời</a:t>
            </a:r>
            <a:r>
              <a:rPr lang="en-US" sz="3200" b="1" dirty="0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  <a:latin typeface="Calibri" panose="020F0502020204030204"/>
              </a:rPr>
              <a:t>gian</a:t>
            </a:r>
            <a:r>
              <a:rPr lang="en-US" sz="3200" b="1" dirty="0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  <a:latin typeface="Calibri" panose="020F0502020204030204"/>
              </a:rPr>
              <a:t>đi</a:t>
            </a:r>
            <a:r>
              <a:rPr lang="en-US" sz="3200" b="1" dirty="0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  <a:latin typeface="Calibri" panose="020F0502020204030204"/>
              </a:rPr>
              <a:t> (di </a:t>
            </a:r>
            <a:r>
              <a:rPr lang="en-US" sz="3200" b="1" dirty="0" err="1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  <a:latin typeface="Calibri" panose="020F0502020204030204"/>
              </a:rPr>
              <a:t>chuyển</a:t>
            </a:r>
            <a:r>
              <a:rPr lang="en-US" sz="3200" b="1" dirty="0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  <a:latin typeface="Calibri" panose="020F0502020204030204"/>
              </a:rPr>
              <a:t>)</a:t>
            </a:r>
            <a:endParaRPr kumimoji="0" lang="en-US" sz="3200" b="0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92D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1668377" y="3877919"/>
            <a:ext cx="8855249" cy="496956"/>
            <a:chOff x="1794581" y="4006930"/>
            <a:chExt cx="8855249" cy="496956"/>
          </a:xfrm>
        </p:grpSpPr>
        <p:cxnSp>
          <p:nvCxnSpPr>
            <p:cNvPr id="27" name="Straight Connector 26"/>
            <p:cNvCxnSpPr/>
            <p:nvPr/>
          </p:nvCxnSpPr>
          <p:spPr>
            <a:xfrm>
              <a:off x="1794581" y="4255408"/>
              <a:ext cx="8855249" cy="0"/>
            </a:xfrm>
            <a:prstGeom prst="line">
              <a:avLst/>
            </a:prstGeom>
            <a:ln w="762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10649830" y="4006930"/>
              <a:ext cx="0" cy="496956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1794581" y="4006930"/>
              <a:ext cx="0" cy="496956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5"/>
          <p:cNvGrpSpPr/>
          <p:nvPr/>
        </p:nvGrpSpPr>
        <p:grpSpPr>
          <a:xfrm>
            <a:off x="9389822" y="4329510"/>
            <a:ext cx="2058356" cy="369332"/>
            <a:chOff x="-148399" y="7584714"/>
            <a:chExt cx="2058356" cy="369332"/>
          </a:xfrm>
          <a:solidFill>
            <a:srgbClr val="FF99CC"/>
          </a:solidFill>
        </p:grpSpPr>
        <p:sp>
          <p:nvSpPr>
            <p:cNvPr id="40" name="Rectangle: Rounded Corners 39"/>
            <p:cNvSpPr/>
            <p:nvPr/>
          </p:nvSpPr>
          <p:spPr>
            <a:xfrm>
              <a:off x="-104975" y="7597288"/>
              <a:ext cx="2014932" cy="338553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-148399" y="7584714"/>
              <a:ext cx="2058356" cy="369332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b="1" dirty="0" err="1"/>
                <a:t>Thời</a:t>
              </a:r>
              <a:r>
                <a:rPr lang="en-US" altLang="en-US" b="1" dirty="0"/>
                <a:t> </a:t>
              </a:r>
              <a:r>
                <a:rPr lang="en-US" altLang="en-US" b="1" dirty="0" err="1"/>
                <a:t>điểm</a:t>
              </a:r>
              <a:r>
                <a:rPr lang="en-US" altLang="en-US" b="1" dirty="0"/>
                <a:t> </a:t>
              </a:r>
              <a:r>
                <a:rPr lang="en-US" altLang="en-US" b="1" dirty="0" err="1"/>
                <a:t>đến</a:t>
              </a:r>
              <a:r>
                <a:rPr lang="en-US" altLang="en-US" b="1" dirty="0"/>
                <a:t> = ?</a:t>
              </a:r>
              <a:endParaRPr lang="en-US" dirty="0"/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650254" y="4277011"/>
            <a:ext cx="2181843" cy="646331"/>
            <a:chOff x="-148400" y="7584714"/>
            <a:chExt cx="2181843" cy="646331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42" name="Rectangle: Rounded Corners 41"/>
            <p:cNvSpPr/>
            <p:nvPr/>
          </p:nvSpPr>
          <p:spPr>
            <a:xfrm>
              <a:off x="-104975" y="7643410"/>
              <a:ext cx="1965635" cy="506081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-148400" y="7584714"/>
              <a:ext cx="2181843" cy="64633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b="1" dirty="0" err="1"/>
                <a:t>Thời</a:t>
              </a:r>
              <a:r>
                <a:rPr lang="en-US" altLang="en-US" b="1" dirty="0"/>
                <a:t> </a:t>
              </a:r>
              <a:r>
                <a:rPr lang="en-US" altLang="en-US" b="1" dirty="0" err="1"/>
                <a:t>điểm</a:t>
              </a:r>
              <a:r>
                <a:rPr lang="en-US" altLang="en-US" b="1" dirty="0"/>
                <a:t> </a:t>
              </a:r>
              <a:r>
                <a:rPr lang="en-US" altLang="en-US" b="1" dirty="0" err="1"/>
                <a:t>xuất</a:t>
              </a:r>
              <a:r>
                <a:rPr lang="en-US" altLang="en-US" b="1" dirty="0"/>
                <a:t> </a:t>
              </a:r>
              <a:r>
                <a:rPr lang="en-US" altLang="en-US" b="1" dirty="0" err="1"/>
                <a:t>phát</a:t>
              </a:r>
              <a:r>
                <a:rPr lang="en-US" altLang="en-US" b="1" dirty="0"/>
                <a:t>:</a:t>
              </a:r>
            </a:p>
            <a:p>
              <a:pPr algn="ctr"/>
              <a:r>
                <a:rPr lang="en-US" altLang="en-US" b="1" dirty="0"/>
                <a:t>8 </a:t>
              </a:r>
              <a:r>
                <a:rPr lang="en-US" altLang="en-US" b="1" dirty="0" err="1"/>
                <a:t>giờ</a:t>
              </a:r>
              <a:r>
                <a:rPr lang="en-US" altLang="en-US" b="1" dirty="0"/>
                <a:t> 45 </a:t>
              </a:r>
              <a:r>
                <a:rPr lang="en-US" altLang="en-US" b="1" dirty="0" err="1"/>
                <a:t>phút</a:t>
              </a:r>
              <a:endParaRPr lang="en-US" dirty="0"/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232" y="2923746"/>
            <a:ext cx="1963082" cy="1554615"/>
          </a:xfrm>
          <a:prstGeom prst="rect">
            <a:avLst/>
          </a:prstGeom>
        </p:spPr>
      </p:pic>
      <p:sp>
        <p:nvSpPr>
          <p:cNvPr id="44" name="Rectangle: Rounded Corners 43"/>
          <p:cNvSpPr/>
          <p:nvPr/>
        </p:nvSpPr>
        <p:spPr>
          <a:xfrm>
            <a:off x="6271589" y="1145941"/>
            <a:ext cx="3399955" cy="294851"/>
          </a:xfrm>
          <a:prstGeom prst="roundRect">
            <a:avLst/>
          </a:prstGeom>
          <a:solidFill>
            <a:schemeClr val="accent4">
              <a:lumMod val="60000"/>
              <a:lumOff val="40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961433" y="374419"/>
            <a:ext cx="10269134" cy="11430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3: </a:t>
            </a:r>
            <a:r>
              <a:rPr lang="en-US" altLang="en-US" sz="2400" b="1" dirty="0" err="1"/>
              <a:t>Một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máy</a:t>
            </a:r>
            <a:r>
              <a:rPr lang="en-US" altLang="en-US" sz="2400" b="1" dirty="0"/>
              <a:t> bay </a:t>
            </a:r>
            <a:r>
              <a:rPr lang="en-US" altLang="en-US" sz="2400" b="1" dirty="0" err="1"/>
              <a:t>bay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với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vận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tốc</a:t>
            </a:r>
            <a:r>
              <a:rPr lang="en-US" altLang="en-US" sz="2400" b="1" dirty="0"/>
              <a:t> 860km/</a:t>
            </a:r>
            <a:r>
              <a:rPr lang="en-US" altLang="en-US" sz="2400" b="1" dirty="0" err="1"/>
              <a:t>giờ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được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quãng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đường</a:t>
            </a:r>
            <a:r>
              <a:rPr lang="en-US" altLang="en-US" sz="2400" b="1" dirty="0"/>
              <a:t> 2150km. </a:t>
            </a:r>
            <a:r>
              <a:rPr lang="en-US" altLang="en-US" sz="2400" b="1" dirty="0" err="1"/>
              <a:t>Hỏi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máy</a:t>
            </a:r>
            <a:r>
              <a:rPr lang="en-US" altLang="en-US" sz="2400" b="1" dirty="0"/>
              <a:t> bay </a:t>
            </a:r>
            <a:r>
              <a:rPr lang="en-US" altLang="en-US" sz="2400" b="1" dirty="0" err="1"/>
              <a:t>đến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nơi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lúc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mấy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giờ</a:t>
            </a:r>
            <a:r>
              <a:rPr lang="en-US" altLang="en-US" sz="2400" b="1" dirty="0"/>
              <a:t>, </a:t>
            </a:r>
            <a:r>
              <a:rPr lang="en-US" altLang="en-US" sz="2400" b="1" dirty="0" err="1"/>
              <a:t>nếu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nó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khởi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hành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lúc</a:t>
            </a:r>
            <a:r>
              <a:rPr lang="en-US" altLang="en-US" sz="2400" b="1" dirty="0"/>
              <a:t> 8 </a:t>
            </a:r>
            <a:r>
              <a:rPr lang="en-US" altLang="en-US" sz="2400" b="1" dirty="0" err="1"/>
              <a:t>giờ</a:t>
            </a:r>
            <a:r>
              <a:rPr lang="en-US" altLang="en-US" sz="2400" b="1" dirty="0"/>
              <a:t> 45 </a:t>
            </a:r>
            <a:r>
              <a:rPr lang="en-US" altLang="en-US" sz="2400" b="1" dirty="0" err="1"/>
              <a:t>phút</a:t>
            </a:r>
            <a:r>
              <a:rPr lang="en-US" altLang="en-US" sz="2400" b="1" dirty="0"/>
              <a:t>?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3.33333E-6 L 0.7263 -0.00115 " pathEditMode="relative" rAng="0" ptsTypes="AA">
                                      <p:cBhvr>
                                        <p:cTn id="29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315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7" grpId="0" animBg="1"/>
      <p:bldP spid="16" grpId="0" animBg="1"/>
      <p:bldP spid="20" grpId="0"/>
      <p:bldP spid="23" grpId="0" animBg="1"/>
      <p:bldP spid="25" grpId="0"/>
      <p:bldP spid="4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412886" y="337930"/>
            <a:ext cx="11366228" cy="6318500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: Diagonal Corners Rounded 18"/>
          <p:cNvSpPr/>
          <p:nvPr/>
        </p:nvSpPr>
        <p:spPr>
          <a:xfrm>
            <a:off x="327025" y="201569"/>
            <a:ext cx="11537950" cy="1609551"/>
          </a:xfrm>
          <a:prstGeom prst="round2DiagRect">
            <a:avLst>
              <a:gd name="adj1" fmla="val 16667"/>
              <a:gd name="adj2" fmla="val 12590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Rectangle: Rounded Corners 30"/>
          <p:cNvSpPr/>
          <p:nvPr/>
        </p:nvSpPr>
        <p:spPr>
          <a:xfrm>
            <a:off x="8182566" y="585849"/>
            <a:ext cx="2977957" cy="358523"/>
          </a:xfrm>
          <a:prstGeom prst="roundRect">
            <a:avLst/>
          </a:prstGeom>
          <a:solidFill>
            <a:schemeClr val="accent4">
              <a:lumMod val="60000"/>
              <a:lumOff val="40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: Rounded Corners 31"/>
          <p:cNvSpPr/>
          <p:nvPr/>
        </p:nvSpPr>
        <p:spPr>
          <a:xfrm>
            <a:off x="4794056" y="553957"/>
            <a:ext cx="2533844" cy="390415"/>
          </a:xfrm>
          <a:prstGeom prst="roundRect">
            <a:avLst/>
          </a:prstGeom>
          <a:solidFill>
            <a:schemeClr val="accent4">
              <a:lumMod val="60000"/>
              <a:lumOff val="40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: Rounded Corners 36"/>
          <p:cNvSpPr/>
          <p:nvPr/>
        </p:nvSpPr>
        <p:spPr>
          <a:xfrm>
            <a:off x="1543289" y="1149362"/>
            <a:ext cx="3638311" cy="349814"/>
          </a:xfrm>
          <a:prstGeom prst="roundRect">
            <a:avLst/>
          </a:prstGeom>
          <a:solidFill>
            <a:srgbClr val="FF99CC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Rectangle: Rounded Corners 43"/>
          <p:cNvSpPr/>
          <p:nvPr/>
        </p:nvSpPr>
        <p:spPr>
          <a:xfrm>
            <a:off x="6271589" y="1145941"/>
            <a:ext cx="3399955" cy="294851"/>
          </a:xfrm>
          <a:prstGeom prst="roundRect">
            <a:avLst/>
          </a:prstGeom>
          <a:solidFill>
            <a:schemeClr val="accent4">
              <a:lumMod val="60000"/>
              <a:lumOff val="40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961433" y="374419"/>
            <a:ext cx="10269134" cy="11430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3: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Một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máy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bay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bay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vận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tốc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860km/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giờ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được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quãng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đường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2150km.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máy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bay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đến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nơi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lúc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mấy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giờ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nếu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nó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khởi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hành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lúc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8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giờ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45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phút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Rectangle 31"/>
          <p:cNvSpPr>
            <a:spLocks noChangeArrowheads="1"/>
          </p:cNvSpPr>
          <p:nvPr/>
        </p:nvSpPr>
        <p:spPr bwMode="auto">
          <a:xfrm>
            <a:off x="3927109" y="2802635"/>
            <a:ext cx="6030913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800" dirty="0" err="1">
                <a:solidFill>
                  <a:srgbClr val="002060"/>
                </a:solidFill>
                <a:latin typeface="+mn-lt"/>
              </a:rPr>
              <a:t>Thời</a:t>
            </a:r>
            <a:r>
              <a:rPr lang="en-US" altLang="en-US" sz="2800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+mn-lt"/>
              </a:rPr>
              <a:t>gian</a:t>
            </a:r>
            <a:r>
              <a:rPr lang="en-US" altLang="en-US" sz="2800" dirty="0">
                <a:solidFill>
                  <a:srgbClr val="002060"/>
                </a:solidFill>
                <a:latin typeface="+mn-lt"/>
              </a:rPr>
              <a:t> bay </a:t>
            </a:r>
            <a:r>
              <a:rPr lang="en-US" altLang="en-US" sz="2800" dirty="0" err="1">
                <a:solidFill>
                  <a:srgbClr val="002060"/>
                </a:solidFill>
                <a:latin typeface="+mn-lt"/>
              </a:rPr>
              <a:t>của</a:t>
            </a:r>
            <a:r>
              <a:rPr lang="en-US" altLang="en-US" sz="2800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+mn-lt"/>
              </a:rPr>
              <a:t>máy</a:t>
            </a:r>
            <a:r>
              <a:rPr lang="en-US" altLang="en-US" sz="2800" dirty="0">
                <a:solidFill>
                  <a:srgbClr val="002060"/>
                </a:solidFill>
                <a:latin typeface="+mn-lt"/>
              </a:rPr>
              <a:t> bay </a:t>
            </a:r>
            <a:r>
              <a:rPr lang="en-US" altLang="en-US" sz="2800" dirty="0" err="1">
                <a:solidFill>
                  <a:srgbClr val="002060"/>
                </a:solidFill>
                <a:latin typeface="+mn-lt"/>
              </a:rPr>
              <a:t>là</a:t>
            </a:r>
            <a:r>
              <a:rPr lang="en-US" altLang="en-US" sz="2800" dirty="0">
                <a:solidFill>
                  <a:srgbClr val="002060"/>
                </a:solidFill>
                <a:latin typeface="+mn-lt"/>
              </a:rPr>
              <a:t>:</a:t>
            </a:r>
          </a:p>
        </p:txBody>
      </p:sp>
      <p:sp>
        <p:nvSpPr>
          <p:cNvPr id="50" name="Rectangle 32"/>
          <p:cNvSpPr>
            <a:spLocks noChangeArrowheads="1"/>
          </p:cNvSpPr>
          <p:nvPr/>
        </p:nvSpPr>
        <p:spPr bwMode="auto">
          <a:xfrm>
            <a:off x="3530098" y="3497959"/>
            <a:ext cx="209867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800" dirty="0">
                <a:solidFill>
                  <a:srgbClr val="002060"/>
                </a:solidFill>
                <a:latin typeface="+mn-lt"/>
              </a:rPr>
              <a:t>2150 : 860 =</a:t>
            </a:r>
          </a:p>
          <a:p>
            <a:pPr eaLnBrk="1" hangingPunct="1">
              <a:spcBef>
                <a:spcPct val="20000"/>
              </a:spcBef>
            </a:pPr>
            <a:endParaRPr lang="en-US" altLang="en-US" sz="2800" dirty="0">
              <a:solidFill>
                <a:srgbClr val="002060"/>
              </a:solidFill>
              <a:latin typeface="+mn-lt"/>
            </a:endParaRPr>
          </a:p>
          <a:p>
            <a:pPr eaLnBrk="1" hangingPunct="1">
              <a:spcBef>
                <a:spcPct val="20000"/>
              </a:spcBef>
            </a:pPr>
            <a:endParaRPr lang="en-US" altLang="en-US" sz="28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52" name="Rectangle 34"/>
          <p:cNvSpPr>
            <a:spLocks noChangeArrowheads="1"/>
          </p:cNvSpPr>
          <p:nvPr/>
        </p:nvSpPr>
        <p:spPr bwMode="auto">
          <a:xfrm>
            <a:off x="3927109" y="4327550"/>
            <a:ext cx="5710237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800" dirty="0" err="1">
                <a:solidFill>
                  <a:srgbClr val="002060"/>
                </a:solidFill>
                <a:latin typeface="+mn-lt"/>
              </a:rPr>
              <a:t>Thời</a:t>
            </a:r>
            <a:r>
              <a:rPr lang="en-US" altLang="en-US" sz="2800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+mn-lt"/>
              </a:rPr>
              <a:t>gian</a:t>
            </a:r>
            <a:r>
              <a:rPr lang="en-US" altLang="en-US" sz="2800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+mn-lt"/>
              </a:rPr>
              <a:t>máy</a:t>
            </a:r>
            <a:r>
              <a:rPr lang="en-US" altLang="en-US" sz="2800" dirty="0">
                <a:solidFill>
                  <a:srgbClr val="002060"/>
                </a:solidFill>
                <a:latin typeface="+mn-lt"/>
              </a:rPr>
              <a:t> bay </a:t>
            </a:r>
            <a:r>
              <a:rPr lang="en-US" altLang="en-US" sz="2800" dirty="0" err="1">
                <a:solidFill>
                  <a:srgbClr val="002060"/>
                </a:solidFill>
                <a:latin typeface="+mn-lt"/>
              </a:rPr>
              <a:t>đến</a:t>
            </a:r>
            <a:r>
              <a:rPr lang="en-US" altLang="en-US" sz="2800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+mn-lt"/>
              </a:rPr>
              <a:t>nơi</a:t>
            </a:r>
            <a:r>
              <a:rPr lang="en-US" altLang="en-US" sz="2800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+mn-lt"/>
              </a:rPr>
              <a:t>là</a:t>
            </a:r>
            <a:r>
              <a:rPr lang="en-US" altLang="en-US" sz="2800" dirty="0">
                <a:solidFill>
                  <a:srgbClr val="002060"/>
                </a:solidFill>
                <a:latin typeface="+mn-lt"/>
              </a:rPr>
              <a:t>:</a:t>
            </a:r>
          </a:p>
        </p:txBody>
      </p:sp>
      <p:sp>
        <p:nvSpPr>
          <p:cNvPr id="53" name="Rectangle 52"/>
          <p:cNvSpPr>
            <a:spLocks noChangeArrowheads="1"/>
          </p:cNvSpPr>
          <p:nvPr/>
        </p:nvSpPr>
        <p:spPr bwMode="auto">
          <a:xfrm>
            <a:off x="5547689" y="2184526"/>
            <a:ext cx="14478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2800" u="sng" dirty="0" err="1">
                <a:solidFill>
                  <a:srgbClr val="C00000"/>
                </a:solidFill>
                <a:latin typeface="+mn-lt"/>
              </a:rPr>
              <a:t>Bài</a:t>
            </a:r>
            <a:r>
              <a:rPr lang="en-US" altLang="en-US" sz="2800" u="sng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altLang="en-US" sz="2800" u="sng" dirty="0" err="1">
                <a:solidFill>
                  <a:srgbClr val="C00000"/>
                </a:solidFill>
                <a:latin typeface="+mn-lt"/>
              </a:rPr>
              <a:t>giải</a:t>
            </a:r>
            <a:endParaRPr lang="en-US" altLang="en-US" sz="2800" u="sng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54" name="Rectangle 34"/>
          <p:cNvSpPr>
            <a:spLocks noChangeArrowheads="1"/>
          </p:cNvSpPr>
          <p:nvPr/>
        </p:nvSpPr>
        <p:spPr bwMode="auto">
          <a:xfrm>
            <a:off x="2901090" y="5021287"/>
            <a:ext cx="4678856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700" dirty="0">
                <a:solidFill>
                  <a:srgbClr val="002060"/>
                </a:solidFill>
                <a:latin typeface="+mn-lt"/>
              </a:rPr>
              <a:t>8 </a:t>
            </a:r>
            <a:r>
              <a:rPr lang="en-US" altLang="en-US" sz="2700" dirty="0" err="1">
                <a:solidFill>
                  <a:srgbClr val="002060"/>
                </a:solidFill>
                <a:latin typeface="+mn-lt"/>
              </a:rPr>
              <a:t>giờ</a:t>
            </a:r>
            <a:r>
              <a:rPr lang="en-US" altLang="en-US" sz="2700" dirty="0">
                <a:solidFill>
                  <a:srgbClr val="002060"/>
                </a:solidFill>
                <a:latin typeface="+mn-lt"/>
              </a:rPr>
              <a:t> 45 </a:t>
            </a:r>
            <a:r>
              <a:rPr lang="en-US" altLang="en-US" sz="2700" dirty="0" err="1">
                <a:solidFill>
                  <a:srgbClr val="002060"/>
                </a:solidFill>
                <a:latin typeface="+mn-lt"/>
              </a:rPr>
              <a:t>phút</a:t>
            </a:r>
            <a:r>
              <a:rPr lang="en-US" altLang="en-US" sz="2700" dirty="0">
                <a:solidFill>
                  <a:srgbClr val="002060"/>
                </a:solidFill>
                <a:latin typeface="+mn-lt"/>
              </a:rPr>
              <a:t> + 2 </a:t>
            </a:r>
            <a:r>
              <a:rPr lang="en-US" altLang="en-US" sz="2700" dirty="0" err="1">
                <a:solidFill>
                  <a:srgbClr val="002060"/>
                </a:solidFill>
                <a:latin typeface="+mn-lt"/>
              </a:rPr>
              <a:t>giờ</a:t>
            </a:r>
            <a:r>
              <a:rPr lang="en-US" altLang="en-US" sz="2700" dirty="0">
                <a:solidFill>
                  <a:srgbClr val="002060"/>
                </a:solidFill>
                <a:latin typeface="+mn-lt"/>
              </a:rPr>
              <a:t> 30 </a:t>
            </a:r>
            <a:r>
              <a:rPr lang="en-US" altLang="en-US" sz="2700" dirty="0" err="1">
                <a:solidFill>
                  <a:srgbClr val="002060"/>
                </a:solidFill>
                <a:latin typeface="+mn-lt"/>
              </a:rPr>
              <a:t>phút</a:t>
            </a:r>
            <a:r>
              <a:rPr lang="en-US" altLang="en-US" sz="2700" dirty="0">
                <a:solidFill>
                  <a:srgbClr val="002060"/>
                </a:solidFill>
                <a:latin typeface="+mn-lt"/>
              </a:rPr>
              <a:t> = </a:t>
            </a:r>
          </a:p>
        </p:txBody>
      </p:sp>
      <p:sp>
        <p:nvSpPr>
          <p:cNvPr id="55" name="Rectangle 34"/>
          <p:cNvSpPr>
            <a:spLocks noChangeArrowheads="1"/>
          </p:cNvSpPr>
          <p:nvPr/>
        </p:nvSpPr>
        <p:spPr bwMode="auto">
          <a:xfrm>
            <a:off x="7043671" y="5588033"/>
            <a:ext cx="372593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800" dirty="0" err="1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Đáp</a:t>
            </a:r>
            <a:r>
              <a:rPr lang="en-US" altLang="en-US" sz="2800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số</a:t>
            </a:r>
            <a:r>
              <a:rPr lang="en-US" altLang="en-US" sz="2800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: 11 </a:t>
            </a:r>
            <a:r>
              <a:rPr lang="en-US" altLang="en-US" sz="2800" dirty="0" err="1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giờ</a:t>
            </a:r>
            <a:r>
              <a:rPr lang="en-US" altLang="en-US" sz="2800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 15 </a:t>
            </a:r>
            <a:r>
              <a:rPr lang="en-US" altLang="en-US" sz="2800" dirty="0" err="1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phút</a:t>
            </a:r>
            <a:endParaRPr lang="en-US" altLang="en-US" sz="2800" dirty="0">
              <a:solidFill>
                <a:srgbClr val="00206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56" name="Rectangle 32"/>
          <p:cNvSpPr>
            <a:spLocks noChangeArrowheads="1"/>
          </p:cNvSpPr>
          <p:nvPr/>
        </p:nvSpPr>
        <p:spPr bwMode="auto">
          <a:xfrm>
            <a:off x="5476373" y="3463034"/>
            <a:ext cx="1447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800">
                <a:solidFill>
                  <a:srgbClr val="002060"/>
                </a:solidFill>
                <a:latin typeface="+mn-lt"/>
              </a:rPr>
              <a:t>2,5 giờ</a:t>
            </a:r>
          </a:p>
          <a:p>
            <a:pPr eaLnBrk="1" hangingPunct="1">
              <a:spcBef>
                <a:spcPct val="20000"/>
              </a:spcBef>
            </a:pPr>
            <a:endParaRPr lang="en-US" altLang="en-US" sz="2800">
              <a:solidFill>
                <a:srgbClr val="002060"/>
              </a:solidFill>
              <a:latin typeface="+mn-lt"/>
            </a:endParaRPr>
          </a:p>
          <a:p>
            <a:pPr eaLnBrk="1" hangingPunct="1">
              <a:spcBef>
                <a:spcPct val="20000"/>
              </a:spcBef>
            </a:pPr>
            <a:endParaRPr lang="en-US" altLang="en-US" sz="280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57" name="Rectangle 32"/>
          <p:cNvSpPr>
            <a:spLocks noChangeArrowheads="1"/>
          </p:cNvSpPr>
          <p:nvPr/>
        </p:nvSpPr>
        <p:spPr bwMode="auto">
          <a:xfrm>
            <a:off x="6596490" y="3441504"/>
            <a:ext cx="2514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800" dirty="0">
                <a:solidFill>
                  <a:srgbClr val="002060"/>
                </a:solidFill>
                <a:latin typeface="+mn-lt"/>
              </a:rPr>
              <a:t>= 2 </a:t>
            </a:r>
            <a:r>
              <a:rPr lang="en-US" altLang="en-US" sz="2800" dirty="0" err="1">
                <a:solidFill>
                  <a:srgbClr val="002060"/>
                </a:solidFill>
                <a:latin typeface="+mn-lt"/>
              </a:rPr>
              <a:t>giờ</a:t>
            </a:r>
            <a:r>
              <a:rPr lang="en-US" altLang="en-US" sz="2800" dirty="0">
                <a:solidFill>
                  <a:srgbClr val="002060"/>
                </a:solidFill>
                <a:latin typeface="+mn-lt"/>
              </a:rPr>
              <a:t> 30 </a:t>
            </a:r>
            <a:r>
              <a:rPr lang="en-US" altLang="en-US" sz="2800" dirty="0" err="1">
                <a:solidFill>
                  <a:srgbClr val="002060"/>
                </a:solidFill>
                <a:latin typeface="+mn-lt"/>
              </a:rPr>
              <a:t>phút</a:t>
            </a:r>
            <a:endParaRPr lang="en-US" altLang="en-US" sz="2800" dirty="0">
              <a:solidFill>
                <a:srgbClr val="002060"/>
              </a:solidFill>
              <a:latin typeface="+mn-lt"/>
            </a:endParaRPr>
          </a:p>
          <a:p>
            <a:pPr eaLnBrk="1" hangingPunct="1">
              <a:spcBef>
                <a:spcPct val="20000"/>
              </a:spcBef>
            </a:pPr>
            <a:endParaRPr lang="en-US" altLang="en-US" sz="2800" dirty="0">
              <a:solidFill>
                <a:srgbClr val="002060"/>
              </a:solidFill>
              <a:latin typeface="+mn-lt"/>
            </a:endParaRPr>
          </a:p>
          <a:p>
            <a:pPr eaLnBrk="1" hangingPunct="1">
              <a:spcBef>
                <a:spcPct val="20000"/>
              </a:spcBef>
            </a:pPr>
            <a:endParaRPr lang="en-US" altLang="en-US" sz="28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58" name="Rectangle 32"/>
          <p:cNvSpPr>
            <a:spLocks noChangeArrowheads="1"/>
          </p:cNvSpPr>
          <p:nvPr/>
        </p:nvSpPr>
        <p:spPr bwMode="auto">
          <a:xfrm>
            <a:off x="7351346" y="4999062"/>
            <a:ext cx="2590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800" dirty="0">
                <a:solidFill>
                  <a:srgbClr val="002060"/>
                </a:solidFill>
                <a:latin typeface="+mn-lt"/>
              </a:rPr>
              <a:t>11 </a:t>
            </a:r>
            <a:r>
              <a:rPr lang="en-US" altLang="en-US" sz="2800" dirty="0" err="1">
                <a:solidFill>
                  <a:srgbClr val="002060"/>
                </a:solidFill>
                <a:latin typeface="+mn-lt"/>
              </a:rPr>
              <a:t>giờ</a:t>
            </a:r>
            <a:r>
              <a:rPr lang="en-US" altLang="en-US" sz="2800" dirty="0">
                <a:solidFill>
                  <a:srgbClr val="002060"/>
                </a:solidFill>
                <a:latin typeface="+mn-lt"/>
              </a:rPr>
              <a:t> 15 </a:t>
            </a:r>
            <a:r>
              <a:rPr lang="en-US" altLang="en-US" sz="2800" dirty="0" err="1">
                <a:solidFill>
                  <a:srgbClr val="002060"/>
                </a:solidFill>
                <a:latin typeface="+mn-lt"/>
              </a:rPr>
              <a:t>phút</a:t>
            </a:r>
            <a:endParaRPr lang="en-US" altLang="en-US" sz="2800" dirty="0">
              <a:solidFill>
                <a:srgbClr val="002060"/>
              </a:solidFill>
              <a:latin typeface="+mn-lt"/>
            </a:endParaRPr>
          </a:p>
          <a:p>
            <a:pPr eaLnBrk="1" hangingPunct="1">
              <a:spcBef>
                <a:spcPct val="20000"/>
              </a:spcBef>
            </a:pPr>
            <a:endParaRPr lang="en-US" altLang="en-US" sz="2800" dirty="0">
              <a:solidFill>
                <a:srgbClr val="002060"/>
              </a:solidFill>
              <a:latin typeface="+mn-lt"/>
            </a:endParaRPr>
          </a:p>
          <a:p>
            <a:pPr eaLnBrk="1" hangingPunct="1">
              <a:spcBef>
                <a:spcPct val="20000"/>
              </a:spcBef>
            </a:pPr>
            <a:endParaRPr lang="en-US" altLang="en-US" sz="2800" dirty="0">
              <a:solidFill>
                <a:srgbClr val="002060"/>
              </a:solidFill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0" grpId="0"/>
      <p:bldP spid="52" grpId="0"/>
      <p:bldP spid="53" grpId="0"/>
      <p:bldP spid="54" grpId="0"/>
      <p:bldP spid="55" grpId="0"/>
      <p:bldP spid="56" grpId="0"/>
      <p:bldP spid="57" grpId="0"/>
      <p:bldP spid="5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01752" y="256478"/>
            <a:ext cx="10540998" cy="6155473"/>
          </a:xfrm>
          <a:prstGeom prst="rect">
            <a:avLst/>
          </a:prstGeom>
          <a:solidFill>
            <a:schemeClr val="bg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7127" b="87327" l="3369" r="25887"/>
                    </a14:imgEffect>
                  </a14:imgLayer>
                </a14:imgProps>
              </a:ext>
            </a:extLst>
          </a:blip>
          <a:srcRect l="3800" t="69740" r="75054" b="15162"/>
          <a:stretch>
            <a:fillRect/>
          </a:stretch>
        </p:blipFill>
        <p:spPr>
          <a:xfrm rot="19263944">
            <a:off x="10419061" y="5159871"/>
            <a:ext cx="1524278" cy="153792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50000"/>
              </a:srgbClr>
            </a:outerShdw>
          </a:effectLst>
        </p:spPr>
      </p:pic>
      <p:pic>
        <p:nvPicPr>
          <p:cNvPr id="8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1580688" y="138331"/>
            <a:ext cx="9998925" cy="686759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994663" y="1167348"/>
            <a:ext cx="31709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solidFill>
                    <a:srgbClr val="E7E6E6">
                      <a:lumMod val="10000"/>
                    </a:srgb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    </a:t>
            </a:r>
            <a:r>
              <a:rPr kumimoji="0" lang="en-US" sz="4400" b="1" i="0" u="none" strike="noStrike" kern="1200" cap="none" spc="0" normalizeH="0" baseline="0" noProof="0" dirty="0" err="1">
                <a:ln>
                  <a:solidFill>
                    <a:srgbClr val="E7E6E6">
                      <a:lumMod val="10000"/>
                    </a:srgb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Dặn</a:t>
            </a:r>
            <a:r>
              <a:rPr kumimoji="0" lang="en-US" sz="4400" b="1" i="0" u="none" strike="noStrike" kern="1200" cap="none" spc="0" normalizeH="0" noProof="0" dirty="0">
                <a:ln>
                  <a:solidFill>
                    <a:srgbClr val="E7E6E6">
                      <a:lumMod val="10000"/>
                    </a:srgb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solidFill>
                    <a:srgbClr val="E7E6E6">
                      <a:lumMod val="10000"/>
                    </a:srgb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dò</a:t>
            </a:r>
            <a:endParaRPr kumimoji="0" lang="en-US" sz="4400" b="1" i="0" u="none" strike="noStrike" kern="1200" cap="none" spc="0" normalizeH="0" baseline="0" noProof="0" dirty="0">
              <a:ln>
                <a:solidFill>
                  <a:srgbClr val="E7E6E6">
                    <a:lumMod val="10000"/>
                  </a:srgbClr>
                </a:solidFill>
              </a:ln>
              <a:solidFill>
                <a:srgbClr val="FF71B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10649830" y="4006930"/>
            <a:ext cx="0" cy="496956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Skye | PAW Patrol Deutsch Wiki | Fando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3329166"/>
            <a:ext cx="2768600" cy="3528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614395" y="2382838"/>
            <a:ext cx="818964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</a:rPr>
              <a:t>Ôn</a:t>
            </a:r>
            <a:r>
              <a:rPr kumimoji="0" lang="en-US" sz="3600" b="1" i="0" u="none" strike="noStrike" kern="1200" cap="none" spc="0" normalizeH="0" noProof="0" dirty="0">
                <a:ln>
                  <a:solidFill>
                    <a:sysClr val="windowText" lastClr="000000"/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solidFill>
                    <a:sysClr val="windowText" lastClr="000000"/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</a:rPr>
              <a:t>tập</a:t>
            </a:r>
            <a:r>
              <a:rPr kumimoji="0" lang="en-US" sz="3600" b="1" i="0" u="none" strike="noStrike" kern="1200" cap="none" spc="0" normalizeH="0" noProof="0" dirty="0">
                <a:ln>
                  <a:solidFill>
                    <a:sysClr val="windowText" lastClr="000000"/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solidFill>
                    <a:sysClr val="windowText" lastClr="000000"/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</a:rPr>
              <a:t>lại</a:t>
            </a:r>
            <a:r>
              <a:rPr kumimoji="0" lang="en-US" sz="3600" b="1" i="0" u="none" strike="noStrike" kern="1200" cap="none" spc="0" normalizeH="0" noProof="0" dirty="0">
                <a:ln>
                  <a:solidFill>
                    <a:sysClr val="windowText" lastClr="000000"/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solidFill>
                    <a:sysClr val="windowText" lastClr="000000"/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</a:rPr>
              <a:t>kiến</a:t>
            </a:r>
            <a:r>
              <a:rPr kumimoji="0" lang="en-US" sz="3600" b="1" i="0" u="none" strike="noStrike" kern="1200" cap="none" spc="0" normalizeH="0" noProof="0" dirty="0">
                <a:ln>
                  <a:solidFill>
                    <a:sysClr val="windowText" lastClr="000000"/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solidFill>
                    <a:sysClr val="windowText" lastClr="000000"/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</a:rPr>
              <a:t>thức</a:t>
            </a:r>
            <a:r>
              <a:rPr lang="en-US" sz="3600" b="1" dirty="0">
                <a:ln>
                  <a:solidFill>
                    <a:sysClr val="windowText" lastClr="000000"/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.</a:t>
            </a: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</a:rPr>
              <a:t>Xem</a:t>
            </a:r>
            <a:r>
              <a:rPr kumimoji="0" lang="en-US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</a:rPr>
              <a:t>trước</a:t>
            </a:r>
            <a:r>
              <a:rPr kumimoji="0" lang="en-US" sz="3600" b="1" i="0" u="none" strike="noStrike" kern="1200" cap="none" spc="0" normalizeH="0" noProof="0" dirty="0">
                <a:ln>
                  <a:solidFill>
                    <a:sysClr val="windowText" lastClr="000000"/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solidFill>
                    <a:sysClr val="windowText" lastClr="000000"/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</a:rPr>
              <a:t>tiết</a:t>
            </a:r>
            <a:r>
              <a:rPr kumimoji="0" lang="en-US" sz="3600" b="1" i="0" u="none" strike="noStrike" kern="1200" cap="none" spc="0" normalizeH="0" noProof="0" dirty="0">
                <a:ln>
                  <a:solidFill>
                    <a:sysClr val="windowText" lastClr="000000"/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</a:rPr>
              <a:t> “</a:t>
            </a:r>
            <a:r>
              <a:rPr kumimoji="0" lang="en-US" sz="3600" b="1" i="0" u="none" strike="noStrike" kern="1200" cap="none" spc="0" normalizeH="0" noProof="0" dirty="0" err="1">
                <a:ln>
                  <a:solidFill>
                    <a:sysClr val="windowText" lastClr="000000"/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</a:rPr>
              <a:t>Luyện</a:t>
            </a:r>
            <a:r>
              <a:rPr kumimoji="0" lang="en-US" sz="3600" b="1" i="0" u="none" strike="noStrike" kern="1200" cap="none" spc="0" normalizeH="0" noProof="0" dirty="0">
                <a:ln>
                  <a:solidFill>
                    <a:sysClr val="windowText" lastClr="000000"/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solidFill>
                    <a:sysClr val="windowText" lastClr="000000"/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</a:rPr>
              <a:t>tập</a:t>
            </a:r>
            <a:r>
              <a:rPr kumimoji="0" lang="en-US" sz="3600" b="1" i="0" u="none" strike="noStrike" kern="1200" cap="none" spc="0" normalizeH="0" noProof="0" dirty="0">
                <a:ln>
                  <a:solidFill>
                    <a:sysClr val="windowText" lastClr="000000"/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</a:rPr>
              <a:t>” (SGK </a:t>
            </a:r>
            <a:r>
              <a:rPr kumimoji="0" lang="en-US" sz="3600" b="1" i="0" u="none" strike="noStrike" kern="1200" cap="none" spc="0" normalizeH="0" noProof="0" dirty="0" err="1">
                <a:ln>
                  <a:solidFill>
                    <a:sysClr val="windowText" lastClr="000000"/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</a:rPr>
              <a:t>Toán</a:t>
            </a:r>
            <a:r>
              <a:rPr lang="en-US" sz="3600" b="1" dirty="0">
                <a:ln>
                  <a:solidFill>
                    <a:sysClr val="windowText" lastClr="000000"/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, </a:t>
            </a:r>
            <a:r>
              <a:rPr lang="en-US" sz="3600" b="1" dirty="0" err="1">
                <a:ln>
                  <a:solidFill>
                    <a:sysClr val="windowText" lastClr="000000"/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trang</a:t>
            </a:r>
            <a:r>
              <a:rPr lang="en-US" sz="3600" b="1" dirty="0">
                <a:ln>
                  <a:solidFill>
                    <a:sysClr val="windowText" lastClr="000000"/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 143)</a:t>
            </a:r>
            <a:endParaRPr kumimoji="0" lang="en-US" sz="36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FF71B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01752" y="256478"/>
            <a:ext cx="10540998" cy="6155473"/>
          </a:xfrm>
          <a:prstGeom prst="rect">
            <a:avLst/>
          </a:prstGeom>
          <a:solidFill>
            <a:schemeClr val="bg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Skye | PAW Patrol Deutsch Wiki | Fando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1767092"/>
            <a:ext cx="3994150" cy="5090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7127" b="87327" l="3369" r="25887"/>
                    </a14:imgEffect>
                  </a14:imgLayer>
                </a14:imgProps>
              </a:ext>
            </a:extLst>
          </a:blip>
          <a:srcRect l="3800" t="69740" r="75054" b="15162"/>
          <a:stretch>
            <a:fillRect/>
          </a:stretch>
        </p:blipFill>
        <p:spPr>
          <a:xfrm rot="19263944">
            <a:off x="10419061" y="5159871"/>
            <a:ext cx="1524278" cy="153792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50000"/>
              </a:srgbClr>
            </a:outerShdw>
          </a:effectLst>
        </p:spPr>
      </p:pic>
      <p:pic>
        <p:nvPicPr>
          <p:cNvPr id="8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3902927" y="401829"/>
            <a:ext cx="8013698" cy="550407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64179" y="1767092"/>
            <a:ext cx="700854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Xin </a:t>
            </a:r>
            <a:r>
              <a:rPr lang="en-US" sz="4400" b="1" dirty="0" err="1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chào</a:t>
            </a:r>
            <a:r>
              <a:rPr lang="en-US" sz="4400" b="1" dirty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dirty="0" err="1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các</a:t>
            </a:r>
            <a:r>
              <a:rPr lang="en-US" sz="4400" b="1" dirty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dirty="0" err="1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bạn</a:t>
            </a:r>
            <a:r>
              <a:rPr lang="en-US" sz="4400" b="1" dirty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dirty="0" err="1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đã</a:t>
            </a:r>
            <a:r>
              <a:rPr lang="en-US" sz="4400" b="1" dirty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dirty="0" err="1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đến</a:t>
            </a:r>
            <a:r>
              <a:rPr lang="en-US" sz="4400" b="1" dirty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dirty="0" err="1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thành</a:t>
            </a:r>
            <a:r>
              <a:rPr lang="en-US" sz="4400" b="1" dirty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dirty="0" err="1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phố</a:t>
            </a:r>
            <a:r>
              <a:rPr lang="en-US" sz="4400" b="1" dirty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dirty="0" err="1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của</a:t>
            </a:r>
            <a:r>
              <a:rPr lang="en-US" sz="4400" b="1" dirty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dirty="0" err="1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mình</a:t>
            </a:r>
            <a:r>
              <a:rPr lang="en-US" sz="4400" b="1" dirty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n-US" sz="4400" b="1" dirty="0" err="1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Mình</a:t>
            </a:r>
            <a:r>
              <a:rPr lang="en-US" sz="4400" b="1" dirty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dirty="0" err="1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là</a:t>
            </a:r>
            <a:r>
              <a:rPr lang="en-US" sz="4400" b="1" dirty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Skye – </a:t>
            </a:r>
            <a:r>
              <a:rPr lang="en-US" sz="4400" b="1" dirty="0" err="1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một</a:t>
            </a:r>
            <a:r>
              <a:rPr lang="en-US" sz="4400" b="1" dirty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dirty="0" err="1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chú</a:t>
            </a:r>
            <a:r>
              <a:rPr lang="en-US" sz="4400" b="1" dirty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dirty="0" err="1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chó</a:t>
            </a:r>
            <a:r>
              <a:rPr lang="en-US" sz="4400" b="1" dirty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dirty="0" err="1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cứu</a:t>
            </a:r>
            <a:r>
              <a:rPr lang="en-US" sz="4400" b="1" dirty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dirty="0" err="1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hộ</a:t>
            </a:r>
            <a:r>
              <a:rPr lang="en-US" sz="4400" b="1" dirty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902927" y="2445982"/>
            <a:ext cx="7578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solidFill>
                    <a:srgbClr val="E7E6E6">
                      <a:lumMod val="10000"/>
                    </a:srgb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   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srgbClr val="E7E6E6">
                      <a:lumMod val="10000"/>
                    </a:srgb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Nhiệm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rgbClr val="E7E6E6">
                      <a:lumMod val="10000"/>
                    </a:srgb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rgbClr val="E7E6E6">
                      <a:lumMod val="10000"/>
                    </a:srgb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vụ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rgbClr val="E7E6E6">
                      <a:lumMod val="10000"/>
                    </a:srgb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rgbClr val="E7E6E6">
                      <a:lumMod val="10000"/>
                    </a:srgb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rgbClr val="E7E6E6">
                      <a:lumMod val="10000"/>
                    </a:srgb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rgbClr val="E7E6E6">
                      <a:lumMod val="10000"/>
                    </a:srgb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chúng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rgbClr val="E7E6E6">
                      <a:lumMod val="10000"/>
                    </a:srgb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rgbClr val="E7E6E6">
                      <a:lumMod val="10000"/>
                    </a:srgb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mình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rgbClr val="E7E6E6">
                      <a:lumMod val="10000"/>
                    </a:srgb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rgbClr val="E7E6E6">
                      <a:lumMod val="10000"/>
                    </a:srgb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rgbClr val="E7E6E6">
                      <a:lumMod val="10000"/>
                    </a:srgb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…..</a:t>
            </a:r>
            <a:endParaRPr kumimoji="0" lang="en-US" sz="4000" b="1" i="0" u="none" strike="noStrike" kern="1200" cap="none" spc="0" normalizeH="0" baseline="0" noProof="0" dirty="0">
              <a:ln>
                <a:solidFill>
                  <a:srgbClr val="E7E6E6">
                    <a:lumMod val="10000"/>
                  </a:srgbClr>
                </a:solidFill>
              </a:ln>
              <a:solidFill>
                <a:srgbClr val="FF71B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10649830" y="4006930"/>
            <a:ext cx="0" cy="496956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mattisbear on Twitter: &amp;amp;quot;So this is Uncle Otis (middle). He is the uncle of  AB&amp;amp;#39;s Mayor Goodway (left). UO makes it pretty clear he is “hard of hearing”  and maybe senile. Unc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341"/>
            <a:ext cx="12192000" cy="6890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/>
          <p:cNvSpPr/>
          <p:nvPr/>
        </p:nvSpPr>
        <p:spPr>
          <a:xfrm>
            <a:off x="486936" y="4259765"/>
            <a:ext cx="11218127" cy="2263699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00234" y="1680331"/>
            <a:ext cx="851265" cy="1038128"/>
          </a:xfrm>
          <a:prstGeom prst="rect">
            <a:avLst/>
          </a:prstGeom>
        </p:spPr>
      </p:pic>
      <p:pic>
        <p:nvPicPr>
          <p:cNvPr id="9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31607" y="2579671"/>
            <a:ext cx="608124" cy="741615"/>
          </a:xfrm>
          <a:prstGeom prst="rect">
            <a:avLst/>
          </a:prstGeom>
        </p:spPr>
      </p:pic>
      <p:pic>
        <p:nvPicPr>
          <p:cNvPr id="10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382872" y="2001931"/>
            <a:ext cx="851265" cy="103812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0098">
            <a:off x="-952201" y="4139850"/>
            <a:ext cx="5040390" cy="283521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027546" y="4976115"/>
            <a:ext cx="7750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accent2"/>
                </a:solidFill>
              </a:rPr>
              <a:t>Tòa</a:t>
            </a:r>
            <a:r>
              <a:rPr lang="en-US" sz="4800" b="1" dirty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accent2"/>
                </a:solidFill>
              </a:rPr>
              <a:t> </a:t>
            </a:r>
            <a:r>
              <a:rPr lang="en-US" sz="4800" b="1" dirty="0" err="1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accent2"/>
                </a:solidFill>
              </a:rPr>
              <a:t>nhà</a:t>
            </a:r>
            <a:r>
              <a:rPr lang="en-US" sz="4800" b="1" dirty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accent2"/>
                </a:solidFill>
              </a:rPr>
              <a:t> Sky </a:t>
            </a:r>
            <a:r>
              <a:rPr lang="en-US" sz="4800" b="1" dirty="0" err="1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accent2"/>
                </a:solidFill>
              </a:rPr>
              <a:t>đang</a:t>
            </a:r>
            <a:r>
              <a:rPr lang="en-US" sz="4800" b="1" dirty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accent2"/>
                </a:solidFill>
              </a:rPr>
              <a:t> </a:t>
            </a:r>
            <a:r>
              <a:rPr lang="en-US" sz="4800" b="1" dirty="0" err="1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accent2"/>
                </a:solidFill>
              </a:rPr>
              <a:t>cháy</a:t>
            </a:r>
            <a:r>
              <a:rPr lang="en-US" sz="4800" b="1" dirty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accent2"/>
                </a:solidFill>
              </a:rPr>
              <a:t> </a:t>
            </a:r>
            <a:r>
              <a:rPr lang="en-US" sz="4800" b="1" dirty="0" err="1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accent2"/>
                </a:solidFill>
              </a:rPr>
              <a:t>lớn</a:t>
            </a:r>
            <a:r>
              <a:rPr lang="en-US" sz="4800" b="1" dirty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accent2"/>
                </a:solidFill>
              </a:rPr>
              <a:t>!! 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-4603148" y="3225915"/>
            <a:ext cx="3332843" cy="3500400"/>
          </a:xfrm>
          <a:prstGeom prst="rect">
            <a:avLst/>
          </a:prstGeom>
        </p:spPr>
      </p:pic>
      <p:pic>
        <p:nvPicPr>
          <p:cNvPr id="21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583558">
            <a:off x="5687540" y="297352"/>
            <a:ext cx="3914094" cy="2538246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 rot="19609315">
            <a:off x="6262815" y="816332"/>
            <a:ext cx="255915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Cùng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mình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đi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gọi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các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đồng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đội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thôi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nào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!!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85685" y="0"/>
            <a:ext cx="3106315" cy="3500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32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2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4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6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2" presetClass="entr" presetSubtype="3" fill="hold" nodeType="after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0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1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3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5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0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95833E-6 -2.59259E-6 L -0.33099 -0.09629 L -0.60782 0.0426 L -0.94571 0.20162 L -1.03217 0.42014 L -1.03217 0.42037 " pathEditMode="relative" rAng="0" ptsTypes="AAAAAA">
                                          <p:cBhvr>
                                            <p:cTn id="37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1615" y="1620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9" presetID="0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8829 0.10023 L 0.33008 0.05232 L 0.70222 0.07616 L 1.20118 0.03866 L 1.38073 -0.33333 " pathEditMode="relative" rAng="0" ptsTypes="AAAAA">
                                          <p:cBhvr>
                                            <p:cTn id="40" dur="1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4622" y="-2169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  <p:bldP spid="22" grpId="0"/>
          <p:bldP spid="22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32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2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4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6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2" presetClass="entr" presetSubtype="3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3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5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0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95833E-6 -2.59259E-6 L -0.33099 -0.09629 L -0.60782 0.0426 L -0.94571 0.20162 L -1.03217 0.42014 L -1.03217 0.42037 " pathEditMode="relative" rAng="0" ptsTypes="AAAAAA">
                                          <p:cBhvr>
                                            <p:cTn id="37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1615" y="1620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9" presetID="0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8829 0.10023 L 0.33008 0.05232 L 0.70222 0.07616 L 1.20118 0.03866 L 1.38073 -0.33333 " pathEditMode="relative" rAng="0" ptsTypes="AAAAA">
                                          <p:cBhvr>
                                            <p:cTn id="40" dur="1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4622" y="-2169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  <p:bldP spid="22" grpId="0"/>
          <p:bldP spid="22" grpId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b="25050"/>
          <a:stretch>
            <a:fillRect/>
          </a:stretch>
        </p:blipFill>
        <p:spPr>
          <a:xfrm>
            <a:off x="330200" y="1361378"/>
            <a:ext cx="11531600" cy="5356922"/>
          </a:xfrm>
          <a:prstGeom prst="rect">
            <a:avLst/>
          </a:prstGeom>
        </p:spPr>
      </p:pic>
      <p:pic>
        <p:nvPicPr>
          <p:cNvPr id="16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376352" y="4192859"/>
            <a:ext cx="1783703" cy="1484041"/>
          </a:xfrm>
          <a:prstGeom prst="rect">
            <a:avLst/>
          </a:prstGeom>
        </p:spPr>
      </p:pic>
      <p:pic>
        <p:nvPicPr>
          <p:cNvPr id="17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291021" y="2252855"/>
            <a:ext cx="1759144" cy="1307357"/>
          </a:xfrm>
          <a:prstGeom prst="rect">
            <a:avLst/>
          </a:prstGeom>
        </p:spPr>
      </p:pic>
      <p:pic>
        <p:nvPicPr>
          <p:cNvPr id="18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460166" y="139700"/>
            <a:ext cx="1303055" cy="1250792"/>
          </a:xfrm>
          <a:prstGeom prst="rect">
            <a:avLst/>
          </a:prstGeom>
        </p:spPr>
      </p:pic>
      <p:pic>
        <p:nvPicPr>
          <p:cNvPr id="2058" name="Picture 10" descr="Marshall | PAW Patrol Wiki | Fandom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26391" y="-34055"/>
            <a:ext cx="2041812" cy="1874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Rocky | PAW Patrol Wiki | Fandom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44942" y="4192859"/>
            <a:ext cx="2129623" cy="2119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Chase | PAW Patrol Wiki | Fandom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114" y="2057789"/>
            <a:ext cx="2129623" cy="2007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ockapoo+skye+paw+patrol cheap buy online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7947" l="625" r="100000">
                        <a14:foregroundMark x1="43250" y1="27926" x2="42375" y2="56160"/>
                        <a14:foregroundMark x1="60125" y1="27207" x2="63750" y2="409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0" y="-167874"/>
            <a:ext cx="1694901" cy="2063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4.07407E-6 L 0.62709 -0.0069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54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2"/>
          <p:cNvSpPr/>
          <p:nvPr/>
        </p:nvSpPr>
        <p:spPr>
          <a:xfrm>
            <a:off x="1317365" y="701333"/>
            <a:ext cx="10433201" cy="1618781"/>
          </a:xfrm>
          <a:custGeom>
            <a:avLst/>
            <a:gdLst>
              <a:gd name="connsiteX0" fmla="*/ 0 w 9505950"/>
              <a:gd name="connsiteY0" fmla="*/ 692498 h 1384995"/>
              <a:gd name="connsiteX1" fmla="*/ 692498 w 9505950"/>
              <a:gd name="connsiteY1" fmla="*/ 0 h 1384995"/>
              <a:gd name="connsiteX2" fmla="*/ 8813453 w 9505950"/>
              <a:gd name="connsiteY2" fmla="*/ 0 h 1384995"/>
              <a:gd name="connsiteX3" fmla="*/ 9505951 w 9505950"/>
              <a:gd name="connsiteY3" fmla="*/ 692498 h 1384995"/>
              <a:gd name="connsiteX4" fmla="*/ 9505950 w 9505950"/>
              <a:gd name="connsiteY4" fmla="*/ 692498 h 1384995"/>
              <a:gd name="connsiteX5" fmla="*/ 8813452 w 9505950"/>
              <a:gd name="connsiteY5" fmla="*/ 1384996 h 1384995"/>
              <a:gd name="connsiteX6" fmla="*/ 692498 w 9505950"/>
              <a:gd name="connsiteY6" fmla="*/ 1384995 h 1384995"/>
              <a:gd name="connsiteX7" fmla="*/ 0 w 9505950"/>
              <a:gd name="connsiteY7" fmla="*/ 692497 h 1384995"/>
              <a:gd name="connsiteX8" fmla="*/ 0 w 9505950"/>
              <a:gd name="connsiteY8" fmla="*/ 692498 h 1384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505950" h="1384995" fill="none" extrusionOk="0">
                <a:moveTo>
                  <a:pt x="0" y="692498"/>
                </a:moveTo>
                <a:cubicBezTo>
                  <a:pt x="38440" y="346088"/>
                  <a:pt x="258644" y="-52383"/>
                  <a:pt x="692498" y="0"/>
                </a:cubicBezTo>
                <a:cubicBezTo>
                  <a:pt x="4047778" y="-154472"/>
                  <a:pt x="6922746" y="-165626"/>
                  <a:pt x="8813453" y="0"/>
                </a:cubicBezTo>
                <a:cubicBezTo>
                  <a:pt x="9211463" y="-19350"/>
                  <a:pt x="9448468" y="305732"/>
                  <a:pt x="9505951" y="692498"/>
                </a:cubicBezTo>
                <a:lnTo>
                  <a:pt x="9505950" y="692498"/>
                </a:lnTo>
                <a:cubicBezTo>
                  <a:pt x="9505739" y="1062807"/>
                  <a:pt x="9124722" y="1362667"/>
                  <a:pt x="8813452" y="1384996"/>
                </a:cubicBezTo>
                <a:cubicBezTo>
                  <a:pt x="5987043" y="1342792"/>
                  <a:pt x="4602487" y="1223698"/>
                  <a:pt x="692498" y="1384995"/>
                </a:cubicBezTo>
                <a:cubicBezTo>
                  <a:pt x="328420" y="1387342"/>
                  <a:pt x="5421" y="1140560"/>
                  <a:pt x="0" y="692497"/>
                </a:cubicBezTo>
                <a:lnTo>
                  <a:pt x="0" y="692498"/>
                </a:lnTo>
                <a:close/>
              </a:path>
              <a:path w="9505950" h="1384995" stroke="0" extrusionOk="0">
                <a:moveTo>
                  <a:pt x="0" y="692498"/>
                </a:moveTo>
                <a:cubicBezTo>
                  <a:pt x="73310" y="318747"/>
                  <a:pt x="280498" y="-39749"/>
                  <a:pt x="692498" y="0"/>
                </a:cubicBezTo>
                <a:cubicBezTo>
                  <a:pt x="3179683" y="-136090"/>
                  <a:pt x="6220791" y="117287"/>
                  <a:pt x="8813453" y="0"/>
                </a:cubicBezTo>
                <a:cubicBezTo>
                  <a:pt x="9194387" y="4411"/>
                  <a:pt x="9551642" y="341078"/>
                  <a:pt x="9505951" y="692498"/>
                </a:cubicBezTo>
                <a:lnTo>
                  <a:pt x="9505950" y="692498"/>
                </a:lnTo>
                <a:cubicBezTo>
                  <a:pt x="9500823" y="1097893"/>
                  <a:pt x="9121258" y="1397440"/>
                  <a:pt x="8813452" y="1384996"/>
                </a:cubicBezTo>
                <a:cubicBezTo>
                  <a:pt x="5198419" y="1431328"/>
                  <a:pt x="2693001" y="1251055"/>
                  <a:pt x="692498" y="1384995"/>
                </a:cubicBezTo>
                <a:cubicBezTo>
                  <a:pt x="349135" y="1338046"/>
                  <a:pt x="25743" y="1077364"/>
                  <a:pt x="0" y="692497"/>
                </a:cubicBezTo>
                <a:lnTo>
                  <a:pt x="0" y="692498"/>
                </a:lnTo>
                <a:close/>
              </a:path>
            </a:pathLst>
          </a:custGeom>
          <a:solidFill>
            <a:srgbClr val="FFB655"/>
          </a:solidFill>
          <a:ln w="76200">
            <a:solidFill>
              <a:srgbClr val="FFB6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" name="TextBox 3"/>
          <p:cNvSpPr txBox="1"/>
          <p:nvPr/>
        </p:nvSpPr>
        <p:spPr>
          <a:xfrm>
            <a:off x="2318536" y="897787"/>
            <a:ext cx="90406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800" dirty="0">
                <a:latin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</a:rPr>
              <a:t>Một</a:t>
            </a:r>
            <a:r>
              <a:rPr lang="en-US" sz="2800" dirty="0">
                <a:latin typeface="Arial" panose="020B0604020202020204" pitchFamily="34" charset="0"/>
              </a:rPr>
              <a:t> </a:t>
            </a:r>
            <a:r>
              <a:rPr lang="vi-VN" sz="2800" dirty="0">
                <a:latin typeface="Arial" panose="020B0604020202020204" pitchFamily="34" charset="0"/>
              </a:rPr>
              <a:t>xe máy đi với vận tốc 30km/giờ</a:t>
            </a:r>
            <a:r>
              <a:rPr lang="en-US" sz="2800" dirty="0">
                <a:latin typeface="Arial" panose="020B0604020202020204" pitchFamily="34" charset="0"/>
              </a:rPr>
              <a:t>.</a:t>
            </a:r>
            <a:r>
              <a:rPr lang="vi-VN" sz="2800" dirty="0">
                <a:latin typeface="Arial" panose="020B0604020202020204" pitchFamily="34" charset="0"/>
              </a:rPr>
              <a:t> Người đó đi trong 2 giờ. Tính quãng đường người đó đi được?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: Rounded Corners 5"/>
          <p:cNvSpPr/>
          <p:nvPr/>
        </p:nvSpPr>
        <p:spPr>
          <a:xfrm>
            <a:off x="1528244" y="3021447"/>
            <a:ext cx="3943350" cy="1035398"/>
          </a:xfrm>
          <a:prstGeom prst="roundRect">
            <a:avLst/>
          </a:prstGeom>
          <a:solidFill>
            <a:srgbClr val="FFFAD4"/>
          </a:solidFill>
          <a:ln w="57150">
            <a:solidFill>
              <a:srgbClr val="FFB65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dirty="0">
                <a:solidFill>
                  <a:srgbClr val="6638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40 km</a:t>
            </a:r>
          </a:p>
        </p:txBody>
      </p:sp>
      <p:sp>
        <p:nvSpPr>
          <p:cNvPr id="7" name="Rectangle: Rounded Corners 6"/>
          <p:cNvSpPr/>
          <p:nvPr/>
        </p:nvSpPr>
        <p:spPr>
          <a:xfrm>
            <a:off x="1528244" y="4653049"/>
            <a:ext cx="3943350" cy="1035398"/>
          </a:xfrm>
          <a:prstGeom prst="roundRect">
            <a:avLst/>
          </a:prstGeom>
          <a:solidFill>
            <a:srgbClr val="FFFAD4"/>
          </a:solidFill>
          <a:ln w="57150">
            <a:solidFill>
              <a:srgbClr val="FFB65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dirty="0">
                <a:solidFill>
                  <a:srgbClr val="6638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60 km</a:t>
            </a:r>
          </a:p>
        </p:txBody>
      </p:sp>
      <p:sp>
        <p:nvSpPr>
          <p:cNvPr id="8" name="Rectangle: Rounded Corners 7"/>
          <p:cNvSpPr/>
          <p:nvPr/>
        </p:nvSpPr>
        <p:spPr>
          <a:xfrm>
            <a:off x="6096000" y="3021447"/>
            <a:ext cx="3943350" cy="1035398"/>
          </a:xfrm>
          <a:prstGeom prst="roundRect">
            <a:avLst/>
          </a:prstGeom>
          <a:solidFill>
            <a:srgbClr val="FFFAD4"/>
          </a:solidFill>
          <a:ln w="57150">
            <a:solidFill>
              <a:srgbClr val="FFB65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dirty="0">
                <a:solidFill>
                  <a:srgbClr val="6638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50 km</a:t>
            </a:r>
          </a:p>
        </p:txBody>
      </p:sp>
      <p:sp>
        <p:nvSpPr>
          <p:cNvPr id="9" name="Rectangle: Rounded Corners 8"/>
          <p:cNvSpPr/>
          <p:nvPr/>
        </p:nvSpPr>
        <p:spPr>
          <a:xfrm>
            <a:off x="6096000" y="4653049"/>
            <a:ext cx="3943350" cy="1035398"/>
          </a:xfrm>
          <a:prstGeom prst="roundRect">
            <a:avLst/>
          </a:prstGeom>
          <a:solidFill>
            <a:srgbClr val="FFFAD4"/>
          </a:solidFill>
          <a:ln w="57150">
            <a:solidFill>
              <a:srgbClr val="FFB65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dirty="0">
                <a:solidFill>
                  <a:srgbClr val="6638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70 km</a:t>
            </a:r>
          </a:p>
        </p:txBody>
      </p:sp>
      <p:pic>
        <p:nvPicPr>
          <p:cNvPr id="1026" name="Picture 2" descr="PAW Patrol – Wikipedia tiếng Việ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23503">
            <a:off x="-13497" y="193150"/>
            <a:ext cx="2661724" cy="2306649"/>
          </a:xfrm>
          <a:prstGeom prst="rect">
            <a:avLst/>
          </a:prstGeom>
          <a:noFill/>
          <a:effectLst>
            <a:outerShdw dir="1860000" algn="ctr" rotWithShape="0">
              <a:srgbClr val="000000">
                <a:alpha val="48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amá Decoradora: Paw Patrol PNG descarga gratis | Paw patrol skye birthday,  Paw patrol party games, Skye paw patrol part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21687" y="3949628"/>
            <a:ext cx="2670312" cy="3049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7127" b="87327" l="3369" r="25887"/>
                    </a14:imgEffect>
                  </a14:imgLayer>
                </a14:imgProps>
              </a:ext>
            </a:extLst>
          </a:blip>
          <a:srcRect l="3800" t="69740" r="75054" b="15162"/>
          <a:stretch>
            <a:fillRect/>
          </a:stretch>
        </p:blipFill>
        <p:spPr>
          <a:xfrm rot="19263944">
            <a:off x="375336" y="5526117"/>
            <a:ext cx="795897" cy="80302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50000"/>
              </a:srgb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7127" b="87327" l="3369" r="25887"/>
                    </a14:imgEffect>
                  </a14:imgLayer>
                </a14:imgProps>
              </a:ext>
            </a:extLst>
          </a:blip>
          <a:srcRect l="3800" t="69740" r="75054" b="15162"/>
          <a:stretch>
            <a:fillRect/>
          </a:stretch>
        </p:blipFill>
        <p:spPr>
          <a:xfrm>
            <a:off x="11007735" y="88138"/>
            <a:ext cx="1026214" cy="1035398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50000"/>
              </a:srgb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7127" b="87327" l="3369" r="25887"/>
                    </a14:imgEffect>
                  </a14:imgLayer>
                </a14:imgProps>
              </a:ext>
            </a:extLst>
          </a:blip>
          <a:srcRect l="3800" t="69740" r="75054" b="15162"/>
          <a:stretch>
            <a:fillRect/>
          </a:stretch>
        </p:blipFill>
        <p:spPr>
          <a:xfrm>
            <a:off x="9460233" y="6193370"/>
            <a:ext cx="579117" cy="5843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50000"/>
              </a:srgbClr>
            </a:outerShdw>
          </a:effectLst>
        </p:spPr>
      </p:pic>
      <p:pic>
        <p:nvPicPr>
          <p:cNvPr id="15" name="Picture 2" descr="Check free ico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840" y="4563639"/>
            <a:ext cx="1124808" cy="1124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59c3c5f04723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7" presetClass="emp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7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8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457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7" grpId="1" animBg="1"/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b="25050"/>
          <a:stretch>
            <a:fillRect/>
          </a:stretch>
        </p:blipFill>
        <p:spPr>
          <a:xfrm>
            <a:off x="330200" y="1361378"/>
            <a:ext cx="11531600" cy="5356922"/>
          </a:xfrm>
          <a:prstGeom prst="rect">
            <a:avLst/>
          </a:prstGeom>
        </p:spPr>
      </p:pic>
      <p:pic>
        <p:nvPicPr>
          <p:cNvPr id="16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376352" y="4192859"/>
            <a:ext cx="1783703" cy="1484041"/>
          </a:xfrm>
          <a:prstGeom prst="rect">
            <a:avLst/>
          </a:prstGeom>
        </p:spPr>
      </p:pic>
      <p:pic>
        <p:nvPicPr>
          <p:cNvPr id="17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291021" y="2252855"/>
            <a:ext cx="1759144" cy="1307357"/>
          </a:xfrm>
          <a:prstGeom prst="rect">
            <a:avLst/>
          </a:prstGeom>
        </p:spPr>
      </p:pic>
      <p:pic>
        <p:nvPicPr>
          <p:cNvPr id="18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460166" y="139700"/>
            <a:ext cx="1303055" cy="1250792"/>
          </a:xfrm>
          <a:prstGeom prst="rect">
            <a:avLst/>
          </a:prstGeom>
        </p:spPr>
      </p:pic>
      <p:pic>
        <p:nvPicPr>
          <p:cNvPr id="2060" name="Picture 12" descr="Rocky | PAW Patrol Wiki | Fandom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44942" y="4192859"/>
            <a:ext cx="2129623" cy="2119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Chase | PAW Patrol Wiki | Fandom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114" y="2057789"/>
            <a:ext cx="2129623" cy="2007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64925" y="-100371"/>
            <a:ext cx="3054361" cy="20606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995 0.04491 L 0.25677 0.04166 L 0.3194 0.09815 L 0.34206 0.21481 L 0.29674 0.3037 L 0.15339 0.30833 L -0.28607 0.3037 L -0.28607 0.3037 " pathEditMode="relative" rAng="0" ptsTypes="AAAAAAAA">
                                      <p:cBhvr>
                                        <p:cTn id="6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95" y="13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2"/>
          <p:cNvSpPr/>
          <p:nvPr/>
        </p:nvSpPr>
        <p:spPr>
          <a:xfrm>
            <a:off x="1317365" y="701333"/>
            <a:ext cx="10433201" cy="1618781"/>
          </a:xfrm>
          <a:custGeom>
            <a:avLst/>
            <a:gdLst>
              <a:gd name="connsiteX0" fmla="*/ 0 w 9505950"/>
              <a:gd name="connsiteY0" fmla="*/ 692498 h 1384995"/>
              <a:gd name="connsiteX1" fmla="*/ 692498 w 9505950"/>
              <a:gd name="connsiteY1" fmla="*/ 0 h 1384995"/>
              <a:gd name="connsiteX2" fmla="*/ 8813453 w 9505950"/>
              <a:gd name="connsiteY2" fmla="*/ 0 h 1384995"/>
              <a:gd name="connsiteX3" fmla="*/ 9505951 w 9505950"/>
              <a:gd name="connsiteY3" fmla="*/ 692498 h 1384995"/>
              <a:gd name="connsiteX4" fmla="*/ 9505950 w 9505950"/>
              <a:gd name="connsiteY4" fmla="*/ 692498 h 1384995"/>
              <a:gd name="connsiteX5" fmla="*/ 8813452 w 9505950"/>
              <a:gd name="connsiteY5" fmla="*/ 1384996 h 1384995"/>
              <a:gd name="connsiteX6" fmla="*/ 692498 w 9505950"/>
              <a:gd name="connsiteY6" fmla="*/ 1384995 h 1384995"/>
              <a:gd name="connsiteX7" fmla="*/ 0 w 9505950"/>
              <a:gd name="connsiteY7" fmla="*/ 692497 h 1384995"/>
              <a:gd name="connsiteX8" fmla="*/ 0 w 9505950"/>
              <a:gd name="connsiteY8" fmla="*/ 692498 h 1384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505950" h="1384995" fill="none" extrusionOk="0">
                <a:moveTo>
                  <a:pt x="0" y="692498"/>
                </a:moveTo>
                <a:cubicBezTo>
                  <a:pt x="38440" y="346088"/>
                  <a:pt x="258644" y="-52383"/>
                  <a:pt x="692498" y="0"/>
                </a:cubicBezTo>
                <a:cubicBezTo>
                  <a:pt x="4047778" y="-154472"/>
                  <a:pt x="6922746" y="-165626"/>
                  <a:pt x="8813453" y="0"/>
                </a:cubicBezTo>
                <a:cubicBezTo>
                  <a:pt x="9211463" y="-19350"/>
                  <a:pt x="9448468" y="305732"/>
                  <a:pt x="9505951" y="692498"/>
                </a:cubicBezTo>
                <a:lnTo>
                  <a:pt x="9505950" y="692498"/>
                </a:lnTo>
                <a:cubicBezTo>
                  <a:pt x="9505739" y="1062807"/>
                  <a:pt x="9124722" y="1362667"/>
                  <a:pt x="8813452" y="1384996"/>
                </a:cubicBezTo>
                <a:cubicBezTo>
                  <a:pt x="5987043" y="1342792"/>
                  <a:pt x="4602487" y="1223698"/>
                  <a:pt x="692498" y="1384995"/>
                </a:cubicBezTo>
                <a:cubicBezTo>
                  <a:pt x="328420" y="1387342"/>
                  <a:pt x="5421" y="1140560"/>
                  <a:pt x="0" y="692497"/>
                </a:cubicBezTo>
                <a:lnTo>
                  <a:pt x="0" y="692498"/>
                </a:lnTo>
                <a:close/>
              </a:path>
              <a:path w="9505950" h="1384995" stroke="0" extrusionOk="0">
                <a:moveTo>
                  <a:pt x="0" y="692498"/>
                </a:moveTo>
                <a:cubicBezTo>
                  <a:pt x="73310" y="318747"/>
                  <a:pt x="280498" y="-39749"/>
                  <a:pt x="692498" y="0"/>
                </a:cubicBezTo>
                <a:cubicBezTo>
                  <a:pt x="3179683" y="-136090"/>
                  <a:pt x="6220791" y="117287"/>
                  <a:pt x="8813453" y="0"/>
                </a:cubicBezTo>
                <a:cubicBezTo>
                  <a:pt x="9194387" y="4411"/>
                  <a:pt x="9551642" y="341078"/>
                  <a:pt x="9505951" y="692498"/>
                </a:cubicBezTo>
                <a:lnTo>
                  <a:pt x="9505950" y="692498"/>
                </a:lnTo>
                <a:cubicBezTo>
                  <a:pt x="9500823" y="1097893"/>
                  <a:pt x="9121258" y="1397440"/>
                  <a:pt x="8813452" y="1384996"/>
                </a:cubicBezTo>
                <a:cubicBezTo>
                  <a:pt x="5198419" y="1431328"/>
                  <a:pt x="2693001" y="1251055"/>
                  <a:pt x="692498" y="1384995"/>
                </a:cubicBezTo>
                <a:cubicBezTo>
                  <a:pt x="349135" y="1338046"/>
                  <a:pt x="25743" y="1077364"/>
                  <a:pt x="0" y="692497"/>
                </a:cubicBezTo>
                <a:lnTo>
                  <a:pt x="0" y="692498"/>
                </a:lnTo>
                <a:close/>
              </a:path>
            </a:pathLst>
          </a:custGeom>
          <a:solidFill>
            <a:srgbClr val="FFB655"/>
          </a:solidFill>
          <a:ln w="76200">
            <a:solidFill>
              <a:srgbClr val="FFB6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3"/>
          <p:cNvSpPr txBox="1"/>
          <p:nvPr/>
        </p:nvSpPr>
        <p:spPr>
          <a:xfrm>
            <a:off x="1936738" y="874038"/>
            <a:ext cx="98138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dirty="0" err="1">
                <a:cs typeface="Times New Roman" panose="02020603050405020304" pitchFamily="18" charset="0"/>
              </a:rPr>
              <a:t>Một</a:t>
            </a:r>
            <a:r>
              <a:rPr lang="en-US" sz="3600" dirty="0">
                <a:cs typeface="Times New Roman" panose="02020603050405020304" pitchFamily="18" charset="0"/>
              </a:rPr>
              <a:t> ô</a:t>
            </a:r>
            <a:r>
              <a:rPr lang="vi-VN" sz="3600" dirty="0"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cs typeface="Times New Roman" panose="02020603050405020304" pitchFamily="18" charset="0"/>
              </a:rPr>
              <a:t>tô</a:t>
            </a:r>
            <a:r>
              <a:rPr lang="en-US" sz="3600" dirty="0"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cs typeface="Times New Roman" panose="02020603050405020304" pitchFamily="18" charset="0"/>
              </a:rPr>
              <a:t>đi</a:t>
            </a:r>
            <a:r>
              <a:rPr lang="en-US" sz="3600" dirty="0"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cs typeface="Times New Roman" panose="02020603050405020304" pitchFamily="18" charset="0"/>
              </a:rPr>
              <a:t>quãng</a:t>
            </a:r>
            <a:r>
              <a:rPr lang="en-US" sz="3600" dirty="0"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cs typeface="Times New Roman" panose="02020603050405020304" pitchFamily="18" charset="0"/>
              </a:rPr>
              <a:t>đường</a:t>
            </a:r>
            <a:r>
              <a:rPr lang="en-US" sz="3600" dirty="0"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cs typeface="Times New Roman" panose="02020603050405020304" pitchFamily="18" charset="0"/>
              </a:rPr>
              <a:t>dài</a:t>
            </a:r>
            <a:r>
              <a:rPr lang="en-US" sz="3600" dirty="0">
                <a:cs typeface="Times New Roman" panose="02020603050405020304" pitchFamily="18" charset="0"/>
              </a:rPr>
              <a:t> 150km </a:t>
            </a:r>
            <a:r>
              <a:rPr lang="en-US" sz="3600" dirty="0" err="1">
                <a:cs typeface="Times New Roman" panose="02020603050405020304" pitchFamily="18" charset="0"/>
              </a:rPr>
              <a:t>hết</a:t>
            </a:r>
            <a:r>
              <a:rPr lang="en-US" sz="3600" dirty="0">
                <a:cs typeface="Times New Roman" panose="02020603050405020304" pitchFamily="18" charset="0"/>
              </a:rPr>
              <a:t> 3 </a:t>
            </a:r>
            <a:r>
              <a:rPr lang="en-US" sz="3600" dirty="0" err="1">
                <a:cs typeface="Times New Roman" panose="02020603050405020304" pitchFamily="18" charset="0"/>
              </a:rPr>
              <a:t>giờ</a:t>
            </a:r>
            <a:r>
              <a:rPr lang="en-US" sz="3600" dirty="0">
                <a:cs typeface="Times New Roman" panose="02020603050405020304" pitchFamily="18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dirty="0"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cs typeface="Times New Roman" panose="02020603050405020304" pitchFamily="18" charset="0"/>
              </a:rPr>
              <a:t>Vận</a:t>
            </a:r>
            <a:r>
              <a:rPr lang="en-US" sz="3600" dirty="0"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cs typeface="Times New Roman" panose="02020603050405020304" pitchFamily="18" charset="0"/>
              </a:rPr>
              <a:t>tốc</a:t>
            </a:r>
            <a:r>
              <a:rPr lang="en-US" sz="3600" dirty="0"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cs typeface="Times New Roman" panose="02020603050405020304" pitchFamily="18" charset="0"/>
              </a:rPr>
              <a:t>xe</a:t>
            </a:r>
            <a:r>
              <a:rPr lang="en-US" sz="3600" dirty="0">
                <a:cs typeface="Times New Roman" panose="02020603050405020304" pitchFamily="18" charset="0"/>
              </a:rPr>
              <a:t> ô </a:t>
            </a:r>
            <a:r>
              <a:rPr lang="en-US" sz="3600" dirty="0" err="1">
                <a:cs typeface="Times New Roman" panose="02020603050405020304" pitchFamily="18" charset="0"/>
              </a:rPr>
              <a:t>tô</a:t>
            </a:r>
            <a:r>
              <a:rPr lang="en-US" sz="3600" dirty="0"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cs typeface="Times New Roman" panose="02020603050405020304" pitchFamily="18" charset="0"/>
              </a:rPr>
              <a:t>đó</a:t>
            </a:r>
            <a:r>
              <a:rPr lang="en-US" sz="3600" dirty="0"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cs typeface="Times New Roman" panose="02020603050405020304" pitchFamily="18" charset="0"/>
              </a:rPr>
              <a:t>là</a:t>
            </a:r>
            <a:r>
              <a:rPr lang="en-US" sz="3600" dirty="0">
                <a:cs typeface="Times New Roman" panose="02020603050405020304" pitchFamily="18" charset="0"/>
              </a:rPr>
              <a:t>?</a:t>
            </a:r>
            <a:r>
              <a:rPr lang="vi-VN" sz="3600" dirty="0">
                <a:cs typeface="Times New Roman" panose="02020603050405020304" pitchFamily="18" charset="0"/>
              </a:rPr>
              <a:t>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5"/>
          <p:cNvSpPr/>
          <p:nvPr/>
        </p:nvSpPr>
        <p:spPr>
          <a:xfrm>
            <a:off x="1528244" y="3021447"/>
            <a:ext cx="3943350" cy="1035398"/>
          </a:xfrm>
          <a:prstGeom prst="roundRect">
            <a:avLst/>
          </a:prstGeom>
          <a:solidFill>
            <a:srgbClr val="FFFAD4"/>
          </a:solidFill>
          <a:ln w="57150">
            <a:solidFill>
              <a:srgbClr val="FFB65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60 km/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giờ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66382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: Rounded Corners 6"/>
          <p:cNvSpPr/>
          <p:nvPr/>
        </p:nvSpPr>
        <p:spPr>
          <a:xfrm>
            <a:off x="1528244" y="4653049"/>
            <a:ext cx="3943350" cy="1035398"/>
          </a:xfrm>
          <a:prstGeom prst="roundRect">
            <a:avLst/>
          </a:prstGeom>
          <a:solidFill>
            <a:srgbClr val="FFFAD4"/>
          </a:solidFill>
          <a:ln w="57150">
            <a:solidFill>
              <a:srgbClr val="FFB65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</a:t>
            </a:r>
            <a:r>
              <a:rPr lang="en-US" sz="4000" b="1" noProof="0" dirty="0">
                <a:solidFill>
                  <a:srgbClr val="6638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4000" b="1" dirty="0">
                <a:solidFill>
                  <a:srgbClr val="6638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 km/</a:t>
            </a:r>
            <a:r>
              <a:rPr lang="en-US" sz="4000" b="1" dirty="0" err="1">
                <a:solidFill>
                  <a:srgbClr val="6638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66382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: Rounded Corners 7"/>
          <p:cNvSpPr/>
          <p:nvPr/>
        </p:nvSpPr>
        <p:spPr>
          <a:xfrm>
            <a:off x="6096000" y="3021447"/>
            <a:ext cx="3943350" cy="1035398"/>
          </a:xfrm>
          <a:prstGeom prst="roundRect">
            <a:avLst/>
          </a:prstGeom>
          <a:solidFill>
            <a:srgbClr val="FFFAD4"/>
          </a:solidFill>
          <a:ln w="57150">
            <a:solidFill>
              <a:srgbClr val="FFB65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</a:t>
            </a:r>
            <a:r>
              <a:rPr lang="en-US" sz="4000" b="1" dirty="0">
                <a:solidFill>
                  <a:srgbClr val="6638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 km/</a:t>
            </a:r>
            <a:r>
              <a:rPr lang="en-US" sz="4000" b="1" dirty="0" err="1">
                <a:solidFill>
                  <a:srgbClr val="6638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66382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: Rounded Corners 8"/>
          <p:cNvSpPr/>
          <p:nvPr/>
        </p:nvSpPr>
        <p:spPr>
          <a:xfrm>
            <a:off x="6096000" y="4653049"/>
            <a:ext cx="3943350" cy="1035398"/>
          </a:xfrm>
          <a:prstGeom prst="roundRect">
            <a:avLst/>
          </a:prstGeom>
          <a:solidFill>
            <a:srgbClr val="FFFAD4"/>
          </a:solidFill>
          <a:ln w="57150">
            <a:solidFill>
              <a:srgbClr val="FFB65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D. </a:t>
            </a:r>
            <a:r>
              <a:rPr lang="en-US" sz="4000" b="1" dirty="0">
                <a:solidFill>
                  <a:srgbClr val="6638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km/</a:t>
            </a:r>
            <a:r>
              <a:rPr lang="en-US" sz="4000" b="1" dirty="0" err="1">
                <a:solidFill>
                  <a:srgbClr val="6638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66382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26" name="Picture 2" descr="PAW Patrol – Wikipedia tiếng Việ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23503">
            <a:off x="-13497" y="193150"/>
            <a:ext cx="2661724" cy="2306649"/>
          </a:xfrm>
          <a:prstGeom prst="rect">
            <a:avLst/>
          </a:prstGeom>
          <a:noFill/>
          <a:effectLst>
            <a:outerShdw dir="1860000" algn="ctr" rotWithShape="0">
              <a:srgbClr val="000000">
                <a:alpha val="48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amá Decoradora: Paw Patrol PNG descarga gratis | Paw patrol skye birthday,  Paw patrol party games, Skye paw patrol part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21687" y="3949628"/>
            <a:ext cx="2670312" cy="3049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7127" b="87327" l="3369" r="25887"/>
                    </a14:imgEffect>
                  </a14:imgLayer>
                </a14:imgProps>
              </a:ext>
            </a:extLst>
          </a:blip>
          <a:srcRect l="3800" t="69740" r="75054" b="15162"/>
          <a:stretch>
            <a:fillRect/>
          </a:stretch>
        </p:blipFill>
        <p:spPr>
          <a:xfrm rot="19263944">
            <a:off x="375336" y="5526117"/>
            <a:ext cx="795897" cy="80302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50000"/>
              </a:srgb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7127" b="87327" l="3369" r="25887"/>
                    </a14:imgEffect>
                  </a14:imgLayer>
                </a14:imgProps>
              </a:ext>
            </a:extLst>
          </a:blip>
          <a:srcRect l="3800" t="69740" r="75054" b="15162"/>
          <a:stretch>
            <a:fillRect/>
          </a:stretch>
        </p:blipFill>
        <p:spPr>
          <a:xfrm>
            <a:off x="11007735" y="88138"/>
            <a:ext cx="1026214" cy="1035398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50000"/>
              </a:srgb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7127" b="87327" l="3369" r="25887"/>
                    </a14:imgEffect>
                  </a14:imgLayer>
                </a14:imgProps>
              </a:ext>
            </a:extLst>
          </a:blip>
          <a:srcRect l="3800" t="69740" r="75054" b="15162"/>
          <a:stretch>
            <a:fillRect/>
          </a:stretch>
        </p:blipFill>
        <p:spPr>
          <a:xfrm>
            <a:off x="9460233" y="6193370"/>
            <a:ext cx="579117" cy="5843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50000"/>
              </a:srgbClr>
            </a:outerShdw>
          </a:effectLst>
        </p:spPr>
      </p:pic>
      <p:pic>
        <p:nvPicPr>
          <p:cNvPr id="15" name="Picture 2" descr="Check free ico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7127" y="2622095"/>
            <a:ext cx="1124808" cy="1124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59c3c5f04723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7" presetClass="emp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7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8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457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8" grpId="1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b="25050"/>
          <a:stretch>
            <a:fillRect/>
          </a:stretch>
        </p:blipFill>
        <p:spPr>
          <a:xfrm>
            <a:off x="377686" y="1381538"/>
            <a:ext cx="11484113" cy="5336761"/>
          </a:xfrm>
          <a:prstGeom prst="rect">
            <a:avLst/>
          </a:prstGeom>
        </p:spPr>
      </p:pic>
      <p:pic>
        <p:nvPicPr>
          <p:cNvPr id="16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376352" y="4192859"/>
            <a:ext cx="1783703" cy="1484041"/>
          </a:xfrm>
          <a:prstGeom prst="rect">
            <a:avLst/>
          </a:prstGeom>
        </p:spPr>
      </p:pic>
      <p:pic>
        <p:nvPicPr>
          <p:cNvPr id="17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291021" y="2252855"/>
            <a:ext cx="1759144" cy="1307357"/>
          </a:xfrm>
          <a:prstGeom prst="rect">
            <a:avLst/>
          </a:prstGeom>
        </p:spPr>
      </p:pic>
      <p:pic>
        <p:nvPicPr>
          <p:cNvPr id="18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460168" y="139701"/>
            <a:ext cx="1303052" cy="1250789"/>
          </a:xfrm>
          <a:prstGeom prst="rect">
            <a:avLst/>
          </a:prstGeom>
        </p:spPr>
      </p:pic>
      <p:pic>
        <p:nvPicPr>
          <p:cNvPr id="2060" name="Picture 12" descr="Rocky | PAW Patrol Wiki | Fandom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44942" y="4192859"/>
            <a:ext cx="2129623" cy="2119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13736" y="1971034"/>
            <a:ext cx="4151736" cy="20606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-1.48148E-6 L -0.06771 0.00926 L -0.303 0.17315 C -0.3069 0.22083 -0.28646 0.30324 -0.23828 0.33542 C -0.18984 0.36759 -0.01862 0.35787 -0.01315 0.36597 C -0.00573 0.38009 0.0474 0.36181 0.05547 0.37593 C 0.06146 0.34375 0.14232 0.39908 0.14896 0.3669 L 0.4181 0.34283 L 0.4181 0.34306 " pathEditMode="relative" rAng="0" ptsTypes="AAAAAAAAA">
                                      <p:cBhvr>
                                        <p:cTn id="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68" y="18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1005</Words>
  <Application>Microsoft Office PowerPoint</Application>
  <PresentationFormat>Widescreen</PresentationFormat>
  <Paragraphs>140</Paragraphs>
  <Slides>27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Arial</vt:lpstr>
      <vt:lpstr>Calibri</vt:lpstr>
      <vt:lpstr>Calibri Light</vt:lpstr>
      <vt:lpstr>Cambria Math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Huy Hoang</cp:lastModifiedBy>
  <cp:revision>49</cp:revision>
  <dcterms:created xsi:type="dcterms:W3CDTF">2022-02-28T09:08:00Z</dcterms:created>
  <dcterms:modified xsi:type="dcterms:W3CDTF">2022-04-01T14:23:49Z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374A3A1A3C4242E5B657CA78A5C6224E</vt:lpwstr>
  </property>
  <property fmtid="{D5CDD505-2E9C-101B-9397-08002B2CF9AE}" pid="3" name="KSOProductBuildVer">
    <vt:lpwstr>1033-11.2.0.11029</vt:lpwstr>
  </property>
</Properties>
</file>