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  <p:sldMasterId id="2147483684" r:id="rId2"/>
  </p:sldMasterIdLst>
  <p:sldIdLst>
    <p:sldId id="257" r:id="rId3"/>
    <p:sldId id="258" r:id="rId4"/>
    <p:sldId id="259" r:id="rId5"/>
    <p:sldId id="262" r:id="rId6"/>
    <p:sldId id="263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10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2255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5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1504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325807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091251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048597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6279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84757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9422379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288094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1629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263687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10281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41860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0564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4224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30946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9156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24521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5159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3768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27039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169040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4B17A7-5DE1-4A17-A5DC-140ADB13CB0F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12/09/2016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AEE2DE-0354-4B58-91B0-4C7144154C41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2524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674962" y="2470247"/>
            <a:ext cx="659186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2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603194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451793"/>
            <a:ext cx="898022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u="sng" dirty="0" err="1">
                <a:solidFill>
                  <a:srgbClr val="C00000"/>
                </a:solidFill>
              </a:rPr>
              <a:t>Bài</a:t>
            </a:r>
            <a:r>
              <a:rPr lang="en-US" sz="3200" b="1" u="sng" dirty="0">
                <a:solidFill>
                  <a:srgbClr val="C00000"/>
                </a:solidFill>
              </a:rPr>
              <a:t> 1</a:t>
            </a:r>
            <a:r>
              <a:rPr lang="en-US" sz="3200" b="1" u="sng" dirty="0" smtClean="0">
                <a:solidFill>
                  <a:srgbClr val="C00000"/>
                </a:solidFill>
              </a:rPr>
              <a:t>: </a:t>
            </a:r>
            <a:r>
              <a:rPr lang="en-US" sz="3200" b="1" i="1" dirty="0" err="1" smtClean="0"/>
              <a:t>Liên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đội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trường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Hòa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Bình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thu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gom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được</a:t>
            </a:r>
            <a:r>
              <a:rPr lang="en-US" sz="3200" b="1" i="1" dirty="0" smtClean="0"/>
              <a:t> 1 </a:t>
            </a:r>
            <a:r>
              <a:rPr lang="en-US" sz="3200" b="1" i="1" dirty="0" err="1" smtClean="0"/>
              <a:t>tấn</a:t>
            </a:r>
            <a:r>
              <a:rPr lang="en-US" sz="3200" b="1" i="1" dirty="0" smtClean="0"/>
              <a:t> 300kg </a:t>
            </a:r>
            <a:r>
              <a:rPr lang="en-US" sz="3200" b="1" i="1" dirty="0" err="1" smtClean="0"/>
              <a:t>giấy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vụn</a:t>
            </a:r>
            <a:r>
              <a:rPr lang="en-US" sz="3200" b="1" i="1" dirty="0" smtClean="0"/>
              <a:t>. </a:t>
            </a:r>
            <a:r>
              <a:rPr lang="en-US" sz="3200" b="1" i="1" dirty="0" err="1" smtClean="0"/>
              <a:t>Liên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đội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trường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Hoàng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Diệu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thu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gom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được</a:t>
            </a:r>
            <a:r>
              <a:rPr lang="en-US" sz="3200" b="1" i="1" dirty="0" smtClean="0"/>
              <a:t> 2 </a:t>
            </a:r>
            <a:r>
              <a:rPr lang="en-US" sz="3200" b="1" i="1" dirty="0" err="1" smtClean="0"/>
              <a:t>tấn</a:t>
            </a:r>
            <a:r>
              <a:rPr lang="en-US" sz="3200" b="1" i="1" dirty="0" smtClean="0"/>
              <a:t> 700kg </a:t>
            </a:r>
            <a:r>
              <a:rPr lang="en-US" sz="3200" b="1" i="1" dirty="0" err="1" smtClean="0"/>
              <a:t>giấy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vụn</a:t>
            </a:r>
            <a:r>
              <a:rPr lang="en-US" sz="3200" b="1" i="1" dirty="0" smtClean="0"/>
              <a:t>. </a:t>
            </a:r>
            <a:r>
              <a:rPr lang="en-US" sz="3200" b="1" i="1" dirty="0" err="1" smtClean="0"/>
              <a:t>Biết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rằng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cứ</a:t>
            </a:r>
            <a:r>
              <a:rPr lang="en-US" sz="3200" b="1" i="1" dirty="0" smtClean="0"/>
              <a:t> 2 </a:t>
            </a:r>
            <a:r>
              <a:rPr lang="en-US" sz="3200" b="1" i="1" dirty="0" err="1" smtClean="0"/>
              <a:t>tấn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giấy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vụn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thì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sản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xuất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được</a:t>
            </a:r>
            <a:r>
              <a:rPr lang="en-US" sz="3200" b="1" i="1" dirty="0" smtClean="0"/>
              <a:t> 50 000 </a:t>
            </a:r>
            <a:r>
              <a:rPr lang="en-US" sz="3200" b="1" i="1" dirty="0" err="1" smtClean="0"/>
              <a:t>cuốn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vở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học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sinh</a:t>
            </a:r>
            <a:r>
              <a:rPr lang="en-US" sz="3200" b="1" i="1" dirty="0" smtClean="0"/>
              <a:t>. </a:t>
            </a:r>
            <a:r>
              <a:rPr lang="en-US" sz="3200" b="1" i="1" dirty="0" err="1" smtClean="0"/>
              <a:t>Hỏi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từ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số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giấy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vụn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mà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cả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hai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trường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đã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thu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gom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được</a:t>
            </a:r>
            <a:r>
              <a:rPr lang="en-US" sz="3200" b="1" i="1" dirty="0" smtClean="0"/>
              <a:t>, </a:t>
            </a:r>
            <a:r>
              <a:rPr lang="en-US" sz="3200" b="1" i="1" dirty="0" err="1" smtClean="0"/>
              <a:t>có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thể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sản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xuất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được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bao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nhiêu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cuốn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vở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học</a:t>
            </a:r>
            <a:r>
              <a:rPr lang="en-US" sz="3200" b="1" i="1" dirty="0" smtClean="0"/>
              <a:t> </a:t>
            </a:r>
            <a:r>
              <a:rPr lang="en-US" sz="3200" b="1" i="1" dirty="0" err="1" smtClean="0"/>
              <a:t>sinh</a:t>
            </a:r>
            <a:r>
              <a:rPr lang="en-US" sz="3200" b="1" i="1" dirty="0" smtClean="0"/>
              <a:t>?</a:t>
            </a:r>
            <a:endParaRPr lang="en-US" sz="3200" b="1" i="1" dirty="0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77518" y="4466839"/>
            <a:ext cx="2857500" cy="1905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33786346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70783" y="4858724"/>
            <a:ext cx="2857500" cy="19050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6277" y="412922"/>
            <a:ext cx="8837723" cy="51866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u="sng" dirty="0" err="1" smtClean="0"/>
              <a:t>Bài</a:t>
            </a:r>
            <a:r>
              <a:rPr lang="en-US" sz="3200" b="1" u="sng" dirty="0" smtClean="0"/>
              <a:t> </a:t>
            </a:r>
            <a:r>
              <a:rPr lang="en-US" sz="3200" b="1" u="sng" dirty="0" err="1" smtClean="0"/>
              <a:t>giải</a:t>
            </a:r>
            <a:endParaRPr lang="en-US" sz="3200" b="1" u="sng" dirty="0"/>
          </a:p>
          <a:p>
            <a:pPr>
              <a:lnSpc>
                <a:spcPct val="150000"/>
              </a:lnSpc>
            </a:pPr>
            <a:r>
              <a:rPr lang="en-US" sz="3200" b="1" dirty="0" err="1" smtClean="0">
                <a:solidFill>
                  <a:srgbClr val="FF0000"/>
                </a:solidFill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giấy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vụn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mà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cả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hai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trường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thu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gom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là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</a:rPr>
              <a:t>1 </a:t>
            </a:r>
            <a:r>
              <a:rPr lang="en-US" sz="3200" b="1" dirty="0" err="1" smtClean="0">
                <a:solidFill>
                  <a:srgbClr val="FF0000"/>
                </a:solidFill>
              </a:rPr>
              <a:t>tấn</a:t>
            </a:r>
            <a:r>
              <a:rPr lang="en-US" sz="3200" b="1" dirty="0" smtClean="0">
                <a:solidFill>
                  <a:srgbClr val="FF0000"/>
                </a:solidFill>
              </a:rPr>
              <a:t> 300kg + 2 </a:t>
            </a:r>
            <a:r>
              <a:rPr lang="en-US" sz="3200" b="1" dirty="0" err="1" smtClean="0">
                <a:solidFill>
                  <a:srgbClr val="FF0000"/>
                </a:solidFill>
              </a:rPr>
              <a:t>tấn</a:t>
            </a:r>
            <a:r>
              <a:rPr lang="en-US" sz="3200" b="1" dirty="0" smtClean="0">
                <a:solidFill>
                  <a:srgbClr val="FF0000"/>
                </a:solidFill>
              </a:rPr>
              <a:t> 700kg = 3 </a:t>
            </a:r>
            <a:r>
              <a:rPr lang="en-US" sz="3200" b="1" dirty="0" err="1" smtClean="0">
                <a:solidFill>
                  <a:srgbClr val="FF0000"/>
                </a:solidFill>
              </a:rPr>
              <a:t>tấn</a:t>
            </a:r>
            <a:r>
              <a:rPr lang="en-US" sz="3200" b="1" dirty="0" smtClean="0">
                <a:solidFill>
                  <a:srgbClr val="FF0000"/>
                </a:solidFill>
              </a:rPr>
              <a:t> 1000kg (</a:t>
            </a:r>
            <a:r>
              <a:rPr lang="en-US" sz="3200" b="1" dirty="0" err="1" smtClean="0">
                <a:solidFill>
                  <a:srgbClr val="FF0000"/>
                </a:solidFill>
              </a:rPr>
              <a:t>giấy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vụn</a:t>
            </a:r>
            <a:r>
              <a:rPr lang="en-US" sz="3200" b="1" dirty="0" smtClean="0">
                <a:solidFill>
                  <a:srgbClr val="FF0000"/>
                </a:solidFill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FF0000"/>
                </a:solidFill>
              </a:rPr>
              <a:t>Đổi</a:t>
            </a:r>
            <a:r>
              <a:rPr lang="en-US" sz="3200" b="1" dirty="0" smtClean="0">
                <a:solidFill>
                  <a:srgbClr val="FF0000"/>
                </a:solidFill>
              </a:rPr>
              <a:t>: 3 </a:t>
            </a:r>
            <a:r>
              <a:rPr lang="en-US" sz="3200" b="1" dirty="0" err="1" smtClean="0">
                <a:solidFill>
                  <a:srgbClr val="FF0000"/>
                </a:solidFill>
              </a:rPr>
              <a:t>tấn</a:t>
            </a:r>
            <a:r>
              <a:rPr lang="en-US" sz="3200" b="1" dirty="0" smtClean="0">
                <a:solidFill>
                  <a:srgbClr val="FF0000"/>
                </a:solidFill>
              </a:rPr>
              <a:t> 1000kg = 4 </a:t>
            </a:r>
            <a:r>
              <a:rPr lang="en-US" sz="3200" b="1" dirty="0" err="1" smtClean="0">
                <a:solidFill>
                  <a:srgbClr val="FF0000"/>
                </a:solidFill>
              </a:rPr>
              <a:t>tấn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FF0000"/>
                </a:solidFill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cuốn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vở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học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sinh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sản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xuất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được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là</a:t>
            </a:r>
            <a:r>
              <a:rPr lang="en-US" sz="3200" b="1" dirty="0" smtClean="0">
                <a:solidFill>
                  <a:srgbClr val="FF0000"/>
                </a:solidFill>
              </a:rPr>
              <a:t>: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</a:rPr>
              <a:t>50000 x (4 : 2) = 100 000 (</a:t>
            </a:r>
            <a:r>
              <a:rPr lang="en-US" sz="3200" b="1" dirty="0" err="1" smtClean="0">
                <a:solidFill>
                  <a:srgbClr val="FF0000"/>
                </a:solidFill>
              </a:rPr>
              <a:t>cuốn</a:t>
            </a:r>
            <a:r>
              <a:rPr lang="en-US" sz="3200" b="1" dirty="0" smtClean="0">
                <a:solidFill>
                  <a:srgbClr val="FF0000"/>
                </a:solidFill>
              </a:rPr>
              <a:t>)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FF0000"/>
                </a:solidFill>
              </a:rPr>
              <a:t>                                      </a:t>
            </a:r>
            <a:r>
              <a:rPr lang="en-US" sz="3200" b="1" dirty="0" err="1" smtClean="0">
                <a:solidFill>
                  <a:srgbClr val="FF0000"/>
                </a:solidFill>
              </a:rPr>
              <a:t>Đáp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số</a:t>
            </a:r>
            <a:r>
              <a:rPr lang="en-US" sz="3200" b="1" dirty="0" smtClean="0">
                <a:solidFill>
                  <a:srgbClr val="FF0000"/>
                </a:solidFill>
              </a:rPr>
              <a:t>: 100 000 </a:t>
            </a:r>
            <a:r>
              <a:rPr lang="en-US" sz="3200" b="1" dirty="0" err="1" smtClean="0">
                <a:solidFill>
                  <a:srgbClr val="FF0000"/>
                </a:solidFill>
              </a:rPr>
              <a:t>cuốn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vở</a:t>
            </a:r>
            <a:r>
              <a:rPr lang="en-US" sz="3200" b="1" dirty="0" smtClean="0">
                <a:solidFill>
                  <a:srgbClr val="FF0000"/>
                </a:solidFill>
              </a:rPr>
              <a:t>.</a:t>
            </a:r>
            <a:endParaRPr lang="en-US" sz="32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276637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94613"/>
            <a:ext cx="89802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C00000"/>
                </a:solidFill>
                <a:latin typeface="Calibri" panose="020F0502020204030204" pitchFamily="34" charset="0"/>
              </a:rPr>
              <a:t>Bài</a:t>
            </a:r>
            <a:r>
              <a:rPr lang="en-US" sz="2800" b="1" u="sng" dirty="0">
                <a:solidFill>
                  <a:srgbClr val="C00000"/>
                </a:solidFill>
                <a:latin typeface="Calibri" panose="020F0502020204030204" pitchFamily="34" charset="0"/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  <a:latin typeface="Calibri" panose="020F0502020204030204" pitchFamily="34" charset="0"/>
              </a:rPr>
              <a:t>3: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Tính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diện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tích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của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mảnh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đất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có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kích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thước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theo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hình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vẽ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bên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(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được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tạo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bởi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hình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chữ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nhật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ABCD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và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hình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  <a:latin typeface="Calibri" panose="020F0502020204030204" pitchFamily="34" charset="0"/>
              </a:rPr>
              <a:t>vuông</a:t>
            </a:r>
            <a:r>
              <a:rPr lang="en-US" sz="2800" b="1" i="1" dirty="0" smtClean="0">
                <a:solidFill>
                  <a:prstClr val="black"/>
                </a:solidFill>
                <a:latin typeface="Calibri" panose="020F0502020204030204" pitchFamily="34" charset="0"/>
              </a:rPr>
              <a:t> CEMN).</a:t>
            </a:r>
            <a:endParaRPr lang="en-US" sz="2800" b="1" i="1" dirty="0">
              <a:solidFill>
                <a:prstClr val="black"/>
              </a:solidFill>
              <a:latin typeface="Calibri" panose="020F0502020204030204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86983" y="1370720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>
                <a:solidFill>
                  <a:srgbClr val="002060"/>
                </a:solidFill>
              </a:rPr>
              <a:t>Bài</a:t>
            </a:r>
            <a:r>
              <a:rPr lang="en-US" sz="2800" b="1" dirty="0">
                <a:solidFill>
                  <a:srgbClr val="002060"/>
                </a:solidFill>
              </a:rPr>
              <a:t> </a:t>
            </a:r>
            <a:r>
              <a:rPr lang="en-US" sz="2800" b="1" dirty="0" err="1">
                <a:solidFill>
                  <a:srgbClr val="002060"/>
                </a:solidFill>
              </a:rPr>
              <a:t>giải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326" y="2049578"/>
            <a:ext cx="8420669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</a:rPr>
              <a:t>Diện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tích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chữ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nhật</a:t>
            </a:r>
            <a:r>
              <a:rPr lang="en-US" sz="2800" b="1" dirty="0" smtClean="0">
                <a:solidFill>
                  <a:srgbClr val="FF0000"/>
                </a:solidFill>
              </a:rPr>
              <a:t> ABCD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             14 x 6 = 84 (m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</a:rPr>
              <a:t>Diện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tích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vuông</a:t>
            </a:r>
            <a:r>
              <a:rPr lang="en-US" sz="2800" b="1" dirty="0" smtClean="0">
                <a:solidFill>
                  <a:srgbClr val="FF0000"/>
                </a:solidFill>
              </a:rPr>
              <a:t> CEMN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             7 x 7 = 49 (m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</a:rPr>
              <a:t>Diện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tích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của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mảnh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đất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            84 + 49 = 133 (m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2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                          </a:t>
            </a:r>
            <a:r>
              <a:rPr lang="en-US" sz="2800" b="1" dirty="0" err="1" smtClean="0">
                <a:solidFill>
                  <a:srgbClr val="FF0000"/>
                </a:solidFill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: 133m</a:t>
            </a:r>
            <a:r>
              <a:rPr lang="en-US" sz="2800" b="1" baseline="30000" dirty="0" smtClean="0">
                <a:solidFill>
                  <a:srgbClr val="FF0000"/>
                </a:solidFill>
              </a:rPr>
              <a:t>2</a:t>
            </a:r>
            <a:endParaRPr lang="en-US" sz="2800" b="1" dirty="0" smtClean="0">
              <a:solidFill>
                <a:srgbClr val="FF0000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8975" y="4618351"/>
            <a:ext cx="2105025" cy="2171700"/>
          </a:xfrm>
          <a:prstGeom prst="rect">
            <a:avLst/>
          </a:prstGeom>
        </p:spPr>
      </p:pic>
      <p:sp>
        <p:nvSpPr>
          <p:cNvPr id="3" name="Rectangle 2"/>
          <p:cNvSpPr/>
          <p:nvPr/>
        </p:nvSpPr>
        <p:spPr>
          <a:xfrm>
            <a:off x="6424550" y="1509807"/>
            <a:ext cx="1104406" cy="2022693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528955" y="1509806"/>
            <a:ext cx="1104405" cy="1085851"/>
          </a:xfrm>
          <a:prstGeom prst="rect">
            <a:avLst/>
          </a:prstGeom>
          <a:ln w="28575">
            <a:solidFill>
              <a:schemeClr val="accent5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6681640" y="1053671"/>
            <a:ext cx="590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6m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7748022" y="1053671"/>
            <a:ext cx="5902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7</a:t>
            </a:r>
            <a:r>
              <a:rPr lang="en-US" sz="2400" b="1" dirty="0" smtClean="0"/>
              <a:t>m</a:t>
            </a:r>
            <a:endParaRPr lang="en-US" sz="24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738130" y="2140828"/>
            <a:ext cx="74571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14m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6062572" y="3305006"/>
            <a:ext cx="3706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/>
              <a:t>A</a:t>
            </a:r>
            <a:endParaRPr lang="en-US" sz="2400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7335013" y="1105670"/>
            <a:ext cx="3481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C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6030143" y="1139888"/>
            <a:ext cx="3577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B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7488077" y="3301667"/>
            <a:ext cx="37863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D</a:t>
            </a:r>
            <a:endParaRPr lang="en-US" sz="2400" b="1" dirty="0"/>
          </a:p>
        </p:txBody>
      </p:sp>
      <p:sp>
        <p:nvSpPr>
          <p:cNvPr id="15" name="TextBox 14"/>
          <p:cNvSpPr txBox="1"/>
          <p:nvPr/>
        </p:nvSpPr>
        <p:spPr>
          <a:xfrm>
            <a:off x="8514716" y="1098454"/>
            <a:ext cx="33534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E</a:t>
            </a:r>
            <a:endParaRPr lang="en-US" sz="24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7491517" y="2543659"/>
            <a:ext cx="38664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N</a:t>
            </a:r>
            <a:endParaRPr lang="en-US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8488492" y="2557098"/>
            <a:ext cx="45397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/>
              <a:t>M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29974596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63774" y="95534"/>
            <a:ext cx="898022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u="sng" dirty="0" err="1">
                <a:solidFill>
                  <a:srgbClr val="C00000"/>
                </a:solidFill>
              </a:rPr>
              <a:t>Bài</a:t>
            </a:r>
            <a:r>
              <a:rPr lang="en-US" sz="2800" b="1" u="sng" dirty="0">
                <a:solidFill>
                  <a:srgbClr val="C00000"/>
                </a:solidFill>
              </a:rPr>
              <a:t> </a:t>
            </a:r>
            <a:r>
              <a:rPr lang="en-US" sz="2800" b="1" u="sng" dirty="0" smtClean="0">
                <a:solidFill>
                  <a:srgbClr val="C00000"/>
                </a:solidFill>
              </a:rPr>
              <a:t>2: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Một</a:t>
            </a:r>
            <a:r>
              <a:rPr lang="en-US" sz="2800" b="1" i="1" dirty="0" smtClean="0">
                <a:solidFill>
                  <a:prstClr val="black"/>
                </a:solidFill>
              </a:rPr>
              <a:t> con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chim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sâu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cân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nặng</a:t>
            </a:r>
            <a:r>
              <a:rPr lang="en-US" sz="2800" b="1" i="1" dirty="0" smtClean="0">
                <a:solidFill>
                  <a:prstClr val="black"/>
                </a:solidFill>
              </a:rPr>
              <a:t> 60g. </a:t>
            </a:r>
            <a:r>
              <a:rPr lang="en-US" sz="2800" b="1" i="1" dirty="0" err="1" smtClean="0">
                <a:solidFill>
                  <a:prstClr val="black"/>
                </a:solidFill>
              </a:rPr>
              <a:t>Một</a:t>
            </a:r>
            <a:r>
              <a:rPr lang="en-US" sz="2800" b="1" i="1" dirty="0" smtClean="0">
                <a:solidFill>
                  <a:prstClr val="black"/>
                </a:solidFill>
              </a:rPr>
              <a:t> con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đà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điểu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cân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nặng</a:t>
            </a:r>
            <a:r>
              <a:rPr lang="en-US" sz="2800" b="1" i="1" dirty="0" smtClean="0">
                <a:solidFill>
                  <a:prstClr val="black"/>
                </a:solidFill>
              </a:rPr>
              <a:t> 120kg. </a:t>
            </a:r>
            <a:r>
              <a:rPr lang="en-US" sz="2800" b="1" i="1" dirty="0" err="1" smtClean="0">
                <a:solidFill>
                  <a:prstClr val="black"/>
                </a:solidFill>
              </a:rPr>
              <a:t>Hỏi</a:t>
            </a:r>
            <a:r>
              <a:rPr lang="en-US" sz="2800" b="1" i="1" dirty="0" smtClean="0">
                <a:solidFill>
                  <a:prstClr val="black"/>
                </a:solidFill>
              </a:rPr>
              <a:t> con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đà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điểu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nặng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gấp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bao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nhiêu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lần</a:t>
            </a:r>
            <a:r>
              <a:rPr lang="en-US" sz="2800" b="1" i="1" dirty="0" smtClean="0">
                <a:solidFill>
                  <a:prstClr val="black"/>
                </a:solidFill>
              </a:rPr>
              <a:t> con </a:t>
            </a:r>
            <a:r>
              <a:rPr lang="en-US" sz="2800" b="1" i="1" dirty="0" err="1" smtClean="0">
                <a:solidFill>
                  <a:prstClr val="black"/>
                </a:solidFill>
              </a:rPr>
              <a:t>chim</a:t>
            </a:r>
            <a:r>
              <a:rPr lang="en-US" sz="2800" b="1" i="1" dirty="0" smtClean="0">
                <a:solidFill>
                  <a:prstClr val="black"/>
                </a:solidFill>
              </a:rPr>
              <a:t> </a:t>
            </a:r>
            <a:r>
              <a:rPr lang="en-US" sz="2800" b="1" i="1" dirty="0" err="1" smtClean="0">
                <a:solidFill>
                  <a:prstClr val="black"/>
                </a:solidFill>
              </a:rPr>
              <a:t>sâu</a:t>
            </a:r>
            <a:r>
              <a:rPr lang="en-US" sz="2800" b="1" i="1" dirty="0" smtClean="0">
                <a:solidFill>
                  <a:prstClr val="black"/>
                </a:solidFill>
              </a:rPr>
              <a:t>?</a:t>
            </a:r>
            <a:endParaRPr lang="en-US" sz="2800" b="1" i="1" dirty="0">
              <a:solidFill>
                <a:prstClr val="black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24548" y="1376450"/>
            <a:ext cx="125867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 smtClean="0">
                <a:solidFill>
                  <a:srgbClr val="002060"/>
                </a:solidFill>
              </a:rPr>
              <a:t>Bài</a:t>
            </a:r>
            <a:r>
              <a:rPr lang="en-US" sz="2800" b="1" dirty="0" smtClean="0">
                <a:solidFill>
                  <a:srgbClr val="002060"/>
                </a:solidFill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</a:rPr>
              <a:t>giải</a:t>
            </a:r>
            <a:endParaRPr lang="en-US" sz="2800" b="1" dirty="0">
              <a:solidFill>
                <a:srgbClr val="00206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43552" y="2323231"/>
            <a:ext cx="8420669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err="1" smtClean="0">
                <a:solidFill>
                  <a:srgbClr val="FF0000"/>
                </a:solidFill>
              </a:rPr>
              <a:t>Đổi</a:t>
            </a:r>
            <a:r>
              <a:rPr lang="en-US" sz="2800" b="1" dirty="0" smtClean="0">
                <a:solidFill>
                  <a:srgbClr val="FF0000"/>
                </a:solidFill>
              </a:rPr>
              <a:t>:              120kg = 120 000g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Con </a:t>
            </a:r>
            <a:r>
              <a:rPr lang="en-US" sz="2800" b="1" dirty="0" err="1" smtClean="0">
                <a:solidFill>
                  <a:srgbClr val="FF0000"/>
                </a:solidFill>
              </a:rPr>
              <a:t>đà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điểu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nặng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hơn</a:t>
            </a:r>
            <a:r>
              <a:rPr lang="en-US" sz="2800" b="1" dirty="0" smtClean="0">
                <a:solidFill>
                  <a:srgbClr val="FF0000"/>
                </a:solidFill>
              </a:rPr>
              <a:t> con </a:t>
            </a:r>
            <a:r>
              <a:rPr lang="en-US" sz="2800" b="1" dirty="0" err="1" smtClean="0">
                <a:solidFill>
                  <a:srgbClr val="FF0000"/>
                </a:solidFill>
              </a:rPr>
              <a:t>chim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sâu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là</a:t>
            </a:r>
            <a:r>
              <a:rPr lang="en-US" sz="2800" b="1" dirty="0" smtClean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                  120 000 : 60 = 2000 (</a:t>
            </a: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FF0000"/>
                </a:solidFill>
              </a:rPr>
              <a:t>                                         </a:t>
            </a:r>
            <a:r>
              <a:rPr lang="en-US" sz="2800" b="1" dirty="0" err="1" smtClean="0">
                <a:solidFill>
                  <a:srgbClr val="FF0000"/>
                </a:solidFill>
              </a:rPr>
              <a:t>Đáp</a:t>
            </a:r>
            <a:r>
              <a:rPr lang="en-US" sz="2800" b="1" dirty="0" smtClean="0">
                <a:solidFill>
                  <a:srgbClr val="FF0000"/>
                </a:solidFill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</a:rPr>
              <a:t>số</a:t>
            </a:r>
            <a:r>
              <a:rPr lang="en-US" sz="2800" b="1" dirty="0" smtClean="0">
                <a:solidFill>
                  <a:srgbClr val="FF0000"/>
                </a:solidFill>
              </a:rPr>
              <a:t>: 2000 </a:t>
            </a:r>
            <a:r>
              <a:rPr lang="en-US" sz="2800" b="1" dirty="0" err="1" smtClean="0">
                <a:solidFill>
                  <a:srgbClr val="FF0000"/>
                </a:solidFill>
              </a:rPr>
              <a:t>lần</a:t>
            </a:r>
            <a:r>
              <a:rPr lang="en-US" sz="2800" b="1" dirty="0" smtClean="0">
                <a:solidFill>
                  <a:srgbClr val="FF0000"/>
                </a:solidFill>
              </a:rPr>
              <a:t>.</a:t>
            </a:r>
            <a:endParaRPr lang="en-US" sz="28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4683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100</TotalTime>
  <Words>310</Words>
  <Application>Microsoft Office PowerPoint</Application>
  <PresentationFormat>On-screen Show (4:3)</PresentationFormat>
  <Paragraphs>34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1_Office Theme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MaiHongBui</dc:creator>
  <cp:lastModifiedBy>MaiHongBui</cp:lastModifiedBy>
  <cp:revision>2</cp:revision>
  <dcterms:created xsi:type="dcterms:W3CDTF">2016-08-27T16:00:16Z</dcterms:created>
  <dcterms:modified xsi:type="dcterms:W3CDTF">2016-09-11T17:32:13Z</dcterms:modified>
</cp:coreProperties>
</file>