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053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24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0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5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464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7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6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9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32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77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7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28/08/2016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94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9121" y="2470251"/>
            <a:ext cx="73561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cs typeface="Arial" panose="020B0604020202020204" pitchFamily="34" charset="0"/>
              </a:rPr>
              <a:t>LUYỆN </a:t>
            </a:r>
            <a:r>
              <a:rPr lang="en-US" sz="6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TẬP CHUNG</a:t>
            </a:r>
            <a:endParaRPr lang="en-US" sz="6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79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4602" y="-28730"/>
                <a:ext cx="8980226" cy="1576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C00000"/>
                    </a:solidFill>
                    <a:latin typeface="Calibri" panose="020F0502020204030204" pitchFamily="34" charset="0"/>
                  </a:rPr>
                  <a:t>Bài</a:t>
                </a:r>
                <a:r>
                  <a:rPr lang="en-US" sz="2800" b="1" u="sng" dirty="0">
                    <a:solidFill>
                      <a:srgbClr val="C00000"/>
                    </a:solidFill>
                    <a:latin typeface="Calibri" panose="020F0502020204030204" pitchFamily="34" charset="0"/>
                  </a:rPr>
                  <a:t> 1</a:t>
                </a:r>
                <a:r>
                  <a:rPr lang="en-US" sz="2800" b="1" u="sng" dirty="0">
                    <a:solidFill>
                      <a:srgbClr val="C00000"/>
                    </a:solidFill>
                    <a:latin typeface="Calibri" panose="020F0502020204030204" pitchFamily="34" charset="0"/>
                  </a:rPr>
                  <a:t>: </a:t>
                </a:r>
                <a:r>
                  <a:rPr lang="en-US" sz="2800" b="1" i="1" dirty="0" err="1">
                    <a:solidFill>
                      <a:prstClr val="black"/>
                    </a:solidFill>
                    <a:latin typeface="Calibri" panose="020F0502020204030204" pitchFamily="34" charset="0"/>
                  </a:rPr>
                  <a:t>Một</a:t>
                </a:r>
                <a:r>
                  <a:rPr lang="en-US" sz="2800" b="1" i="1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lớp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học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có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28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học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sinh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,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trong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đó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số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em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nam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bằng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số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em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nữ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.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Hỏi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lớp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học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đó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có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bao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nhiêu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em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nữ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,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bao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nhiêu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em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nam</a:t>
                </a:r>
                <a:r>
                  <a:rPr lang="en-US" sz="2800" b="1" i="1" dirty="0" smtClean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?</a:t>
                </a:r>
                <a:endParaRPr lang="en-US" sz="2800" b="1" i="1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02" y="-28730"/>
                <a:ext cx="8980226" cy="1576457"/>
              </a:xfrm>
              <a:prstGeom prst="rect">
                <a:avLst/>
              </a:prstGeom>
              <a:blipFill rotWithShape="0">
                <a:blip r:embed="rId2"/>
                <a:stretch>
                  <a:fillRect l="-1426" t="-3475" b="-10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058431" y="1449224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46078" y="1881751"/>
            <a:ext cx="17773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Ta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sơ</a:t>
            </a:r>
            <a:r>
              <a:rPr lang="en-US" altLang="en-US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đồ</a:t>
            </a:r>
            <a:r>
              <a:rPr lang="en-US" altLang="en-US" sz="24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:</a:t>
            </a:r>
            <a:r>
              <a:rPr lang="en-US" altLang="en-US" sz="2400" b="1" dirty="0" smtClean="0">
                <a:latin typeface="Calibri" panose="020F0502020204030204" pitchFamily="34" charset="0"/>
              </a:rPr>
              <a:t> </a:t>
            </a:r>
            <a:endParaRPr lang="en-US" altLang="en-US" sz="2400" b="1" dirty="0" smtClean="0">
              <a:latin typeface="Calibri" panose="020F0502020204030204" pitchFamily="34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1203278" y="2412879"/>
            <a:ext cx="12458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4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HS </a:t>
            </a:r>
            <a:r>
              <a:rPr lang="en-US" altLang="en-US" sz="24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nam</a:t>
            </a:r>
            <a:r>
              <a:rPr lang="en-US" altLang="en-US" sz="24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:</a:t>
            </a:r>
            <a:endParaRPr lang="en-US" altLang="en-US" sz="2400" b="1" dirty="0" smtClean="0">
              <a:latin typeface="Calibri" panose="020F0502020204030204" pitchFamily="34" charset="0"/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2624918" y="2641479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1207127" y="2913069"/>
            <a:ext cx="160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4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HS </a:t>
            </a:r>
            <a:r>
              <a:rPr lang="en-US" altLang="en-US" sz="24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nữ</a:t>
            </a:r>
            <a:r>
              <a:rPr lang="en-US" altLang="en-US" sz="24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:</a:t>
            </a:r>
            <a:endParaRPr lang="en-US" altLang="en-US" sz="2400" b="1" dirty="0" smtClean="0">
              <a:latin typeface="Calibri" panose="020F0502020204030204" pitchFamily="34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2611272" y="3054319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6265699" y="2319216"/>
            <a:ext cx="1345740" cy="1143000"/>
            <a:chOff x="7543800" y="3138487"/>
            <a:chExt cx="1345740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85125" y="3271837"/>
              <a:ext cx="90441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 smtClean="0">
                  <a:solidFill>
                    <a:srgbClr val="0000FF"/>
                  </a:solidFill>
                  <a:latin typeface="Calibri" panose="020F0502020204030204" pitchFamily="34" charset="0"/>
                </a:rPr>
                <a:t>28 HS</a:t>
              </a:r>
              <a:endParaRPr lang="en-US" altLang="en-US" sz="24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624917" y="2109796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40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 smtClean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  <a:endParaRPr lang="en-US" altLang="en-US" sz="2400" b="1" dirty="0">
                <a:solidFill>
                  <a:srgbClr val="FF0066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2646197" y="3227356"/>
            <a:ext cx="3546475" cy="601534"/>
            <a:chOff x="3048000" y="4281487"/>
            <a:chExt cx="4267200" cy="788974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4079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 smtClean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  <a:endParaRPr lang="en-US" altLang="en-US" sz="2400" b="1" dirty="0">
                <a:solidFill>
                  <a:srgbClr val="FF0066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6" name="Text Box 21"/>
          <p:cNvSpPr txBox="1">
            <a:spLocks noChangeArrowheads="1"/>
          </p:cNvSpPr>
          <p:nvPr/>
        </p:nvSpPr>
        <p:spPr bwMode="auto">
          <a:xfrm>
            <a:off x="1048361" y="3874925"/>
            <a:ext cx="707116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Tổng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phần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bằng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nhau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2 + 5 = 7 (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phần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học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sinh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nam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           28 : 7 x 2 = 8 (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học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sinh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học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sinh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nữ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            28 – 8 = 20 (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học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sinh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          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Đáp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nam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8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em</a:t>
            </a:r>
            <a:endParaRPr lang="en-US" altLang="en-US" sz="24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                            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nữ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20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em</a:t>
            </a:r>
            <a:r>
              <a:rPr lang="en-US" altLang="en-US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</a:t>
            </a:r>
            <a:endParaRPr lang="en-US" altLang="en-US" sz="24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2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602" y="-28730"/>
            <a:ext cx="89802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2: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Tính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vi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mảnh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đất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hình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chữ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nhật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biết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chiều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dài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gấp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2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lần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chiều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rộng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và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hơn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chiều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rộng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15m.</a:t>
            </a:r>
            <a:endParaRPr lang="en-US" sz="2800" b="1" i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8431" y="998846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 panose="020F0502020204030204" pitchFamily="34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59726" y="1472313"/>
            <a:ext cx="20472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Ta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sơ</a:t>
            </a:r>
            <a:r>
              <a:rPr lang="en-US" altLang="en-US" sz="2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đồ</a:t>
            </a:r>
            <a:r>
              <a:rPr lang="en-US" altLang="en-US" sz="2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:</a:t>
            </a:r>
            <a:r>
              <a:rPr lang="en-US" altLang="en-US" sz="2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613666" y="2017049"/>
            <a:ext cx="1889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8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Chiều</a:t>
            </a:r>
            <a:r>
              <a:rPr lang="en-US" altLang="en-US" sz="28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rộng</a:t>
            </a:r>
            <a:r>
              <a:rPr lang="en-US" altLang="en-US" sz="28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:</a:t>
            </a:r>
            <a:endParaRPr lang="en-US" altLang="en-US" sz="2800" b="1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2638566" y="2150153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611561" y="2502784"/>
            <a:ext cx="18358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28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Chiều</a:t>
            </a:r>
            <a:r>
              <a:rPr lang="en-US" altLang="en-US" sz="2800" b="1" dirty="0" smtClean="0">
                <a:solidFill>
                  <a:srgbClr val="FF33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FF3300"/>
                </a:solidFill>
                <a:latin typeface="Calibri" panose="020F0502020204030204" pitchFamily="34" charset="0"/>
              </a:rPr>
              <a:t>dài</a:t>
            </a:r>
            <a:r>
              <a:rPr lang="en-US" altLang="en-US" sz="2800" b="1" dirty="0">
                <a:solidFill>
                  <a:srgbClr val="FF3300"/>
                </a:solidFill>
                <a:latin typeface="Calibri" panose="020F0502020204030204" pitchFamily="34" charset="0"/>
              </a:rPr>
              <a:t>:</a:t>
            </a:r>
            <a:endParaRPr lang="en-US" altLang="en-US" sz="2800" b="1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2624920" y="2699473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 rot="16200000">
            <a:off x="3457169" y="2127841"/>
            <a:ext cx="606152" cy="841897"/>
            <a:chOff x="7543800" y="3138485"/>
            <a:chExt cx="556535" cy="1313196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 rot="5400000">
              <a:off x="7203542" y="3554887"/>
              <a:ext cx="1313196" cy="4803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800" b="1" dirty="0" smtClean="0">
                  <a:solidFill>
                    <a:srgbClr val="0000FF"/>
                  </a:solidFill>
                  <a:latin typeface="Calibri" panose="020F0502020204030204" pitchFamily="34" charset="0"/>
                </a:rPr>
                <a:t>15m</a:t>
              </a:r>
              <a:endParaRPr lang="en-US" altLang="en-US" sz="28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6" name="Text Box 21"/>
          <p:cNvSpPr txBox="1">
            <a:spLocks noChangeArrowheads="1"/>
          </p:cNvSpPr>
          <p:nvPr/>
        </p:nvSpPr>
        <p:spPr bwMode="auto">
          <a:xfrm>
            <a:off x="1062009" y="3465487"/>
            <a:ext cx="7041030" cy="32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Hiệu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phần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bằng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nhau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2 - 1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=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(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phần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Chiều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rộng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mảnh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đất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      15 : 1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Chiều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dài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mảnh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đất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           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Chu vi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mảnh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đất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là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         (15 + 30) x 2 = 90 (m)</a:t>
            </a:r>
            <a:endParaRPr lang="en-US" altLang="en-US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                                                         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Đáp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số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alt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90m</a:t>
            </a:r>
            <a:endParaRPr lang="en-US" altLang="en-US" sz="28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Line 51"/>
          <p:cNvSpPr>
            <a:spLocks noChangeShapeType="1"/>
          </p:cNvSpPr>
          <p:nvPr/>
        </p:nvSpPr>
        <p:spPr bwMode="auto">
          <a:xfrm>
            <a:off x="3344669" y="243578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1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2" grpId="0"/>
      <p:bldP spid="46" grpId="0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</a:t>
            </a:r>
            <a:r>
              <a:rPr lang="en-US" sz="3200" b="1" u="sng" dirty="0" smtClean="0">
                <a:solidFill>
                  <a:srgbClr val="C00000"/>
                </a:solidFill>
              </a:rPr>
              <a:t>3: </a:t>
            </a:r>
            <a:r>
              <a:rPr lang="en-US" sz="3200" b="1" i="1" dirty="0" err="1">
                <a:solidFill>
                  <a:prstClr val="black"/>
                </a:solidFill>
              </a:rPr>
              <a:t>Một</a:t>
            </a:r>
            <a:r>
              <a:rPr lang="en-US" sz="3200" b="1" i="1" dirty="0">
                <a:solidFill>
                  <a:prstClr val="black"/>
                </a:solidFill>
              </a:rPr>
              <a:t> </a:t>
            </a:r>
            <a:r>
              <a:rPr lang="en-US" sz="3200" b="1" i="1" dirty="0" smtClean="0">
                <a:solidFill>
                  <a:prstClr val="black"/>
                </a:solidFill>
              </a:rPr>
              <a:t>ô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tô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cứ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đi</a:t>
            </a:r>
            <a:r>
              <a:rPr lang="en-US" sz="3200" b="1" i="1" dirty="0" smtClean="0">
                <a:solidFill>
                  <a:prstClr val="black"/>
                </a:solidFill>
              </a:rPr>
              <a:t> 100km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thì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tiêu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thụ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hết</a:t>
            </a:r>
            <a:r>
              <a:rPr lang="en-US" sz="3200" b="1" i="1" dirty="0" smtClean="0">
                <a:solidFill>
                  <a:prstClr val="black"/>
                </a:solidFill>
              </a:rPr>
              <a:t> 12l </a:t>
            </a:r>
            <a:r>
              <a:rPr lang="en-US" sz="3200" b="1" i="1" dirty="0" err="1" smtClean="0">
                <a:solidFill>
                  <a:prstClr val="black"/>
                </a:solidFill>
              </a:rPr>
              <a:t>xăng</a:t>
            </a:r>
            <a:r>
              <a:rPr lang="en-US" sz="3200" b="1" i="1" dirty="0" smtClean="0">
                <a:solidFill>
                  <a:prstClr val="black"/>
                </a:solidFill>
              </a:rPr>
              <a:t>. </a:t>
            </a:r>
            <a:r>
              <a:rPr lang="en-US" sz="3200" b="1" i="1" dirty="0" err="1" smtClean="0">
                <a:solidFill>
                  <a:prstClr val="black"/>
                </a:solidFill>
              </a:rPr>
              <a:t>Nếu</a:t>
            </a:r>
            <a:r>
              <a:rPr lang="en-US" sz="3200" b="1" i="1" dirty="0" smtClean="0">
                <a:solidFill>
                  <a:prstClr val="black"/>
                </a:solidFill>
              </a:rPr>
              <a:t> ô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tô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đã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đi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được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quãng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đường</a:t>
            </a:r>
            <a:r>
              <a:rPr lang="en-US" sz="3200" b="1" i="1" dirty="0" smtClean="0">
                <a:solidFill>
                  <a:prstClr val="black"/>
                </a:solidFill>
              </a:rPr>
              <a:t> 50km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thì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tiêu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thụ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hết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bao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nhiêu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lít</a:t>
            </a:r>
            <a:r>
              <a:rPr lang="en-US" sz="3200" b="1" i="1" dirty="0" smtClean="0">
                <a:solidFill>
                  <a:prstClr val="black"/>
                </a:solidFill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</a:rPr>
              <a:t>xăng</a:t>
            </a:r>
            <a:r>
              <a:rPr lang="en-US" sz="3200" b="1" i="1" dirty="0" smtClean="0">
                <a:solidFill>
                  <a:prstClr val="black"/>
                </a:solidFill>
              </a:rPr>
              <a:t>?</a:t>
            </a:r>
            <a:endParaRPr lang="en-US" sz="3200" b="1" i="1" dirty="0">
              <a:solidFill>
                <a:prstClr val="black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18" y="4466839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23330" y="1763290"/>
            <a:ext cx="3108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Tóm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tắt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100km: 12l </a:t>
            </a:r>
            <a:r>
              <a:rPr lang="en-US" sz="3200" b="1" dirty="0" err="1" smtClean="0">
                <a:solidFill>
                  <a:srgbClr val="C00000"/>
                </a:solidFill>
              </a:rPr>
              <a:t>xăng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50km: </a:t>
            </a:r>
            <a:r>
              <a:rPr lang="en-US" sz="3200" b="1" dirty="0">
                <a:solidFill>
                  <a:srgbClr val="C00000"/>
                </a:solidFill>
              </a:rPr>
              <a:t>…. l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xăng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>
                <a:solidFill>
                  <a:srgbClr val="C00000"/>
                </a:solidFill>
              </a:rPr>
              <a:t>?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6924" y="3431046"/>
            <a:ext cx="46853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giải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100km </a:t>
            </a:r>
            <a:r>
              <a:rPr lang="en-US" sz="3200" b="1" dirty="0" err="1" smtClean="0">
                <a:solidFill>
                  <a:srgbClr val="C00000"/>
                </a:solidFill>
              </a:rPr>
              <a:t>gấp</a:t>
            </a:r>
            <a:r>
              <a:rPr lang="en-US" sz="3200" b="1" dirty="0" smtClean="0">
                <a:solidFill>
                  <a:srgbClr val="C00000"/>
                </a:solidFill>
              </a:rPr>
              <a:t> 50km </a:t>
            </a:r>
            <a:r>
              <a:rPr lang="en-US" sz="3200" b="1" dirty="0" err="1" smtClean="0">
                <a:solidFill>
                  <a:srgbClr val="C00000"/>
                </a:solidFill>
              </a:rPr>
              <a:t>số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lần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là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       100 : 50 = 2 (</a:t>
            </a:r>
            <a:r>
              <a:rPr lang="en-US" sz="3200" b="1" dirty="0" err="1" smtClean="0">
                <a:solidFill>
                  <a:srgbClr val="C00000"/>
                </a:solidFill>
              </a:rPr>
              <a:t>lần</a:t>
            </a:r>
            <a:r>
              <a:rPr lang="en-US" sz="3200" b="1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sz="3200" b="1" dirty="0" err="1" smtClean="0">
                <a:solidFill>
                  <a:srgbClr val="C00000"/>
                </a:solidFill>
              </a:rPr>
              <a:t>Số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xăng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đã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tiêu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thụ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là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         12 : 2 = 6(l)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                    </a:t>
            </a:r>
            <a:r>
              <a:rPr lang="en-US" sz="3200" b="1" dirty="0" err="1" smtClean="0">
                <a:solidFill>
                  <a:srgbClr val="C00000"/>
                </a:solidFill>
              </a:rPr>
              <a:t>Đáp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số</a:t>
            </a:r>
            <a:r>
              <a:rPr lang="en-US" sz="3200" b="1" dirty="0" smtClean="0">
                <a:solidFill>
                  <a:srgbClr val="C00000"/>
                </a:solidFill>
              </a:rPr>
              <a:t>: 6l </a:t>
            </a:r>
            <a:r>
              <a:rPr lang="en-US" sz="3200" b="1" dirty="0" err="1" smtClean="0">
                <a:solidFill>
                  <a:srgbClr val="C00000"/>
                </a:solidFill>
              </a:rPr>
              <a:t>xăng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</a:rPr>
              <a:t>4: </a:t>
            </a:r>
            <a:r>
              <a:rPr lang="en-US" sz="2800" b="1" i="1" dirty="0" smtClean="0">
                <a:solidFill>
                  <a:prstClr val="black"/>
                </a:solidFill>
              </a:rPr>
              <a:t>Theo </a:t>
            </a:r>
            <a:r>
              <a:rPr lang="en-US" sz="2800" b="1" i="1" dirty="0" err="1" smtClean="0">
                <a:solidFill>
                  <a:prstClr val="black"/>
                </a:solidFill>
              </a:rPr>
              <a:t>dự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định</a:t>
            </a:r>
            <a:r>
              <a:rPr lang="en-US" sz="2800" b="1" i="1" dirty="0" smtClean="0">
                <a:solidFill>
                  <a:prstClr val="black"/>
                </a:solidFill>
              </a:rPr>
              <a:t>,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xưởng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mộc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phải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làm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trong</a:t>
            </a:r>
            <a:r>
              <a:rPr lang="en-US" sz="2800" b="1" i="1" dirty="0" smtClean="0">
                <a:solidFill>
                  <a:prstClr val="black"/>
                </a:solidFill>
              </a:rPr>
              <a:t> 30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</a:rPr>
              <a:t>,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mỗi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đóng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</a:rPr>
              <a:t> 12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bộ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bàn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ghế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thì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mới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hoàn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thành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kế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hoạch</a:t>
            </a:r>
            <a:r>
              <a:rPr lang="en-US" sz="2800" b="1" i="1" dirty="0" smtClean="0">
                <a:solidFill>
                  <a:prstClr val="black"/>
                </a:solidFill>
              </a:rPr>
              <a:t>. Do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cải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tiến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kĩ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thuật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nên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mỗi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xưởng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đó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đóng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</a:rPr>
              <a:t> 18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bộ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bàn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ghế</a:t>
            </a:r>
            <a:r>
              <a:rPr lang="en-US" sz="2800" b="1" i="1" dirty="0" smtClean="0">
                <a:solidFill>
                  <a:prstClr val="black"/>
                </a:solidFill>
              </a:rPr>
              <a:t>.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Hỏi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xưởng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mộc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làm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trong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nhiêu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thì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hoàn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thành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kế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hoạch</a:t>
            </a:r>
            <a:r>
              <a:rPr lang="en-US" sz="2800" b="1" i="1" dirty="0" smtClean="0">
                <a:solidFill>
                  <a:prstClr val="black"/>
                </a:solidFill>
              </a:rPr>
              <a:t>?</a:t>
            </a:r>
            <a:endParaRPr lang="en-US" sz="2800" b="1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4134" y="2310796"/>
            <a:ext cx="539493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C00000"/>
                </a:solidFill>
              </a:rPr>
              <a:t>Bài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giải</a:t>
            </a:r>
            <a:endParaRPr lang="en-US" sz="28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C00000"/>
                </a:solidFill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bộ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bàn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ghế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phải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đóng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là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       12 x 30 = 360 (</a:t>
            </a:r>
            <a:r>
              <a:rPr lang="en-US" sz="2800" b="1" dirty="0" err="1" smtClean="0">
                <a:solidFill>
                  <a:srgbClr val="C00000"/>
                </a:solidFill>
              </a:rPr>
              <a:t>bộ</a:t>
            </a:r>
            <a:r>
              <a:rPr lang="en-US" sz="2800" b="1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Xưởng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hoàn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thành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kế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hoạch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trong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        360 : 18 = 20 (</a:t>
            </a:r>
            <a:r>
              <a:rPr lang="en-US" sz="2800" b="1" dirty="0" err="1" smtClean="0">
                <a:solidFill>
                  <a:srgbClr val="C00000"/>
                </a:solidFill>
              </a:rPr>
              <a:t>ngày</a:t>
            </a:r>
            <a:r>
              <a:rPr lang="en-US" sz="2800" b="1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                       </a:t>
            </a:r>
            <a:r>
              <a:rPr lang="en-US" sz="2800" b="1" dirty="0" err="1" smtClean="0">
                <a:solidFill>
                  <a:srgbClr val="C00000"/>
                </a:solidFill>
              </a:rPr>
              <a:t>Đáp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</a:rPr>
              <a:t>: 20 </a:t>
            </a:r>
            <a:r>
              <a:rPr lang="en-US" sz="2800" b="1" dirty="0" err="1" smtClean="0">
                <a:solidFill>
                  <a:srgbClr val="C00000"/>
                </a:solidFill>
              </a:rPr>
              <a:t>ngày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485" y="4634460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396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MaiHongBui</cp:lastModifiedBy>
  <cp:revision>1</cp:revision>
  <dcterms:created xsi:type="dcterms:W3CDTF">2016-08-28T00:55:00Z</dcterms:created>
  <dcterms:modified xsi:type="dcterms:W3CDTF">2016-08-28T02:02:17Z</dcterms:modified>
</cp:coreProperties>
</file>