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1" r:id="rId3"/>
  </p:sldMasterIdLst>
  <p:notesMasterIdLst>
    <p:notesMasterId r:id="rId22"/>
  </p:notesMasterIdLst>
  <p:handoutMasterIdLst>
    <p:handoutMasterId r:id="rId23"/>
  </p:handoutMasterIdLst>
  <p:sldIdLst>
    <p:sldId id="288" r:id="rId4"/>
    <p:sldId id="287" r:id="rId5"/>
    <p:sldId id="308" r:id="rId6"/>
    <p:sldId id="304" r:id="rId7"/>
    <p:sldId id="310" r:id="rId8"/>
    <p:sldId id="309" r:id="rId9"/>
    <p:sldId id="306" r:id="rId10"/>
    <p:sldId id="311" r:id="rId11"/>
    <p:sldId id="307" r:id="rId12"/>
    <p:sldId id="293" r:id="rId13"/>
    <p:sldId id="313" r:id="rId14"/>
    <p:sldId id="295" r:id="rId15"/>
    <p:sldId id="297" r:id="rId16"/>
    <p:sldId id="315" r:id="rId17"/>
    <p:sldId id="320" r:id="rId18"/>
    <p:sldId id="321" r:id="rId19"/>
    <p:sldId id="322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2FAFA"/>
    <a:srgbClr val="DF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7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E2C7EC9C-7EE8-4A56-855D-18AC07DBDCAD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7EA21AD-3BA7-4B49-9DF1-2171993A80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BAC3EC70-F4BB-48E7-ABB8-9B7E359277E1}" type="datetimeFigureOut">
              <a:t>4/17/2022</a:t>
            </a:fld>
            <a:endParaRPr lang="vi-VN"/>
          </a:p>
        </p:txBody>
      </p:sp>
      <p:sp>
        <p:nvSpPr>
          <p:cNvPr id="4" name="Chỗ dành sẵn cho Ảnh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F669046-D62F-49D8-96B7-3C014DC234D7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̉n chiếu Tiêu đề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Hình tự do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Hình tự do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Hình tự do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Hình tự do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Hình tự do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Hình tự do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Hình tự do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Hình tự do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Hình tự do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Hình tự do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Hình tự do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Hình tự do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Hình tự do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Hình tự do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Hình tự do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Hình tự do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Hình tự do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Hình tự do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tự do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Hình tự do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Hình tự do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Hình tự do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Hình tự do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Hình tự do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Hình tự do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Hình tự do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Hình tự do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Hình tự do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Hình tự do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Hình tự do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Hình tự do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Hình tự do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Hình tự do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Hình tự do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1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09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14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2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04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07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1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72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61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9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431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" name="TextBox 54"/>
          <p:cNvSpPr txBox="1"/>
          <p:nvPr userDrawn="1"/>
        </p:nvSpPr>
        <p:spPr>
          <a:xfrm>
            <a:off x="-13252" y="6297679"/>
            <a:ext cx="1143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.VnShelley Allegro" panose="040B7200000000000000" pitchFamily="82" charset="0"/>
              </a:rPr>
              <a:t>Ngocle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.VnShelley Allegro" panose="040B72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2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t>4/17/2022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  <p:pic>
        <p:nvPicPr>
          <p:cNvPr id="170" name="Picture 16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685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1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Hình tự do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Hình tự do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Hình tự do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Hình tự do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Hình tự do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t>4/17/2022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t>4/17/2022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t>4/17/2022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t>4/17/2022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Hình tự do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Hình tự do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Hình tự do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Hình tự do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Hình tự do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t>4/17/2022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chỉnh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t>4/17/2022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pPr/>
              <a:t>‹#›</a:t>
            </a:fld>
            <a:endParaRPr lang="vi-VN"/>
          </a:p>
        </p:txBody>
      </p:sp>
      <p:pic>
        <p:nvPicPr>
          <p:cNvPr id="112" name="Picture 111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685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5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8.mp3"/><Relationship Id="rId7" Type="http://schemas.openxmlformats.org/officeDocument/2006/relationships/slideLayout" Target="../slideLayouts/slideLayout10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microsoft.com/office/2007/relationships/media" Target="../media/media9.mp3"/><Relationship Id="rId5" Type="http://schemas.openxmlformats.org/officeDocument/2006/relationships/audio" Target="NULL" TargetMode="External"/><Relationship Id="rId4" Type="http://schemas.openxmlformats.org/officeDocument/2006/relationships/audio" Target="../media/media8.mp3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1.xml"/><Relationship Id="rId4" Type="http://schemas.microsoft.com/office/2007/relationships/media" Target="../media/media1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4"/><Relationship Id="rId7" Type="http://schemas.openxmlformats.org/officeDocument/2006/relationships/image" Target="../media/image17.png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4"/><Relationship Id="rId7" Type="http://schemas.openxmlformats.org/officeDocument/2006/relationships/image" Target="../media/image17.png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4"/><Relationship Id="rId7" Type="http://schemas.openxmlformats.org/officeDocument/2006/relationships/image" Target="../media/image17.png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4"/><Relationship Id="rId7" Type="http://schemas.openxmlformats.org/officeDocument/2006/relationships/image" Target="../media/image17.png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image" Target="../media/image5.jpg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5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5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6.mp3"/><Relationship Id="rId7" Type="http://schemas.openxmlformats.org/officeDocument/2006/relationships/audio" Target="../media/audio2.wav"/><Relationship Id="rId12" Type="http://schemas.openxmlformats.org/officeDocument/2006/relationships/image" Target="../media/image7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6.mp3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015692" y="2210360"/>
            <a:ext cx="10677039" cy="424129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grpSp>
        <p:nvGrpSpPr>
          <p:cNvPr id="16" name="Nhóm 62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18" name="Hình tự do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Dòng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Hình tự do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Hình tự do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Hình tự do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Hình tự do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Hình tự do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Hình tự do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Hình tự do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1585066" y="109321"/>
            <a:ext cx="9814771" cy="15327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8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48" y="793235"/>
            <a:ext cx="2279086" cy="13148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2527210" y="77094"/>
            <a:ext cx="7439809" cy="15803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Thứ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  </a:t>
            </a:r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ngày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  </a:t>
            </a:r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tháng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3 n</a:t>
            </a:r>
            <a:r>
              <a:rPr lang="vi-VN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ăm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2022</a:t>
            </a:r>
          </a:p>
          <a:p>
            <a:pPr algn="ctr"/>
            <a:r>
              <a:rPr lang="en-US" sz="2400" u="sng" dirty="0" err="1">
                <a:ln w="22225">
                  <a:solidFill>
                    <a:schemeClr val="accent2"/>
                  </a:solidFill>
                  <a:prstDash val="solid"/>
                </a:ln>
              </a:rPr>
              <a:t>Toán</a:t>
            </a:r>
            <a:r>
              <a:rPr lang="en-US" sz="2400" u="sng" dirty="0">
                <a:ln w="22225">
                  <a:solidFill>
                    <a:schemeClr val="accent2"/>
                  </a:solidFill>
                  <a:prstDash val="solid"/>
                </a:ln>
              </a:rPr>
              <a:t>:</a:t>
            </a:r>
          </a:p>
          <a:p>
            <a:pPr algn="ctr"/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Luyện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</a:t>
            </a:r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tập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(</a:t>
            </a:r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Tr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153)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41" y="2275256"/>
            <a:ext cx="3090338" cy="459970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544321" y="2926999"/>
            <a:ext cx="3040095" cy="1604427"/>
            <a:chOff x="13456329" y="3578966"/>
            <a:chExt cx="2374416" cy="697527"/>
          </a:xfrm>
        </p:grpSpPr>
        <p:sp>
          <p:nvSpPr>
            <p:cNvPr id="31" name="AutoShape 16"/>
            <p:cNvSpPr>
              <a:spLocks noChangeArrowheads="1"/>
            </p:cNvSpPr>
            <p:nvPr/>
          </p:nvSpPr>
          <p:spPr bwMode="ltGray">
            <a:xfrm>
              <a:off x="13456329" y="3578966"/>
              <a:ext cx="2355850" cy="656773"/>
            </a:xfrm>
            <a:prstGeom prst="wedgeEllipseCallout">
              <a:avLst>
                <a:gd name="adj1" fmla="val -64904"/>
                <a:gd name="adj2" fmla="val 47565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600">
                <a:latin typeface="Cambria" panose="02040503050406030204" pitchFamily="18" charset="0"/>
              </a:endParaRPr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black">
            <a:xfrm>
              <a:off x="13456329" y="3617943"/>
              <a:ext cx="2374416" cy="658550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Xin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chào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  <a:p>
              <a:pPr algn="ctr"/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Hugo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72379" y="4286750"/>
            <a:ext cx="6286126" cy="2114529"/>
            <a:chOff x="11796794" y="3554221"/>
            <a:chExt cx="6037812" cy="681518"/>
          </a:xfrm>
        </p:grpSpPr>
        <p:sp>
          <p:nvSpPr>
            <p:cNvPr id="34" name="AutoShape 16"/>
            <p:cNvSpPr>
              <a:spLocks noChangeArrowheads="1"/>
            </p:cNvSpPr>
            <p:nvPr/>
          </p:nvSpPr>
          <p:spPr bwMode="ltGray">
            <a:xfrm>
              <a:off x="12490991" y="3599606"/>
              <a:ext cx="4671485" cy="636133"/>
            </a:xfrm>
            <a:prstGeom prst="wedgeEllipseCallout">
              <a:avLst>
                <a:gd name="adj1" fmla="val -60817"/>
                <a:gd name="adj2" fmla="val -30321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5" name="Rectangle 18"/>
            <p:cNvSpPr>
              <a:spLocks noChangeArrowheads="1"/>
            </p:cNvSpPr>
            <p:nvPr/>
          </p:nvSpPr>
          <p:spPr bwMode="black">
            <a:xfrm>
              <a:off x="11796794" y="3554221"/>
              <a:ext cx="6037812" cy="627705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giúp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cứu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gia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đình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mình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khỏi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mụ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phù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thủy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Sina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nhé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</p:txBody>
        </p:sp>
      </p:grpSp>
      <p:grpSp>
        <p:nvGrpSpPr>
          <p:cNvPr id="36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37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6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79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57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6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3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8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67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68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9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0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1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2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5" name="HUG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1920" y="6437634"/>
            <a:ext cx="433618" cy="433618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62.254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HU THUY SIN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48133" y="6514133"/>
            <a:ext cx="343867" cy="343867"/>
          </a:xfrm>
          <a:prstGeom prst="rect">
            <a:avLst/>
          </a:prstGeom>
        </p:spPr>
      </p:pic>
      <p:pic>
        <p:nvPicPr>
          <p:cNvPr id="3" name="NGOC 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6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6483" y="6505608"/>
            <a:ext cx="331650" cy="3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727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44525" y="217488"/>
            <a:ext cx="11166475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Oval 22"/>
          <p:cNvSpPr>
            <a:spLocks noChangeArrowheads="1"/>
          </p:cNvSpPr>
          <p:nvPr/>
        </p:nvSpPr>
        <p:spPr bwMode="auto">
          <a:xfrm>
            <a:off x="0" y="58738"/>
            <a:ext cx="685800" cy="822325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 sz="3200"/>
          </a:p>
        </p:txBody>
      </p:sp>
      <p:sp>
        <p:nvSpPr>
          <p:cNvPr id="24" name="TextBox 23"/>
          <p:cNvSpPr txBox="1"/>
          <p:nvPr/>
        </p:nvSpPr>
        <p:spPr>
          <a:xfrm>
            <a:off x="152400" y="141288"/>
            <a:ext cx="533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tx2"/>
                </a:solidFill>
                <a:latin typeface="+mj-lt"/>
              </a:rPr>
              <a:t>3.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345060" y="1741488"/>
            <a:ext cx="1790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8" name="Rectangle 26"/>
          <p:cNvSpPr>
            <a:spLocks noChangeArrowheads="1"/>
          </p:cNvSpPr>
          <p:nvPr/>
        </p:nvSpPr>
        <p:spPr bwMode="auto">
          <a:xfrm>
            <a:off x="581025" y="2343150"/>
            <a:ext cx="78644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5cm </a:t>
            </a:r>
          </a:p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: 2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581025" y="3392488"/>
            <a:ext cx="7864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…cm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524259" y="763587"/>
            <a:ext cx="4343400" cy="1588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7429500" y="725611"/>
            <a:ext cx="3048000" cy="1587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1714500" y="1230313"/>
            <a:ext cx="3886200" cy="1587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itle 1"/>
          <p:cNvSpPr>
            <a:spLocks noGrp="1" noChangeArrowheads="1"/>
          </p:cNvSpPr>
          <p:nvPr>
            <p:ph type="title"/>
          </p:nvPr>
        </p:nvSpPr>
        <p:spPr>
          <a:xfrm>
            <a:off x="7927758" y="1905000"/>
            <a:ext cx="3654641" cy="496888"/>
          </a:xfrm>
        </p:spPr>
        <p:txBody>
          <a:bodyPr>
            <a:normAutofit fontScale="90000"/>
          </a:bodyPr>
          <a:lstStyle/>
          <a:p>
            <a:r>
              <a:rPr lang="en-US" altLang="vi-VN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vi-VN" sz="32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6096000" y="2416175"/>
            <a:ext cx="5715000" cy="321151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buFontTx/>
              <a:buNone/>
            </a:pP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2 = 10 (cm)</a:t>
            </a:r>
          </a:p>
          <a:p>
            <a:pPr algn="ctr">
              <a:buFontTx/>
              <a:buNone/>
            </a:pP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buFontTx/>
              <a:buNone/>
            </a:pP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10 = 50 (cm</a:t>
            </a:r>
            <a:r>
              <a:rPr lang="en-US" altLang="vi-VN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Tx/>
              <a:buNone/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50 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vi-V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/>
      <p:bldP spid="18" grpId="0"/>
      <p:bldP spid="19" grpId="0"/>
      <p:bldP spid="11" grpId="0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62.97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O HUG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9" end="9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527386"/>
            <a:ext cx="330614" cy="3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87" y="1202634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</a:rPr>
              <a:t>Trò chơi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126" y="3232696"/>
            <a:ext cx="10512491" cy="3345904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marL="0" indent="0">
              <a:buNone/>
            </a:pPr>
            <a:r>
              <a:rPr lang="vi-VN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9600" b="1" dirty="0" err="1"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hiệu Rung chuông vàng (2007 - 2010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20645" y="6578600"/>
            <a:ext cx="60959" cy="183880"/>
          </a:xfrm>
          <a:prstGeom prst="rect">
            <a:avLst/>
          </a:prstGeom>
        </p:spPr>
      </p:pic>
      <p:grpSp>
        <p:nvGrpSpPr>
          <p:cNvPr id="19" name="Group 13"/>
          <p:cNvGrpSpPr>
            <a:grpSpLocks/>
          </p:cNvGrpSpPr>
          <p:nvPr/>
        </p:nvGrpSpPr>
        <p:grpSpPr bwMode="auto">
          <a:xfrm rot="16573611">
            <a:off x="6222256" y="3713243"/>
            <a:ext cx="1921280" cy="1337219"/>
            <a:chOff x="1200" y="1104"/>
            <a:chExt cx="1584" cy="1536"/>
          </a:xfrm>
        </p:grpSpPr>
        <p:grpSp>
          <p:nvGrpSpPr>
            <p:cNvPr id="20" name="Group 14"/>
            <p:cNvGrpSpPr>
              <a:grpSpLocks/>
            </p:cNvGrpSpPr>
            <p:nvPr/>
          </p:nvGrpSpPr>
          <p:grpSpPr bwMode="auto">
            <a:xfrm rot="1545882">
              <a:off x="1200" y="1104"/>
              <a:ext cx="1584" cy="1536"/>
              <a:chOff x="1956" y="1536"/>
              <a:chExt cx="1584" cy="1536"/>
            </a:xfrm>
          </p:grpSpPr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2028" y="1536"/>
                <a:ext cx="1416" cy="1116"/>
              </a:xfrm>
              <a:custGeom>
                <a:avLst/>
                <a:gdLst>
                  <a:gd name="T0" fmla="*/ 0 w 1416"/>
                  <a:gd name="T1" fmla="*/ 633 h 1482"/>
                  <a:gd name="T2" fmla="*/ 264 w 1416"/>
                  <a:gd name="T3" fmla="*/ 513 h 1482"/>
                  <a:gd name="T4" fmla="*/ 432 w 1416"/>
                  <a:gd name="T5" fmla="*/ 79 h 1482"/>
                  <a:gd name="T6" fmla="*/ 1032 w 1416"/>
                  <a:gd name="T7" fmla="*/ 75 h 1482"/>
                  <a:gd name="T8" fmla="*/ 1212 w 1416"/>
                  <a:gd name="T9" fmla="*/ 525 h 1482"/>
                  <a:gd name="T10" fmla="*/ 1416 w 1416"/>
                  <a:gd name="T11" fmla="*/ 633 h 14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16" h="1482">
                    <a:moveTo>
                      <a:pt x="0" y="1482"/>
                    </a:moveTo>
                    <a:cubicBezTo>
                      <a:pt x="44" y="1437"/>
                      <a:pt x="192" y="1418"/>
                      <a:pt x="264" y="1202"/>
                    </a:cubicBezTo>
                    <a:cubicBezTo>
                      <a:pt x="336" y="986"/>
                      <a:pt x="304" y="357"/>
                      <a:pt x="432" y="186"/>
                    </a:cubicBezTo>
                    <a:cubicBezTo>
                      <a:pt x="560" y="15"/>
                      <a:pt x="902" y="0"/>
                      <a:pt x="1032" y="174"/>
                    </a:cubicBezTo>
                    <a:cubicBezTo>
                      <a:pt x="1162" y="348"/>
                      <a:pt x="1148" y="1012"/>
                      <a:pt x="1212" y="1230"/>
                    </a:cubicBezTo>
                    <a:cubicBezTo>
                      <a:pt x="1276" y="1448"/>
                      <a:pt x="1374" y="1430"/>
                      <a:pt x="1416" y="1482"/>
                    </a:cubicBez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rgbClr val="C0E40A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1956" y="2496"/>
                <a:ext cx="1584" cy="576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25" name="Oval 24"/>
              <p:cNvSpPr>
                <a:spLocks noChangeArrowheads="1"/>
              </p:cNvSpPr>
              <p:nvPr/>
            </p:nvSpPr>
            <p:spPr bwMode="auto">
              <a:xfrm>
                <a:off x="1968" y="2556"/>
                <a:ext cx="1536" cy="480"/>
              </a:xfrm>
              <a:prstGeom prst="ellipse">
                <a:avLst/>
              </a:prstGeom>
              <a:gradFill rotWithShape="1">
                <a:gsLst>
                  <a:gs pos="0">
                    <a:schemeClr val="tx2"/>
                  </a:gs>
                  <a:gs pos="100000">
                    <a:srgbClr val="DEF85E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BAC808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1632" y="2208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V="1">
              <a:off x="1824" y="2112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3"/>
          <p:cNvGrpSpPr>
            <a:grpSpLocks/>
          </p:cNvGrpSpPr>
          <p:nvPr/>
        </p:nvGrpSpPr>
        <p:grpSpPr bwMode="auto">
          <a:xfrm rot="616877">
            <a:off x="4813158" y="3779065"/>
            <a:ext cx="1885951" cy="1476375"/>
            <a:chOff x="1200" y="1104"/>
            <a:chExt cx="1584" cy="1536"/>
          </a:xfrm>
        </p:grpSpPr>
        <p:grpSp>
          <p:nvGrpSpPr>
            <p:cNvPr id="27" name="Group 14"/>
            <p:cNvGrpSpPr>
              <a:grpSpLocks/>
            </p:cNvGrpSpPr>
            <p:nvPr/>
          </p:nvGrpSpPr>
          <p:grpSpPr bwMode="auto">
            <a:xfrm rot="1545882">
              <a:off x="1200" y="1104"/>
              <a:ext cx="1584" cy="1536"/>
              <a:chOff x="1956" y="1536"/>
              <a:chExt cx="1584" cy="1536"/>
            </a:xfrm>
          </p:grpSpPr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2028" y="1536"/>
                <a:ext cx="1416" cy="1116"/>
              </a:xfrm>
              <a:custGeom>
                <a:avLst/>
                <a:gdLst>
                  <a:gd name="T0" fmla="*/ 0 w 1416"/>
                  <a:gd name="T1" fmla="*/ 633 h 1482"/>
                  <a:gd name="T2" fmla="*/ 264 w 1416"/>
                  <a:gd name="T3" fmla="*/ 513 h 1482"/>
                  <a:gd name="T4" fmla="*/ 432 w 1416"/>
                  <a:gd name="T5" fmla="*/ 79 h 1482"/>
                  <a:gd name="T6" fmla="*/ 1032 w 1416"/>
                  <a:gd name="T7" fmla="*/ 75 h 1482"/>
                  <a:gd name="T8" fmla="*/ 1212 w 1416"/>
                  <a:gd name="T9" fmla="*/ 525 h 1482"/>
                  <a:gd name="T10" fmla="*/ 1416 w 1416"/>
                  <a:gd name="T11" fmla="*/ 633 h 14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16" h="1482">
                    <a:moveTo>
                      <a:pt x="0" y="1482"/>
                    </a:moveTo>
                    <a:cubicBezTo>
                      <a:pt x="44" y="1437"/>
                      <a:pt x="192" y="1418"/>
                      <a:pt x="264" y="1202"/>
                    </a:cubicBezTo>
                    <a:cubicBezTo>
                      <a:pt x="336" y="986"/>
                      <a:pt x="304" y="357"/>
                      <a:pt x="432" y="186"/>
                    </a:cubicBezTo>
                    <a:cubicBezTo>
                      <a:pt x="560" y="15"/>
                      <a:pt x="902" y="0"/>
                      <a:pt x="1032" y="174"/>
                    </a:cubicBezTo>
                    <a:cubicBezTo>
                      <a:pt x="1162" y="348"/>
                      <a:pt x="1148" y="1012"/>
                      <a:pt x="1212" y="1230"/>
                    </a:cubicBezTo>
                    <a:cubicBezTo>
                      <a:pt x="1276" y="1448"/>
                      <a:pt x="1374" y="1430"/>
                      <a:pt x="1416" y="1482"/>
                    </a:cubicBez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rgbClr val="C0E40A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Oval 30"/>
              <p:cNvSpPr>
                <a:spLocks noChangeArrowheads="1"/>
              </p:cNvSpPr>
              <p:nvPr/>
            </p:nvSpPr>
            <p:spPr bwMode="auto">
              <a:xfrm>
                <a:off x="1956" y="2496"/>
                <a:ext cx="1584" cy="576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32" name="Oval 31"/>
              <p:cNvSpPr>
                <a:spLocks noChangeArrowheads="1"/>
              </p:cNvSpPr>
              <p:nvPr/>
            </p:nvSpPr>
            <p:spPr bwMode="auto">
              <a:xfrm>
                <a:off x="1968" y="2556"/>
                <a:ext cx="1536" cy="480"/>
              </a:xfrm>
              <a:prstGeom prst="ellipse">
                <a:avLst/>
              </a:prstGeom>
              <a:gradFill rotWithShape="1">
                <a:gsLst>
                  <a:gs pos="0">
                    <a:schemeClr val="tx2"/>
                  </a:gs>
                  <a:gs pos="100000">
                    <a:srgbClr val="DEF85E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BAC808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28" name="Oval 18"/>
            <p:cNvSpPr>
              <a:spLocks noChangeArrowheads="1"/>
            </p:cNvSpPr>
            <p:nvPr/>
          </p:nvSpPr>
          <p:spPr bwMode="auto">
            <a:xfrm>
              <a:off x="1632" y="2208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9" name="Line 19"/>
            <p:cNvSpPr>
              <a:spLocks noChangeShapeType="1"/>
            </p:cNvSpPr>
            <p:nvPr/>
          </p:nvSpPr>
          <p:spPr bwMode="auto">
            <a:xfrm flipV="1">
              <a:off x="1824" y="2112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3969625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Logo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Logo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7" name="Picture 5" descr="Bellc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330"/>
            <a:ext cx="21336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519" name="Text Box 7"/>
          <p:cNvSpPr txBox="1">
            <a:spLocks noChangeArrowheads="1"/>
          </p:cNvSpPr>
          <p:nvPr/>
        </p:nvSpPr>
        <p:spPr bwMode="auto">
          <a:xfrm>
            <a:off x="1066800" y="1554118"/>
            <a:ext cx="11004219" cy="516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3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00" b="1" u="sng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3cm.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15 cm</a:t>
            </a:r>
          </a:p>
          <a:p>
            <a:pPr marL="0" indent="0" algn="ctr">
              <a:defRPr/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15cm</a:t>
            </a:r>
            <a:r>
              <a:rPr lang="en-US" sz="4400" b="1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indent="0" algn="ctr">
              <a:defRPr/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16cm</a:t>
            </a:r>
            <a:r>
              <a:rPr lang="en-US" sz="4400" b="1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spcBef>
                <a:spcPct val="50000"/>
              </a:spcBef>
            </a:pPr>
            <a:endParaRPr lang="en-US" sz="4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349461" y="4257540"/>
            <a:ext cx="699029" cy="7625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3" name="nhạc chơi rung chuông và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387.3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4400" y="6477000"/>
            <a:ext cx="996619" cy="381000"/>
          </a:xfrm>
          <a:prstGeom prst="rect">
            <a:avLst/>
          </a:prstGeom>
        </p:spPr>
      </p:pic>
      <p:pic>
        <p:nvPicPr>
          <p:cNvPr id="5" name="Dong ho dem nguoc 5 gia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1.2888" end="5440.3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9" y="6172200"/>
            <a:ext cx="850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7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76519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7" name="Picture 5" descr="Bellc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330"/>
            <a:ext cx="21336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519" name="Text Box 7"/>
          <p:cNvSpPr txBox="1">
            <a:spLocks noChangeArrowheads="1"/>
          </p:cNvSpPr>
          <p:nvPr/>
        </p:nvSpPr>
        <p:spPr bwMode="auto">
          <a:xfrm>
            <a:off x="855519" y="1556793"/>
            <a:ext cx="11144460" cy="535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4cm. So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indent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</a:p>
          <a:p>
            <a:pPr>
              <a:spcBef>
                <a:spcPct val="50000"/>
              </a:spcBef>
            </a:pP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47643" y="2842592"/>
            <a:ext cx="863600" cy="667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6" name="nhạc chơi rung chuông và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387.3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4400" y="6477000"/>
            <a:ext cx="996619" cy="381000"/>
          </a:xfrm>
          <a:prstGeom prst="rect">
            <a:avLst/>
          </a:prstGeom>
        </p:spPr>
      </p:pic>
      <p:pic>
        <p:nvPicPr>
          <p:cNvPr id="7" name="Dong ho dem nguoc 5 gia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1.2888" end="5440.3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9" y="6172200"/>
            <a:ext cx="850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76519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7" name="Picture 5" descr="Bellc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330"/>
            <a:ext cx="21336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519" name="Text Box 7"/>
          <p:cNvSpPr txBox="1">
            <a:spLocks noChangeArrowheads="1"/>
          </p:cNvSpPr>
          <p:nvPr/>
        </p:nvSpPr>
        <p:spPr bwMode="auto">
          <a:xfrm>
            <a:off x="583096" y="1749287"/>
            <a:ext cx="11416883" cy="585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3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00" b="1" u="sng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24cm</a:t>
            </a:r>
            <a:r>
              <a:rPr lang="en-US" sz="4400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8cm.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742950" indent="-742950" algn="ctr">
              <a:spcBef>
                <a:spcPct val="50000"/>
              </a:spcBef>
              <a:buAutoNum type="alphaUcPeriod"/>
            </a:pP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  <a:r>
              <a:rPr lang="en-US" sz="4400" b="1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marL="0" indent="0" algn="ctr">
              <a:spcBef>
                <a:spcPct val="50000"/>
              </a:spcBef>
            </a:pP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  <a:p>
            <a:pPr marL="514350" indent="-514350" algn="ctr">
              <a:defRPr/>
            </a:pP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16cm</a:t>
            </a:r>
          </a:p>
          <a:p>
            <a:pPr>
              <a:spcBef>
                <a:spcPct val="50000"/>
              </a:spcBef>
            </a:pPr>
            <a:endParaRPr lang="en-US" sz="4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5248670" y="5248893"/>
            <a:ext cx="699029" cy="5885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6" name="nhạc chơi rung chuông và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387.3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4400" y="6477000"/>
            <a:ext cx="996619" cy="381000"/>
          </a:xfrm>
          <a:prstGeom prst="rect">
            <a:avLst/>
          </a:prstGeom>
        </p:spPr>
      </p:pic>
      <p:pic>
        <p:nvPicPr>
          <p:cNvPr id="7" name="Dong ho dem nguoc 5 gia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1.2888" end="5440.3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9" y="6172200"/>
            <a:ext cx="850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76519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5" name="Picture 5" descr="Bellc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"/>
            <a:ext cx="21336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567" name="Text Box 7"/>
          <p:cNvSpPr txBox="1">
            <a:spLocks noChangeArrowheads="1"/>
          </p:cNvSpPr>
          <p:nvPr/>
        </p:nvSpPr>
        <p:spPr bwMode="auto">
          <a:xfrm>
            <a:off x="555091" y="1408219"/>
            <a:ext cx="10394227" cy="418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3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00" b="1" u="sng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2dm,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endParaRPr lang="en-US" sz="4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AutoNum type="alphaUcPeriod"/>
              <a:defRPr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100cm</a:t>
            </a:r>
            <a:r>
              <a:rPr lang="en-US" sz="44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marL="0" indent="0" algn="ctr">
              <a:defRPr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  <a:r>
              <a:rPr lang="en-US" sz="44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indent="0" algn="ctr">
              <a:defRPr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25cm</a:t>
            </a:r>
            <a:r>
              <a:rPr lang="en-US" sz="4400" b="1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Oval 1"/>
          <p:cNvSpPr/>
          <p:nvPr/>
        </p:nvSpPr>
        <p:spPr>
          <a:xfrm>
            <a:off x="4303468" y="3501097"/>
            <a:ext cx="645016" cy="6591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6" name="nhạc chơi rung chuông và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387.3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4400" y="6477000"/>
            <a:ext cx="996619" cy="381000"/>
          </a:xfrm>
          <a:prstGeom prst="rect">
            <a:avLst/>
          </a:prstGeom>
        </p:spPr>
      </p:pic>
      <p:pic>
        <p:nvPicPr>
          <p:cNvPr id="7" name="Dong ho dem nguoc 5 gia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1.2888" end="5440.3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9" y="6172200"/>
            <a:ext cx="850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0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8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7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78567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27" y="2766096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3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7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7" y="225287"/>
            <a:ext cx="2830580" cy="212511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49" y="2708977"/>
            <a:ext cx="996970" cy="1901617"/>
          </a:xfrm>
          <a:prstGeom prst="rect">
            <a:avLst/>
          </a:prstGeom>
        </p:spPr>
      </p:pic>
      <p:pic>
        <p:nvPicPr>
          <p:cNvPr id="5" name="HUG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67240" y="6452213"/>
            <a:ext cx="331995" cy="331995"/>
          </a:xfrm>
          <a:prstGeom prst="rect">
            <a:avLst/>
          </a:prstGeom>
        </p:spPr>
      </p:pic>
      <p:pic>
        <p:nvPicPr>
          <p:cNvPr id="7" name="PHU THU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9418" y="1355621"/>
            <a:ext cx="609600" cy="609600"/>
          </a:xfrm>
          <a:prstGeom prst="rect">
            <a:avLst/>
          </a:prstGeom>
        </p:spPr>
      </p:pic>
      <p:sp>
        <p:nvSpPr>
          <p:cNvPr id="87" name="Rounded Rectangle 86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6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6.25E-7 1.85185E-6 L 0.11158 -0.23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16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0.11159 -0.2338 L 0.2474 -0.324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45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2474 -0.32431 L 0.35273 -0.210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56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Motion origin="layout" path="M 0.35273 -0.21042 L 0.47669 -0.302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46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06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46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1315 -0.2254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127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46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727" y="205045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KHỞI ĐỘNG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3944" y="2387242"/>
            <a:ext cx="1066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* 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Muốn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tính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diện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tích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chữ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nhật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ta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làm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thê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́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nào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70586" y="3040488"/>
            <a:ext cx="10210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* 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Muốn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tính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diện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tích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nhật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ta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lấy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chiều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dài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nhân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chiều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rộng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(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cùng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đơn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vị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đo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).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43944" y="4269704"/>
            <a:ext cx="1021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* 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Muốn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tính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chu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vi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chữ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nhật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ta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làm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như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thê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́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nào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70586" y="5134601"/>
            <a:ext cx="10210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* 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Muốn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tính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vi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nhật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ta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lấy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chiều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dài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cộng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chiều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rộng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(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cùng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đơn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vị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đo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)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rồi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nhân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2.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159" y="0"/>
            <a:ext cx="1219570" cy="1151111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61" y="1022628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" end="6035.9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3" name="HUG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1314" y="6064446"/>
            <a:ext cx="440773" cy="44077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5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19571 -0.04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-2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650"/>
                            </p:stCondLst>
                            <p:childTnLst>
                              <p:par>
                                <p:cTn id="1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2824766" y="1913702"/>
            <a:ext cx="9144000" cy="4114800"/>
          </a:xfrm>
        </p:spPr>
        <p:txBody>
          <a:bodyPr>
            <a:normAutofit/>
          </a:bodyPr>
          <a:lstStyle/>
          <a:p>
            <a:r>
              <a:rPr lang="en-US" sz="5400" dirty="0"/>
              <a:t>THỰC HÀNH-LUYỆN TẬP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128789"/>
            <a:ext cx="1622738" cy="1026972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542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558603" y="1599508"/>
            <a:ext cx="1723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3200">
                <a:solidFill>
                  <a:schemeClr val="tx1"/>
                </a:solidFill>
                <a:latin typeface="Times New Roman" pitchFamily="18" charset="0"/>
              </a:rPr>
              <a:t>               </a:t>
            </a:r>
            <a:endParaRPr lang="en-US" altLang="vi-VN" sz="32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306065" y="2448171"/>
            <a:ext cx="1790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i="1" dirty="0" err="1">
                <a:solidFill>
                  <a:srgbClr val="000099"/>
                </a:solidFill>
                <a:latin typeface="+mj-lt"/>
              </a:rPr>
              <a:t>Tóm</a:t>
            </a:r>
            <a:r>
              <a:rPr lang="en-US" sz="3200" i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latin typeface="+mj-lt"/>
              </a:rPr>
              <a:t>tắt</a:t>
            </a:r>
            <a:r>
              <a:rPr lang="en-US" sz="3200" i="1" dirty="0">
                <a:solidFill>
                  <a:srgbClr val="000099"/>
                </a:solidFill>
                <a:latin typeface="+mj-lt"/>
              </a:rPr>
              <a:t> : 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482403" y="2959995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latin typeface=".VnTime" pitchFamily="34" charset="0"/>
              </a:rPr>
              <a:t>      </a:t>
            </a:r>
          </a:p>
        </p:txBody>
      </p:sp>
      <p:sp>
        <p:nvSpPr>
          <p:cNvPr id="7" name="Line 34"/>
          <p:cNvSpPr>
            <a:spLocks noChangeShapeType="1"/>
          </p:cNvSpPr>
          <p:nvPr/>
        </p:nvSpPr>
        <p:spPr bwMode="auto">
          <a:xfrm>
            <a:off x="3118990" y="773213"/>
            <a:ext cx="3581400" cy="460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8" name="AutoShape 65"/>
          <p:cNvSpPr>
            <a:spLocks noChangeArrowheads="1"/>
          </p:cNvSpPr>
          <p:nvPr/>
        </p:nvSpPr>
        <p:spPr bwMode="auto">
          <a:xfrm>
            <a:off x="8349803" y="842677"/>
            <a:ext cx="302644" cy="958036"/>
          </a:xfrm>
          <a:prstGeom prst="hexagon">
            <a:avLst>
              <a:gd name="adj" fmla="val 30954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 sz="3200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2161728" y="280295"/>
            <a:ext cx="81343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00"/>
                </a:solidFill>
                <a:latin typeface=".VnArial" pitchFamily="34" charset="0"/>
              </a:rPr>
              <a:t>T</a:t>
            </a:r>
            <a:r>
              <a:rPr lang="en-US" sz="3200" b="1" dirty="0" err="1">
                <a:solidFill>
                  <a:srgbClr val="000000"/>
                </a:solidFill>
              </a:rPr>
              <a:t>ính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diện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tích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và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chu</a:t>
            </a:r>
            <a:r>
              <a:rPr lang="en-US" sz="3200" b="1" dirty="0">
                <a:solidFill>
                  <a:srgbClr val="000000"/>
                </a:solidFill>
              </a:rPr>
              <a:t> vi </a:t>
            </a:r>
            <a:r>
              <a:rPr lang="en-US" sz="3200" b="1" dirty="0" err="1">
                <a:solidFill>
                  <a:srgbClr val="000000"/>
                </a:solidFill>
              </a:rPr>
              <a:t>hình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chữ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nhật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có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chiều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dài</a:t>
            </a:r>
            <a:r>
              <a:rPr lang="en-US" sz="3200" b="1" dirty="0">
                <a:solidFill>
                  <a:srgbClr val="000000"/>
                </a:solidFill>
              </a:rPr>
              <a:t> 4dm, </a:t>
            </a:r>
            <a:r>
              <a:rPr lang="en-US" sz="3200" b="1" dirty="0" err="1">
                <a:solidFill>
                  <a:srgbClr val="000000"/>
                </a:solidFill>
              </a:rPr>
              <a:t>chiều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rộng</a:t>
            </a:r>
            <a:r>
              <a:rPr lang="en-US" sz="3200" b="1" dirty="0">
                <a:solidFill>
                  <a:srgbClr val="000000"/>
                </a:solidFill>
              </a:rPr>
              <a:t> 8cm.  </a:t>
            </a:r>
            <a:endParaRPr lang="en-US" sz="3200" b="1" i="1" dirty="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837753" y="2996485"/>
            <a:ext cx="4419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</a:rPr>
              <a:t>Chiều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dài</a:t>
            </a:r>
            <a:r>
              <a:rPr lang="en-US" sz="3200" dirty="0">
                <a:solidFill>
                  <a:srgbClr val="000000"/>
                </a:solidFill>
              </a:rPr>
              <a:t>    : 4dm </a:t>
            </a:r>
          </a:p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</a:rPr>
              <a:t>Chiều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rộng</a:t>
            </a:r>
            <a:r>
              <a:rPr lang="en-US" sz="3200" dirty="0">
                <a:solidFill>
                  <a:srgbClr val="000000"/>
                </a:solidFill>
              </a:rPr>
              <a:t> : 8cm  </a:t>
            </a:r>
            <a:endParaRPr lang="en-US" sz="3200" i="1" dirty="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837753" y="4022033"/>
            <a:ext cx="44196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</a:rPr>
              <a:t>Diện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tích</a:t>
            </a:r>
            <a:r>
              <a:rPr lang="en-US" sz="3200" dirty="0">
                <a:solidFill>
                  <a:srgbClr val="000000"/>
                </a:solidFill>
              </a:rPr>
              <a:t>     : </a:t>
            </a:r>
            <a:r>
              <a:rPr lang="en-US" sz="3200" dirty="0">
                <a:solidFill>
                  <a:schemeClr val="tx1"/>
                </a:solidFill>
              </a:rPr>
              <a:t>…cm</a:t>
            </a:r>
            <a:r>
              <a:rPr lang="en-US" sz="3200" baseline="30000" dirty="0">
                <a:solidFill>
                  <a:schemeClr val="tx1"/>
                </a:solidFill>
                <a:latin typeface="+mj-lt"/>
              </a:rPr>
              <a:t>2 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?</a:t>
            </a:r>
            <a:r>
              <a:rPr lang="en-US" sz="3200" baseline="30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sz="3200" dirty="0">
                <a:solidFill>
                  <a:srgbClr val="000000"/>
                </a:solidFill>
              </a:rPr>
              <a:t>Chu vi         : …cm ?  </a:t>
            </a:r>
            <a:endParaRPr lang="en-US" sz="3200" i="1" dirty="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4" name="Line 34"/>
          <p:cNvSpPr>
            <a:spLocks noChangeShapeType="1"/>
          </p:cNvSpPr>
          <p:nvPr/>
        </p:nvSpPr>
        <p:spPr bwMode="auto">
          <a:xfrm>
            <a:off x="2482403" y="1296295"/>
            <a:ext cx="5029200" cy="2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16" name="Title 1"/>
          <p:cNvSpPr txBox="1">
            <a:spLocks noChangeArrowheads="1"/>
          </p:cNvSpPr>
          <p:nvPr/>
        </p:nvSpPr>
        <p:spPr>
          <a:xfrm>
            <a:off x="6433936" y="1841602"/>
            <a:ext cx="5086350" cy="563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34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dirty="0" err="1">
                <a:solidFill>
                  <a:srgbClr val="FF0000"/>
                </a:solidFill>
              </a:rPr>
              <a:t>Đổi</a:t>
            </a:r>
            <a:r>
              <a:rPr lang="en-US" altLang="vi-VN" sz="3200" dirty="0">
                <a:solidFill>
                  <a:srgbClr val="FF0000"/>
                </a:solidFill>
              </a:rPr>
              <a:t> 4dm = 40 cm</a:t>
            </a:r>
          </a:p>
        </p:txBody>
      </p:sp>
      <p:sp>
        <p:nvSpPr>
          <p:cNvPr id="17" name="Content Placeholder 2"/>
          <p:cNvSpPr txBox="1">
            <a:spLocks noChangeArrowheads="1"/>
          </p:cNvSpPr>
          <p:nvPr/>
        </p:nvSpPr>
        <p:spPr>
          <a:xfrm>
            <a:off x="5889972" y="2446114"/>
            <a:ext cx="5715000" cy="35179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lang="vi-V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  <a:defRPr lang="vi-V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vi-VN" sz="3200" dirty="0" err="1"/>
              <a:t>Diện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tích</a:t>
            </a:r>
            <a:r>
              <a:rPr lang="en-US" altLang="vi-VN" sz="3200" dirty="0"/>
              <a:t> </a:t>
            </a:r>
            <a:r>
              <a:rPr lang="en-US" altLang="vi-VN" sz="3200" dirty="0" err="1"/>
              <a:t>hình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chữ</a:t>
            </a:r>
            <a:r>
              <a:rPr lang="en-US" altLang="vi-VN" sz="3200" dirty="0"/>
              <a:t> </a:t>
            </a:r>
            <a:r>
              <a:rPr lang="en-US" altLang="vi-VN" sz="3200" dirty="0" err="1"/>
              <a:t>nhật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là</a:t>
            </a:r>
            <a:r>
              <a:rPr lang="en-US" altLang="vi-VN" sz="3200" dirty="0"/>
              <a:t>:</a:t>
            </a:r>
          </a:p>
          <a:p>
            <a:pPr algn="ctr">
              <a:buFontTx/>
              <a:buNone/>
            </a:pPr>
            <a:r>
              <a:rPr lang="en-US" altLang="vi-VN" sz="3200" dirty="0">
                <a:solidFill>
                  <a:srgbClr val="FF0000"/>
                </a:solidFill>
              </a:rPr>
              <a:t>40 x 8 = 320 (</a:t>
            </a:r>
            <a:r>
              <a:rPr lang="en-US" altLang="vi-VN" sz="3200" b="1" dirty="0">
                <a:solidFill>
                  <a:srgbClr val="FF0000"/>
                </a:solidFill>
              </a:rPr>
              <a:t>cm</a:t>
            </a:r>
            <a:r>
              <a:rPr lang="en-US" altLang="vi-VN" sz="3200" b="1" baseline="30000" dirty="0">
                <a:solidFill>
                  <a:srgbClr val="FF0000"/>
                </a:solidFill>
              </a:rPr>
              <a:t>2 </a:t>
            </a:r>
            <a:r>
              <a:rPr lang="en-US" altLang="vi-VN" sz="3200" b="1" dirty="0">
                <a:solidFill>
                  <a:srgbClr val="FF0000"/>
                </a:solidFill>
              </a:rPr>
              <a:t>)</a:t>
            </a:r>
          </a:p>
          <a:p>
            <a:pPr algn="ctr">
              <a:buFontTx/>
              <a:buNone/>
            </a:pPr>
            <a:r>
              <a:rPr lang="en-US" altLang="vi-VN" sz="3200" dirty="0"/>
              <a:t>Chu vi </a:t>
            </a:r>
            <a:r>
              <a:rPr lang="en-US" altLang="vi-VN" sz="3200" dirty="0" err="1"/>
              <a:t>hình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chữ</a:t>
            </a:r>
            <a:r>
              <a:rPr lang="en-US" altLang="vi-VN" sz="3200" dirty="0"/>
              <a:t> </a:t>
            </a:r>
            <a:r>
              <a:rPr lang="en-US" altLang="vi-VN" sz="3200" dirty="0" err="1"/>
              <a:t>nhật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là</a:t>
            </a:r>
            <a:r>
              <a:rPr lang="en-US" altLang="vi-VN" sz="3200" dirty="0"/>
              <a:t>:</a:t>
            </a:r>
          </a:p>
          <a:p>
            <a:pPr algn="ctr">
              <a:buFontTx/>
              <a:buNone/>
            </a:pPr>
            <a:r>
              <a:rPr lang="en-US" altLang="vi-VN" sz="3200" dirty="0">
                <a:solidFill>
                  <a:srgbClr val="FF0000"/>
                </a:solidFill>
              </a:rPr>
              <a:t>(40 + 8) x 2 = 96 (cm)</a:t>
            </a:r>
          </a:p>
          <a:p>
            <a:pPr algn="ctr">
              <a:buFontTx/>
              <a:buNone/>
            </a:pPr>
            <a:r>
              <a:rPr lang="en-US" altLang="vi-VN" sz="3200" dirty="0" err="1"/>
              <a:t>Đáp</a:t>
            </a:r>
            <a:r>
              <a:rPr lang="en-US" altLang="vi-VN" sz="3200" dirty="0"/>
              <a:t> </a:t>
            </a:r>
            <a:r>
              <a:rPr lang="en-US" altLang="vi-VN" sz="3200" dirty="0" err="1"/>
              <a:t>số</a:t>
            </a:r>
            <a:r>
              <a:rPr lang="en-US" altLang="vi-VN" sz="3200" dirty="0"/>
              <a:t>: </a:t>
            </a:r>
            <a:r>
              <a:rPr lang="en-US" altLang="vi-VN" sz="3200" dirty="0" err="1"/>
              <a:t>Diện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tích</a:t>
            </a:r>
            <a:r>
              <a:rPr lang="en-US" altLang="vi-VN" sz="3200" dirty="0"/>
              <a:t>: 320 cm</a:t>
            </a:r>
            <a:r>
              <a:rPr lang="en-US" altLang="vi-VN" sz="3200" baseline="30000" dirty="0"/>
              <a:t>2</a:t>
            </a:r>
          </a:p>
          <a:p>
            <a:pPr algn="ctr">
              <a:buFontTx/>
              <a:buNone/>
            </a:pPr>
            <a:r>
              <a:rPr lang="en-US" altLang="vi-VN" sz="4000" baseline="30000" dirty="0">
                <a:latin typeface="Times New Roman" pitchFamily="18" charset="0"/>
                <a:cs typeface="Times New Roman" pitchFamily="18" charset="0"/>
              </a:rPr>
              <a:t>Chu vi :96 cm</a:t>
            </a:r>
            <a:endParaRPr lang="en-US" altLang="vi-VN" sz="4000" baseline="30000" dirty="0"/>
          </a:p>
          <a:p>
            <a:pPr algn="ctr">
              <a:buFontTx/>
              <a:buNone/>
            </a:pPr>
            <a:endParaRPr lang="en-US" altLang="vi-VN" sz="3200" dirty="0"/>
          </a:p>
          <a:p>
            <a:pPr algn="ctr">
              <a:buFontTx/>
              <a:buNone/>
            </a:pPr>
            <a:endParaRPr lang="en-US" altLang="vi-VN" sz="3200" b="1" baseline="30000" dirty="0"/>
          </a:p>
          <a:p>
            <a:pPr algn="ctr"/>
            <a:endParaRPr lang="en-US" altLang="vi-VN" sz="3200" dirty="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7664003" y="1283595"/>
            <a:ext cx="2166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i="1" kern="0" dirty="0" err="1">
                <a:solidFill>
                  <a:srgbClr val="000099"/>
                </a:solidFill>
                <a:latin typeface="+mj-lt"/>
                <a:ea typeface="+mj-ea"/>
                <a:cs typeface="+mj-cs"/>
              </a:rPr>
              <a:t>Bài</a:t>
            </a:r>
            <a:r>
              <a:rPr lang="en-US" sz="3200" i="1" kern="0" dirty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i="1" kern="0" dirty="0" err="1">
                <a:solidFill>
                  <a:srgbClr val="000099"/>
                </a:solidFill>
                <a:latin typeface="+mj-lt"/>
                <a:ea typeface="+mj-ea"/>
                <a:cs typeface="+mj-cs"/>
              </a:rPr>
              <a:t>giải</a:t>
            </a:r>
            <a:endParaRPr lang="en-US" sz="3200" i="1" kern="0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5910" y="115910"/>
            <a:ext cx="1622738" cy="1026972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BÀI</a:t>
            </a:r>
            <a:r>
              <a:rPr lang="en-US" sz="3600" dirty="0"/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28203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  <p:bldP spid="12" grpId="0"/>
      <p:bldP spid="13" grpId="0"/>
      <p:bldP spid="14" grpId="0" animBg="1"/>
      <p:bldP spid="16" grpId="0"/>
      <p:bldP spid="17" grpId="0" build="p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34" y="674931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4976.9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sp>
        <p:nvSpPr>
          <p:cNvPr id="87" name="Rounded Rectangle 86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9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0768 0.0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43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51000" y="-26790"/>
            <a:ext cx="10541000" cy="52006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.VnAristoteH" pitchFamily="34" charset="0"/>
              </a:rPr>
              <a:t>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ABCD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DMNP (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kích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ghi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).</a:t>
            </a:r>
          </a:p>
          <a:p>
            <a:pPr marL="514350" indent="-514350" eaLnBrk="1" hangingPunct="1">
              <a:buFontTx/>
              <a:buAutoNum type="alphaLcParenR"/>
              <a:defRPr/>
            </a:pP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514350" indent="-514350" eaLnBrk="1" hangingPunct="1">
              <a:buFontTx/>
              <a:buAutoNum type="alphaLcParenR" startAt="2"/>
              <a:defRPr/>
            </a:pP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.VnAristoteH" pitchFamily="34" charset="0"/>
              </a:rPr>
              <a:t>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514350" indent="-514350" eaLnBrk="1" hangingPunct="1">
              <a:buFontTx/>
              <a:buAutoNum type="alphaLcParenR" startAt="2"/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514350" indent="-514350" eaLnBrk="1" hangingPunct="1">
              <a:buFontTx/>
              <a:buAutoNum type="alphaLcParenR" startAt="2"/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514350" indent="-514350" eaLnBrk="1" hangingPunct="1"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514350" indent="-514350" eaLnBrk="1" hangingPunct="1">
              <a:buFontTx/>
              <a:buAutoNum type="alphaLcParenR" startAt="2"/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514350" indent="-514350" eaLnBrk="1" hangingPunct="1"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defRPr/>
            </a:pPr>
            <a:endParaRPr lang="en-US" sz="32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149" name="Rectangle 19"/>
          <p:cNvSpPr>
            <a:spLocks noChangeArrowheads="1"/>
          </p:cNvSpPr>
          <p:nvPr/>
        </p:nvSpPr>
        <p:spPr bwMode="auto">
          <a:xfrm>
            <a:off x="7696200" y="2895600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6150" name="Rectangle 25"/>
          <p:cNvSpPr>
            <a:spLocks noChangeArrowheads="1"/>
          </p:cNvSpPr>
          <p:nvPr/>
        </p:nvSpPr>
        <p:spPr bwMode="auto">
          <a:xfrm>
            <a:off x="2819400" y="2819400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grpSp>
        <p:nvGrpSpPr>
          <p:cNvPr id="6151" name="Group 58"/>
          <p:cNvGrpSpPr>
            <a:grpSpLocks/>
          </p:cNvGrpSpPr>
          <p:nvPr/>
        </p:nvGrpSpPr>
        <p:grpSpPr bwMode="auto">
          <a:xfrm>
            <a:off x="1600200" y="2747963"/>
            <a:ext cx="3446463" cy="3995737"/>
            <a:chOff x="2151" y="1601"/>
            <a:chExt cx="1409" cy="1650"/>
          </a:xfrm>
        </p:grpSpPr>
        <p:grpSp>
          <p:nvGrpSpPr>
            <p:cNvPr id="6158" name="Group 59"/>
            <p:cNvGrpSpPr>
              <a:grpSpLocks/>
            </p:cNvGrpSpPr>
            <p:nvPr/>
          </p:nvGrpSpPr>
          <p:grpSpPr bwMode="auto">
            <a:xfrm>
              <a:off x="2301" y="1819"/>
              <a:ext cx="1152" cy="1043"/>
              <a:chOff x="2238" y="1837"/>
              <a:chExt cx="1152" cy="1043"/>
            </a:xfrm>
          </p:grpSpPr>
          <p:sp>
            <p:nvSpPr>
              <p:cNvPr id="6169" name="Rectangle 60"/>
              <p:cNvSpPr>
                <a:spLocks noChangeArrowheads="1"/>
              </p:cNvSpPr>
              <p:nvPr/>
            </p:nvSpPr>
            <p:spPr bwMode="auto">
              <a:xfrm>
                <a:off x="2238" y="2400"/>
                <a:ext cx="1152" cy="4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50000"/>
                  </a:spcBef>
                </a:pPr>
                <a:endParaRPr lang="vi-VN" altLang="vi-VN">
                  <a:solidFill>
                    <a:schemeClr val="tx2"/>
                  </a:solidFill>
                </a:endParaRPr>
              </a:p>
            </p:txBody>
          </p:sp>
          <p:sp>
            <p:nvSpPr>
              <p:cNvPr id="6170" name="Rectangle 61"/>
              <p:cNvSpPr>
                <a:spLocks noChangeArrowheads="1"/>
              </p:cNvSpPr>
              <p:nvPr/>
            </p:nvSpPr>
            <p:spPr bwMode="auto">
              <a:xfrm rot="5400000">
                <a:off x="2196" y="1879"/>
                <a:ext cx="563" cy="4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50000"/>
                  </a:spcBef>
                </a:pPr>
                <a:endParaRPr lang="vi-VN" altLang="vi-VN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159" name="Text Box 62"/>
            <p:cNvSpPr txBox="1">
              <a:spLocks noChangeArrowheads="1"/>
            </p:cNvSpPr>
            <p:nvPr/>
          </p:nvSpPr>
          <p:spPr bwMode="auto">
            <a:xfrm>
              <a:off x="2169" y="1601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A</a:t>
              </a:r>
            </a:p>
          </p:txBody>
        </p:sp>
        <p:sp>
          <p:nvSpPr>
            <p:cNvPr id="6160" name="Text Box 63"/>
            <p:cNvSpPr txBox="1">
              <a:spLocks noChangeArrowheads="1"/>
            </p:cNvSpPr>
            <p:nvPr/>
          </p:nvSpPr>
          <p:spPr bwMode="auto">
            <a:xfrm>
              <a:off x="2764" y="1604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B</a:t>
              </a:r>
            </a:p>
          </p:txBody>
        </p:sp>
        <p:sp>
          <p:nvSpPr>
            <p:cNvPr id="6161" name="Text Box 64"/>
            <p:cNvSpPr txBox="1">
              <a:spLocks noChangeArrowheads="1"/>
            </p:cNvSpPr>
            <p:nvPr/>
          </p:nvSpPr>
          <p:spPr bwMode="auto">
            <a:xfrm>
              <a:off x="2707" y="2366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C</a:t>
              </a:r>
            </a:p>
          </p:txBody>
        </p:sp>
        <p:sp>
          <p:nvSpPr>
            <p:cNvPr id="6162" name="Text Box 65"/>
            <p:cNvSpPr txBox="1">
              <a:spLocks noChangeArrowheads="1"/>
            </p:cNvSpPr>
            <p:nvPr/>
          </p:nvSpPr>
          <p:spPr bwMode="auto">
            <a:xfrm>
              <a:off x="2151" y="2317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D</a:t>
              </a:r>
            </a:p>
          </p:txBody>
        </p:sp>
        <p:sp>
          <p:nvSpPr>
            <p:cNvPr id="6163" name="Text Box 66"/>
            <p:cNvSpPr txBox="1">
              <a:spLocks noChangeArrowheads="1"/>
            </p:cNvSpPr>
            <p:nvPr/>
          </p:nvSpPr>
          <p:spPr bwMode="auto">
            <a:xfrm>
              <a:off x="2376" y="1630"/>
              <a:ext cx="39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8cm</a:t>
              </a:r>
            </a:p>
          </p:txBody>
        </p:sp>
        <p:sp>
          <p:nvSpPr>
            <p:cNvPr id="6164" name="Text Box 67"/>
            <p:cNvSpPr txBox="1">
              <a:spLocks noChangeArrowheads="1"/>
            </p:cNvSpPr>
            <p:nvPr/>
          </p:nvSpPr>
          <p:spPr bwMode="auto">
            <a:xfrm>
              <a:off x="3170" y="2506"/>
              <a:ext cx="39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8cm</a:t>
              </a:r>
            </a:p>
          </p:txBody>
        </p:sp>
        <p:sp>
          <p:nvSpPr>
            <p:cNvPr id="6165" name="Text Box 68"/>
            <p:cNvSpPr txBox="1">
              <a:spLocks noChangeArrowheads="1"/>
            </p:cNvSpPr>
            <p:nvPr/>
          </p:nvSpPr>
          <p:spPr bwMode="auto">
            <a:xfrm>
              <a:off x="2772" y="1945"/>
              <a:ext cx="477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10cm</a:t>
              </a:r>
            </a:p>
          </p:txBody>
        </p:sp>
        <p:sp>
          <p:nvSpPr>
            <p:cNvPr id="6166" name="Text Box 69"/>
            <p:cNvSpPr txBox="1">
              <a:spLocks noChangeArrowheads="1"/>
            </p:cNvSpPr>
            <p:nvPr/>
          </p:nvSpPr>
          <p:spPr bwMode="auto">
            <a:xfrm>
              <a:off x="2667" y="2881"/>
              <a:ext cx="468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20cm</a:t>
              </a:r>
            </a:p>
          </p:txBody>
        </p:sp>
        <p:sp>
          <p:nvSpPr>
            <p:cNvPr id="6167" name="Text Box 70"/>
            <p:cNvSpPr txBox="1">
              <a:spLocks noChangeArrowheads="1"/>
            </p:cNvSpPr>
            <p:nvPr/>
          </p:nvSpPr>
          <p:spPr bwMode="auto">
            <a:xfrm>
              <a:off x="2168" y="2823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P</a:t>
              </a:r>
            </a:p>
          </p:txBody>
        </p:sp>
        <p:sp>
          <p:nvSpPr>
            <p:cNvPr id="6168" name="Text Box 71"/>
            <p:cNvSpPr txBox="1">
              <a:spLocks noChangeArrowheads="1"/>
            </p:cNvSpPr>
            <p:nvPr/>
          </p:nvSpPr>
          <p:spPr bwMode="auto">
            <a:xfrm>
              <a:off x="2439" y="2984"/>
              <a:ext cx="884" cy="267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b="1"/>
                <a:t>Hình </a:t>
              </a:r>
              <a:r>
                <a:rPr lang="en-US" altLang="vi-VN" sz="3600" b="1">
                  <a:latin typeface=".VnAristoteH" pitchFamily="34" charset="0"/>
                </a:rPr>
                <a:t>H</a:t>
              </a:r>
              <a:endParaRPr lang="en-US" altLang="vi-VN" b="1"/>
            </a:p>
          </p:txBody>
        </p:sp>
      </p:grpSp>
      <p:sp>
        <p:nvSpPr>
          <p:cNvPr id="6152" name="Text Box 64"/>
          <p:cNvSpPr txBox="1">
            <a:spLocks noChangeArrowheads="1"/>
          </p:cNvSpPr>
          <p:nvPr/>
        </p:nvSpPr>
        <p:spPr bwMode="auto">
          <a:xfrm>
            <a:off x="4752975" y="4413250"/>
            <a:ext cx="587375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/>
              <a:t>M</a:t>
            </a:r>
          </a:p>
        </p:txBody>
      </p:sp>
      <p:sp>
        <p:nvSpPr>
          <p:cNvPr id="6153" name="Text Box 64"/>
          <p:cNvSpPr txBox="1">
            <a:spLocks noChangeArrowheads="1"/>
          </p:cNvSpPr>
          <p:nvPr/>
        </p:nvSpPr>
        <p:spPr bwMode="auto">
          <a:xfrm>
            <a:off x="4765675" y="5726113"/>
            <a:ext cx="587375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/>
              <a:t>N</a:t>
            </a:r>
          </a:p>
        </p:txBody>
      </p:sp>
      <p:cxnSp>
        <p:nvCxnSpPr>
          <p:cNvPr id="44" name="Straight Connector 43"/>
          <p:cNvCxnSpPr>
            <a:cxnSpLocks noChangeShapeType="1"/>
          </p:cNvCxnSpPr>
          <p:nvPr/>
        </p:nvCxnSpPr>
        <p:spPr bwMode="auto">
          <a:xfrm rot="5400000">
            <a:off x="3277394" y="4571206"/>
            <a:ext cx="3657600" cy="15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TextBox 44"/>
          <p:cNvSpPr txBox="1"/>
          <p:nvPr/>
        </p:nvSpPr>
        <p:spPr>
          <a:xfrm>
            <a:off x="7239000" y="1656746"/>
            <a:ext cx="19812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3600" b="1" u="sng" dirty="0" err="1">
                <a:solidFill>
                  <a:srgbClr val="000099"/>
                </a:solidFill>
                <a:latin typeface="+mj-lt"/>
              </a:rPr>
              <a:t>Bài</a:t>
            </a:r>
            <a:r>
              <a:rPr lang="en-US" sz="3600" b="1" u="sng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3600" b="1" u="sng" dirty="0" err="1">
                <a:solidFill>
                  <a:srgbClr val="000099"/>
                </a:solidFill>
                <a:latin typeface="+mj-lt"/>
              </a:rPr>
              <a:t>giải</a:t>
            </a:r>
            <a:endParaRPr lang="en-US" sz="3600" b="1" u="sng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91200" y="2379215"/>
            <a:ext cx="6156325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a)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   ABCD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8 x 10 = 80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</a:t>
            </a:r>
            <a:r>
              <a:rPr lang="en-US" sz="2800" b="1" dirty="0"/>
              <a:t>cm</a:t>
            </a:r>
            <a:r>
              <a:rPr lang="en-US" sz="2800" b="1" baseline="30000" dirty="0"/>
              <a:t>2 </a:t>
            </a:r>
            <a:r>
              <a:rPr lang="en-US" sz="2800" b="1" dirty="0"/>
              <a:t>)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DMNP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+mj-lt"/>
              </a:rPr>
              <a:t>     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20 x 8 = 160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</a:t>
            </a:r>
            <a:r>
              <a:rPr lang="en-US" sz="2800" b="1" dirty="0"/>
              <a:t>cm</a:t>
            </a:r>
            <a:r>
              <a:rPr lang="en-US" sz="2800" b="1" baseline="30000" dirty="0"/>
              <a:t>2 </a:t>
            </a:r>
            <a:r>
              <a:rPr lang="en-US" sz="2800" b="1" dirty="0"/>
              <a:t>)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05488" y="4502365"/>
            <a:ext cx="6261100" cy="2462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b)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.VnAristoteH" pitchFamily="34" charset="0"/>
              </a:rPr>
              <a:t>H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 + 160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=240 </a:t>
            </a:r>
            <a:r>
              <a:rPr lang="en-US" sz="2800" dirty="0"/>
              <a:t>(</a:t>
            </a:r>
            <a:r>
              <a:rPr lang="en-US" sz="2800" b="1" dirty="0"/>
              <a:t>cm</a:t>
            </a:r>
            <a:r>
              <a:rPr lang="en-US" sz="2800" b="1" baseline="30000" dirty="0"/>
              <a:t>2 </a:t>
            </a:r>
            <a:r>
              <a:rPr lang="en-US" sz="2800" b="1" dirty="0"/>
              <a:t>)</a:t>
            </a: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800" b="1" dirty="0">
                <a:latin typeface="+mj-lt"/>
              </a:rPr>
              <a:t>                 </a:t>
            </a:r>
            <a:r>
              <a:rPr lang="en-US" sz="2800" b="1" dirty="0" err="1">
                <a:latin typeface="+mj-lt"/>
              </a:rPr>
              <a:t>Đáp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số</a:t>
            </a:r>
            <a:r>
              <a:rPr lang="en-US" sz="2800" b="1" dirty="0">
                <a:latin typeface="+mj-lt"/>
              </a:rPr>
              <a:t>: a, 80 </a:t>
            </a:r>
            <a:r>
              <a:rPr lang="en-US" sz="2800" b="1" dirty="0"/>
              <a:t>cm</a:t>
            </a:r>
            <a:r>
              <a:rPr lang="en-US" sz="2800" b="1" baseline="30000" dirty="0"/>
              <a:t>2</a:t>
            </a:r>
            <a:r>
              <a:rPr lang="en-US" sz="2800" b="1" dirty="0"/>
              <a:t> , 160 cm</a:t>
            </a:r>
            <a:r>
              <a:rPr lang="en-US" sz="2800" b="1" baseline="30000" dirty="0"/>
              <a:t>2</a:t>
            </a: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800" b="1" baseline="30000" dirty="0">
                <a:solidFill>
                  <a:schemeClr val="tx1"/>
                </a:solidFill>
                <a:latin typeface="+mj-lt"/>
              </a:rPr>
              <a:t>                                               b, 240 </a:t>
            </a:r>
            <a:r>
              <a:rPr lang="en-US" sz="2800" b="1" dirty="0"/>
              <a:t>cm</a:t>
            </a:r>
            <a:r>
              <a:rPr lang="en-US" sz="2800" b="1" baseline="30000" dirty="0"/>
              <a:t>2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-22538" y="128789"/>
            <a:ext cx="1622738" cy="1026972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BÀI</a:t>
            </a:r>
            <a:r>
              <a:rPr lang="en-US" sz="3600" dirty="0"/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207525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52" y="1256784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812696" y="2438400"/>
            <a:ext cx="477355" cy="503583"/>
          </a:xfrm>
          <a:custGeom>
            <a:avLst/>
            <a:gdLst>
              <a:gd name="connsiteX0" fmla="*/ 0 w 477355"/>
              <a:gd name="connsiteY0" fmla="*/ 503583 h 503583"/>
              <a:gd name="connsiteX1" fmla="*/ 26504 w 477355"/>
              <a:gd name="connsiteY1" fmla="*/ 424070 h 503583"/>
              <a:gd name="connsiteX2" fmla="*/ 132521 w 477355"/>
              <a:gd name="connsiteY2" fmla="*/ 331304 h 503583"/>
              <a:gd name="connsiteX3" fmla="*/ 159026 w 477355"/>
              <a:gd name="connsiteY3" fmla="*/ 291548 h 503583"/>
              <a:gd name="connsiteX4" fmla="*/ 225287 w 477355"/>
              <a:gd name="connsiteY4" fmla="*/ 278296 h 503583"/>
              <a:gd name="connsiteX5" fmla="*/ 265043 w 477355"/>
              <a:gd name="connsiteY5" fmla="*/ 265043 h 503583"/>
              <a:gd name="connsiteX6" fmla="*/ 344556 w 477355"/>
              <a:gd name="connsiteY6" fmla="*/ 212035 h 503583"/>
              <a:gd name="connsiteX7" fmla="*/ 357808 w 477355"/>
              <a:gd name="connsiteY7" fmla="*/ 172278 h 503583"/>
              <a:gd name="connsiteX8" fmla="*/ 437321 w 477355"/>
              <a:gd name="connsiteY8" fmla="*/ 145774 h 503583"/>
              <a:gd name="connsiteX9" fmla="*/ 450574 w 477355"/>
              <a:gd name="connsiteY9" fmla="*/ 66261 h 503583"/>
              <a:gd name="connsiteX10" fmla="*/ 477078 w 477355"/>
              <a:gd name="connsiteY10" fmla="*/ 0 h 50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55" h="503583">
                <a:moveTo>
                  <a:pt x="0" y="503583"/>
                </a:moveTo>
                <a:cubicBezTo>
                  <a:pt x="8835" y="477079"/>
                  <a:pt x="12936" y="448492"/>
                  <a:pt x="26504" y="424070"/>
                </a:cubicBezTo>
                <a:cubicBezTo>
                  <a:pt x="39903" y="399951"/>
                  <a:pt x="121591" y="342234"/>
                  <a:pt x="132521" y="331304"/>
                </a:cubicBezTo>
                <a:cubicBezTo>
                  <a:pt x="143783" y="320042"/>
                  <a:pt x="145197" y="299450"/>
                  <a:pt x="159026" y="291548"/>
                </a:cubicBezTo>
                <a:cubicBezTo>
                  <a:pt x="178583" y="280373"/>
                  <a:pt x="203435" y="283759"/>
                  <a:pt x="225287" y="278296"/>
                </a:cubicBezTo>
                <a:cubicBezTo>
                  <a:pt x="238839" y="274908"/>
                  <a:pt x="252832" y="271827"/>
                  <a:pt x="265043" y="265043"/>
                </a:cubicBezTo>
                <a:cubicBezTo>
                  <a:pt x="292888" y="249573"/>
                  <a:pt x="344556" y="212035"/>
                  <a:pt x="344556" y="212035"/>
                </a:cubicBezTo>
                <a:cubicBezTo>
                  <a:pt x="348973" y="198783"/>
                  <a:pt x="346441" y="180397"/>
                  <a:pt x="357808" y="172278"/>
                </a:cubicBezTo>
                <a:cubicBezTo>
                  <a:pt x="380542" y="156039"/>
                  <a:pt x="437321" y="145774"/>
                  <a:pt x="437321" y="145774"/>
                </a:cubicBezTo>
                <a:cubicBezTo>
                  <a:pt x="441739" y="119270"/>
                  <a:pt x="442077" y="91752"/>
                  <a:pt x="450574" y="66261"/>
                </a:cubicBezTo>
                <a:cubicBezTo>
                  <a:pt x="481979" y="-27952"/>
                  <a:pt x="477078" y="68560"/>
                  <a:pt x="477078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2" end="4934.9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38" y="185992"/>
            <a:ext cx="6606612" cy="4960040"/>
          </a:xfrm>
          <a:prstGeom prst="rect">
            <a:avLst/>
          </a:prstGeom>
        </p:spPr>
      </p:pic>
      <p:pic>
        <p:nvPicPr>
          <p:cNvPr id="3" name="HUG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5220" y="6092044"/>
            <a:ext cx="440773" cy="440773"/>
          </a:xfrm>
          <a:prstGeom prst="rect">
            <a:avLst/>
          </a:prstGeom>
        </p:spPr>
      </p:pic>
      <p:pic>
        <p:nvPicPr>
          <p:cNvPr id="5" name="PHU THU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82103" y="6873815"/>
            <a:ext cx="407760" cy="407760"/>
          </a:xfrm>
          <a:prstGeom prst="rect">
            <a:avLst/>
          </a:prstGeom>
        </p:spPr>
      </p:pic>
      <p:sp>
        <p:nvSpPr>
          <p:cNvPr id="87" name="Rounded Rectangle 86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402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1107 -0.08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41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402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DFE7DC-4F22-4B77-9460-D39A80543B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TOÁN 4 - HÌNH BÌNH HÀNH</Template>
  <TotalTime>0</TotalTime>
  <Words>638</Words>
  <Application>Microsoft Office PowerPoint</Application>
  <PresentationFormat>Widescreen</PresentationFormat>
  <Paragraphs>110</Paragraphs>
  <Slides>18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.VnArial</vt:lpstr>
      <vt:lpstr>.VnAristoteH</vt:lpstr>
      <vt:lpstr>.VnShelley Allegro</vt:lpstr>
      <vt:lpstr>.VnTime</vt:lpstr>
      <vt:lpstr>Arial</vt:lpstr>
      <vt:lpstr>Calibri</vt:lpstr>
      <vt:lpstr>Calibri Light</vt:lpstr>
      <vt:lpstr>Cambria</vt:lpstr>
      <vt:lpstr>Century Schoolbook</vt:lpstr>
      <vt:lpstr>Times New Roman</vt:lpstr>
      <vt:lpstr>Verdana</vt:lpstr>
      <vt:lpstr>FLOWERS 16X9</vt:lpstr>
      <vt:lpstr>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giải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2020-04-19T17:13:24Z</dcterms:created>
  <dcterms:modified xsi:type="dcterms:W3CDTF">2022-04-17T13:58:35Z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TC030988909991</vt:lpwstr>
  </property>
</Properties>
</file>