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0"/>
  </p:notesMasterIdLst>
  <p:sldIdLst>
    <p:sldId id="257" r:id="rId3"/>
    <p:sldId id="258" r:id="rId4"/>
    <p:sldId id="259" r:id="rId5"/>
    <p:sldId id="264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5" d="100"/>
          <a:sy n="85" d="100"/>
        </p:scale>
        <p:origin x="-70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CADC8-129A-41FC-8674-BB3A38B3F194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9C34B-6774-482A-8A88-AEFAC8A2B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61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2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5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504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58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912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85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27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757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223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80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2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636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028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186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6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22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9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91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45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15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37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03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0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9/7/2016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25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4962" y="2470247"/>
            <a:ext cx="6591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60319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</a:t>
            </a:r>
            <a:r>
              <a:rPr lang="en-US" sz="3200" b="1" u="sng" dirty="0" smtClean="0">
                <a:solidFill>
                  <a:srgbClr val="C00000"/>
                </a:solidFill>
              </a:rPr>
              <a:t>: </a:t>
            </a:r>
            <a:r>
              <a:rPr lang="en-US" sz="3200" b="1" i="1" dirty="0" err="1" smtClean="0"/>
              <a:t>Một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người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mua</a:t>
            </a:r>
            <a:r>
              <a:rPr lang="en-US" sz="3200" b="1" i="1" dirty="0" smtClean="0"/>
              <a:t> 25 </a:t>
            </a:r>
            <a:r>
              <a:rPr lang="en-US" sz="3200" b="1" i="1" dirty="0" err="1" smtClean="0"/>
              <a:t>quyển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giá</a:t>
            </a:r>
            <a:r>
              <a:rPr lang="en-US" sz="3200" b="1" i="1" dirty="0" smtClean="0"/>
              <a:t> 3000 </a:t>
            </a:r>
            <a:r>
              <a:rPr lang="en-US" sz="3200" b="1" i="1" dirty="0" err="1" smtClean="0"/>
              <a:t>đồng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một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quyển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thì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vừa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hết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số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tiền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đang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có</a:t>
            </a:r>
            <a:r>
              <a:rPr lang="en-US" sz="3200" b="1" i="1" dirty="0" smtClean="0"/>
              <a:t>. </a:t>
            </a:r>
            <a:r>
              <a:rPr lang="en-US" sz="3200" b="1" i="1" dirty="0" err="1" smtClean="0"/>
              <a:t>Cũng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với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số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tiền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đó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nếu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mua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với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giá</a:t>
            </a:r>
            <a:r>
              <a:rPr lang="en-US" sz="3200" b="1" i="1" dirty="0" smtClean="0"/>
              <a:t> 1500 </a:t>
            </a:r>
            <a:r>
              <a:rPr lang="en-US" sz="3200" b="1" i="1" dirty="0" err="1" smtClean="0"/>
              <a:t>đồng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một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quyển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thì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người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đó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mua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bao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nhiêu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quyển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?</a:t>
            </a:r>
            <a:endParaRPr lang="en-US" sz="3200" b="1" i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18" y="4466839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46412" y="2513918"/>
            <a:ext cx="577234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C00000"/>
                </a:solidFill>
              </a:rPr>
              <a:t>Tóm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tắt</a:t>
            </a:r>
            <a:r>
              <a:rPr lang="en-US" sz="3200" b="1" dirty="0" smtClean="0">
                <a:solidFill>
                  <a:srgbClr val="C0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C00000"/>
                </a:solidFill>
              </a:rPr>
              <a:t>3000 </a:t>
            </a:r>
            <a:r>
              <a:rPr lang="en-US" sz="3200" b="1" dirty="0" err="1" smtClean="0">
                <a:solidFill>
                  <a:srgbClr val="C00000"/>
                </a:solidFill>
              </a:rPr>
              <a:t>đồng</a:t>
            </a:r>
            <a:r>
              <a:rPr lang="en-US" sz="3200" b="1" dirty="0" smtClean="0">
                <a:solidFill>
                  <a:srgbClr val="C00000"/>
                </a:solidFill>
              </a:rPr>
              <a:t>/1</a:t>
            </a:r>
            <a:r>
              <a:rPr lang="en-US" sz="3200" b="1" dirty="0" smtClean="0">
                <a:solidFill>
                  <a:srgbClr val="C00000"/>
                </a:solidFill>
              </a:rPr>
              <a:t>quyển</a:t>
            </a:r>
            <a:r>
              <a:rPr lang="en-US" sz="3200" b="1" dirty="0" smtClean="0">
                <a:solidFill>
                  <a:srgbClr val="C00000"/>
                </a:solidFill>
              </a:rPr>
              <a:t>: 25 </a:t>
            </a:r>
            <a:r>
              <a:rPr lang="en-US" sz="3200" b="1" dirty="0" err="1" smtClean="0">
                <a:solidFill>
                  <a:srgbClr val="C00000"/>
                </a:solidFill>
              </a:rPr>
              <a:t>quyển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en-US" sz="3200" b="1" dirty="0" smtClean="0">
                <a:solidFill>
                  <a:srgbClr val="C00000"/>
                </a:solidFill>
              </a:rPr>
              <a:t>1500 </a:t>
            </a:r>
            <a:r>
              <a:rPr lang="en-US" sz="3200" b="1" dirty="0" err="1" smtClean="0">
                <a:solidFill>
                  <a:srgbClr val="C00000"/>
                </a:solidFill>
              </a:rPr>
              <a:t>đồng</a:t>
            </a:r>
            <a:r>
              <a:rPr lang="en-US" sz="3200" b="1" dirty="0" smtClean="0">
                <a:solidFill>
                  <a:srgbClr val="C00000"/>
                </a:solidFill>
              </a:rPr>
              <a:t>/</a:t>
            </a:r>
            <a:r>
              <a:rPr lang="en-US" sz="3200" b="1" dirty="0" smtClean="0">
                <a:solidFill>
                  <a:srgbClr val="C00000"/>
                </a:solidFill>
              </a:rPr>
              <a:t>1 </a:t>
            </a:r>
            <a:r>
              <a:rPr lang="en-US" sz="3200" b="1" dirty="0" err="1" smtClean="0">
                <a:solidFill>
                  <a:srgbClr val="C00000"/>
                </a:solidFill>
              </a:rPr>
              <a:t>quyển</a:t>
            </a:r>
            <a:r>
              <a:rPr lang="en-US" sz="3200" b="1" dirty="0" smtClean="0">
                <a:solidFill>
                  <a:srgbClr val="C00000"/>
                </a:solidFill>
              </a:rPr>
              <a:t>: …. </a:t>
            </a:r>
            <a:r>
              <a:rPr lang="en-US" sz="3200" b="1" dirty="0" err="1" smtClean="0">
                <a:solidFill>
                  <a:srgbClr val="C00000"/>
                </a:solidFill>
              </a:rPr>
              <a:t>quyển</a:t>
            </a:r>
            <a:r>
              <a:rPr lang="en-US" sz="3200" b="1" dirty="0" smtClean="0">
                <a:solidFill>
                  <a:srgbClr val="C00000"/>
                </a:solidFill>
              </a:rPr>
              <a:t> ?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7863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1: </a:t>
            </a:r>
            <a:r>
              <a:rPr lang="en-US" sz="3200" b="1" i="1" dirty="0" err="1"/>
              <a:t>Một</a:t>
            </a:r>
            <a:r>
              <a:rPr lang="en-US" sz="3200" b="1" i="1" dirty="0"/>
              <a:t> </a:t>
            </a:r>
            <a:r>
              <a:rPr lang="en-US" sz="3200" b="1" i="1" dirty="0" err="1"/>
              <a:t>người</a:t>
            </a:r>
            <a:r>
              <a:rPr lang="en-US" sz="3200" b="1" i="1" dirty="0"/>
              <a:t> </a:t>
            </a:r>
            <a:r>
              <a:rPr lang="en-US" sz="3200" b="1" i="1" dirty="0" err="1"/>
              <a:t>mua</a:t>
            </a:r>
            <a:r>
              <a:rPr lang="en-US" sz="3200" b="1" i="1" dirty="0"/>
              <a:t> 25 </a:t>
            </a:r>
            <a:r>
              <a:rPr lang="en-US" sz="3200" b="1" i="1" dirty="0" err="1"/>
              <a:t>quyển</a:t>
            </a:r>
            <a:r>
              <a:rPr lang="en-US" sz="3200" b="1" i="1" dirty="0"/>
              <a:t> </a:t>
            </a:r>
            <a:r>
              <a:rPr lang="en-US" sz="3200" b="1" i="1" dirty="0" err="1"/>
              <a:t>vở</a:t>
            </a:r>
            <a:r>
              <a:rPr lang="en-US" sz="3200" b="1" i="1" dirty="0"/>
              <a:t>, </a:t>
            </a:r>
            <a:r>
              <a:rPr lang="en-US" sz="3200" b="1" i="1" dirty="0" err="1"/>
              <a:t>giá</a:t>
            </a:r>
            <a:r>
              <a:rPr lang="en-US" sz="3200" b="1" i="1" dirty="0"/>
              <a:t> 3000 </a:t>
            </a:r>
            <a:r>
              <a:rPr lang="en-US" sz="3200" b="1" i="1" dirty="0" err="1"/>
              <a:t>đồng</a:t>
            </a:r>
            <a:r>
              <a:rPr lang="en-US" sz="3200" b="1" i="1" dirty="0"/>
              <a:t> </a:t>
            </a:r>
            <a:r>
              <a:rPr lang="en-US" sz="3200" b="1" i="1" dirty="0" err="1"/>
              <a:t>một</a:t>
            </a:r>
            <a:r>
              <a:rPr lang="en-US" sz="3200" b="1" i="1" dirty="0"/>
              <a:t> </a:t>
            </a:r>
            <a:r>
              <a:rPr lang="en-US" sz="3200" b="1" i="1" dirty="0" err="1"/>
              <a:t>quyển</a:t>
            </a:r>
            <a:r>
              <a:rPr lang="en-US" sz="3200" b="1" i="1" dirty="0"/>
              <a:t> </a:t>
            </a:r>
            <a:r>
              <a:rPr lang="en-US" sz="3200" b="1" i="1" dirty="0" err="1"/>
              <a:t>thì</a:t>
            </a:r>
            <a:r>
              <a:rPr lang="en-US" sz="3200" b="1" i="1" dirty="0"/>
              <a:t> </a:t>
            </a:r>
            <a:r>
              <a:rPr lang="en-US" sz="3200" b="1" i="1" dirty="0" err="1"/>
              <a:t>vừa</a:t>
            </a:r>
            <a:r>
              <a:rPr lang="en-US" sz="3200" b="1" i="1" dirty="0"/>
              <a:t> </a:t>
            </a:r>
            <a:r>
              <a:rPr lang="en-US" sz="3200" b="1" i="1" dirty="0" err="1"/>
              <a:t>hết</a:t>
            </a:r>
            <a:r>
              <a:rPr lang="en-US" sz="3200" b="1" i="1" dirty="0"/>
              <a:t> </a:t>
            </a:r>
            <a:r>
              <a:rPr lang="en-US" sz="3200" b="1" i="1" dirty="0" err="1"/>
              <a:t>số</a:t>
            </a:r>
            <a:r>
              <a:rPr lang="en-US" sz="3200" b="1" i="1" dirty="0"/>
              <a:t> </a:t>
            </a:r>
            <a:r>
              <a:rPr lang="en-US" sz="3200" b="1" i="1" dirty="0" err="1"/>
              <a:t>tiền</a:t>
            </a:r>
            <a:r>
              <a:rPr lang="en-US" sz="3200" b="1" i="1" dirty="0"/>
              <a:t> </a:t>
            </a:r>
            <a:r>
              <a:rPr lang="en-US" sz="3200" b="1" i="1" dirty="0" err="1"/>
              <a:t>đang</a:t>
            </a:r>
            <a:r>
              <a:rPr lang="en-US" sz="3200" b="1" i="1" dirty="0"/>
              <a:t> </a:t>
            </a:r>
            <a:r>
              <a:rPr lang="en-US" sz="3200" b="1" i="1" dirty="0" err="1"/>
              <a:t>có</a:t>
            </a:r>
            <a:r>
              <a:rPr lang="en-US" sz="3200" b="1" i="1" dirty="0"/>
              <a:t>. </a:t>
            </a:r>
            <a:r>
              <a:rPr lang="en-US" sz="3200" b="1" i="1" dirty="0" err="1"/>
              <a:t>Cũng</a:t>
            </a:r>
            <a:r>
              <a:rPr lang="en-US" sz="3200" b="1" i="1" dirty="0"/>
              <a:t> </a:t>
            </a:r>
            <a:r>
              <a:rPr lang="en-US" sz="3200" b="1" i="1" dirty="0" err="1"/>
              <a:t>với</a:t>
            </a:r>
            <a:r>
              <a:rPr lang="en-US" sz="3200" b="1" i="1" dirty="0"/>
              <a:t> </a:t>
            </a:r>
            <a:r>
              <a:rPr lang="en-US" sz="3200" b="1" i="1" dirty="0" err="1"/>
              <a:t>số</a:t>
            </a:r>
            <a:r>
              <a:rPr lang="en-US" sz="3200" b="1" i="1" dirty="0"/>
              <a:t> </a:t>
            </a:r>
            <a:r>
              <a:rPr lang="en-US" sz="3200" b="1" i="1" dirty="0" err="1"/>
              <a:t>tiền</a:t>
            </a:r>
            <a:r>
              <a:rPr lang="en-US" sz="3200" b="1" i="1" dirty="0"/>
              <a:t> </a:t>
            </a:r>
            <a:r>
              <a:rPr lang="en-US" sz="3200" b="1" i="1" dirty="0" err="1"/>
              <a:t>đó</a:t>
            </a:r>
            <a:r>
              <a:rPr lang="en-US" sz="3200" b="1" i="1" dirty="0"/>
              <a:t> </a:t>
            </a:r>
            <a:r>
              <a:rPr lang="en-US" sz="3200" b="1" i="1" dirty="0" err="1"/>
              <a:t>nếu</a:t>
            </a:r>
            <a:r>
              <a:rPr lang="en-US" sz="3200" b="1" i="1" dirty="0"/>
              <a:t> </a:t>
            </a:r>
            <a:r>
              <a:rPr lang="en-US" sz="3200" b="1" i="1" dirty="0" err="1"/>
              <a:t>mua</a:t>
            </a:r>
            <a:r>
              <a:rPr lang="en-US" sz="3200" b="1" i="1" dirty="0"/>
              <a:t> </a:t>
            </a:r>
            <a:r>
              <a:rPr lang="en-US" sz="3200" b="1" i="1" dirty="0" err="1"/>
              <a:t>vở</a:t>
            </a:r>
            <a:r>
              <a:rPr lang="en-US" sz="3200" b="1" i="1" dirty="0"/>
              <a:t> </a:t>
            </a:r>
            <a:r>
              <a:rPr lang="en-US" sz="3200" b="1" i="1" dirty="0" err="1"/>
              <a:t>với</a:t>
            </a:r>
            <a:r>
              <a:rPr lang="en-US" sz="3200" b="1" i="1" dirty="0"/>
              <a:t> </a:t>
            </a:r>
            <a:r>
              <a:rPr lang="en-US" sz="3200" b="1" i="1" dirty="0" err="1"/>
              <a:t>giá</a:t>
            </a:r>
            <a:r>
              <a:rPr lang="en-US" sz="3200" b="1" i="1" dirty="0"/>
              <a:t> 1500 </a:t>
            </a:r>
            <a:r>
              <a:rPr lang="en-US" sz="3200" b="1" i="1" dirty="0" err="1"/>
              <a:t>đồng</a:t>
            </a:r>
            <a:r>
              <a:rPr lang="en-US" sz="3200" b="1" i="1" dirty="0"/>
              <a:t> </a:t>
            </a:r>
            <a:r>
              <a:rPr lang="en-US" sz="3200" b="1" i="1" dirty="0" err="1"/>
              <a:t>một</a:t>
            </a:r>
            <a:r>
              <a:rPr lang="en-US" sz="3200" b="1" i="1" dirty="0"/>
              <a:t> </a:t>
            </a:r>
            <a:r>
              <a:rPr lang="en-US" sz="3200" b="1" i="1" dirty="0" err="1"/>
              <a:t>quyển</a:t>
            </a:r>
            <a:r>
              <a:rPr lang="en-US" sz="3200" b="1" i="1" dirty="0"/>
              <a:t> </a:t>
            </a:r>
            <a:r>
              <a:rPr lang="en-US" sz="3200" b="1" i="1" dirty="0" err="1"/>
              <a:t>thì</a:t>
            </a:r>
            <a:r>
              <a:rPr lang="en-US" sz="3200" b="1" i="1" dirty="0"/>
              <a:t> </a:t>
            </a:r>
            <a:r>
              <a:rPr lang="en-US" sz="3200" b="1" i="1" dirty="0" err="1"/>
              <a:t>người</a:t>
            </a:r>
            <a:r>
              <a:rPr lang="en-US" sz="3200" b="1" i="1" dirty="0"/>
              <a:t> </a:t>
            </a:r>
            <a:r>
              <a:rPr lang="en-US" sz="3200" b="1" i="1" dirty="0" err="1"/>
              <a:t>đó</a:t>
            </a:r>
            <a:r>
              <a:rPr lang="en-US" sz="3200" b="1" i="1" dirty="0"/>
              <a:t> </a:t>
            </a:r>
            <a:r>
              <a:rPr lang="en-US" sz="3200" b="1" i="1" dirty="0" err="1"/>
              <a:t>mua</a:t>
            </a:r>
            <a:r>
              <a:rPr lang="en-US" sz="3200" b="1" i="1" dirty="0"/>
              <a:t> </a:t>
            </a:r>
            <a:r>
              <a:rPr lang="en-US" sz="3200" b="1" i="1" dirty="0" err="1"/>
              <a:t>được</a:t>
            </a:r>
            <a:r>
              <a:rPr lang="en-US" sz="3200" b="1" i="1" dirty="0"/>
              <a:t> </a:t>
            </a:r>
            <a:r>
              <a:rPr lang="en-US" sz="3200" b="1" i="1" dirty="0" err="1"/>
              <a:t>bao</a:t>
            </a:r>
            <a:r>
              <a:rPr lang="en-US" sz="3200" b="1" i="1" dirty="0"/>
              <a:t> </a:t>
            </a:r>
            <a:r>
              <a:rPr lang="en-US" sz="3200" b="1" i="1" dirty="0" err="1"/>
              <a:t>nhiêu</a:t>
            </a:r>
            <a:r>
              <a:rPr lang="en-US" sz="3200" b="1" i="1" dirty="0"/>
              <a:t> </a:t>
            </a:r>
            <a:r>
              <a:rPr lang="en-US" sz="3200" b="1" i="1" dirty="0" err="1"/>
              <a:t>quyển</a:t>
            </a:r>
            <a:r>
              <a:rPr lang="en-US" sz="3200" b="1" i="1" dirty="0"/>
              <a:t> </a:t>
            </a:r>
            <a:r>
              <a:rPr lang="en-US" sz="3200" b="1" i="1" dirty="0" err="1"/>
              <a:t>vở</a:t>
            </a:r>
            <a:r>
              <a:rPr lang="en-US" sz="3200" b="1" i="1" dirty="0"/>
              <a:t>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18" y="4466839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3774" y="2372351"/>
            <a:ext cx="78762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err="1" smtClean="0"/>
              <a:t>Bài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giải</a:t>
            </a:r>
            <a:endParaRPr lang="en-US" sz="2800" b="1" u="sng" dirty="0" smtClean="0"/>
          </a:p>
          <a:p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tiền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3000 x 25 = 75000 (</a:t>
            </a:r>
            <a:r>
              <a:rPr lang="en-US" sz="2800" b="1" dirty="0" err="1" smtClean="0">
                <a:solidFill>
                  <a:srgbClr val="FF0000"/>
                </a:solidFill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err="1" smtClean="0">
                <a:solidFill>
                  <a:srgbClr val="FF0000"/>
                </a:solidFill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giá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tiền</a:t>
            </a:r>
            <a:r>
              <a:rPr lang="en-US" sz="2800" b="1" dirty="0" smtClean="0">
                <a:solidFill>
                  <a:srgbClr val="FF0000"/>
                </a:solidFill>
              </a:rPr>
              <a:t> 1500 </a:t>
            </a:r>
            <a:r>
              <a:rPr lang="en-US" sz="2800" b="1" dirty="0" err="1" smtClean="0">
                <a:solidFill>
                  <a:srgbClr val="FF0000"/>
                </a:solidFill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</a:rPr>
              <a:t>quyển</a:t>
            </a:r>
            <a:r>
              <a:rPr lang="en-US" sz="2800" b="1" dirty="0" smtClean="0">
                <a:solidFill>
                  <a:srgbClr val="FF0000"/>
                </a:solidFill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mua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vở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75000 : 1500 = 50 (</a:t>
            </a:r>
            <a:r>
              <a:rPr lang="en-US" sz="2800" b="1" dirty="0" err="1" smtClean="0">
                <a:solidFill>
                  <a:srgbClr val="FF0000"/>
                </a:solidFill>
              </a:rPr>
              <a:t>quyển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: 50 </a:t>
            </a:r>
            <a:r>
              <a:rPr lang="en-US" sz="2800" b="1" dirty="0" err="1" smtClean="0">
                <a:solidFill>
                  <a:srgbClr val="FF0000"/>
                </a:solidFill>
              </a:rPr>
              <a:t>quyển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vở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663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3610" y="560453"/>
            <a:ext cx="67687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err="1">
                <a:solidFill>
                  <a:srgbClr val="C00000"/>
                </a:solidFill>
              </a:rPr>
              <a:t>Bài</a:t>
            </a:r>
            <a:r>
              <a:rPr lang="en-US" b="1" u="sng" dirty="0">
                <a:solidFill>
                  <a:srgbClr val="C00000"/>
                </a:solidFill>
              </a:rPr>
              <a:t> 1: </a:t>
            </a:r>
            <a:r>
              <a:rPr lang="en-US" b="1" i="1" dirty="0" err="1"/>
              <a:t>Một</a:t>
            </a:r>
            <a:r>
              <a:rPr lang="en-US" b="1" i="1" dirty="0"/>
              <a:t> </a:t>
            </a:r>
            <a:r>
              <a:rPr lang="en-US" b="1" i="1" dirty="0" err="1"/>
              <a:t>người</a:t>
            </a:r>
            <a:r>
              <a:rPr lang="en-US" b="1" i="1" dirty="0"/>
              <a:t> </a:t>
            </a:r>
            <a:r>
              <a:rPr lang="en-US" b="1" i="1" dirty="0" err="1"/>
              <a:t>mua</a:t>
            </a:r>
            <a:r>
              <a:rPr lang="en-US" b="1" i="1" dirty="0"/>
              <a:t> 25 </a:t>
            </a:r>
            <a:r>
              <a:rPr lang="en-US" b="1" i="1" dirty="0" err="1"/>
              <a:t>quyển</a:t>
            </a:r>
            <a:r>
              <a:rPr lang="en-US" b="1" i="1" dirty="0"/>
              <a:t> </a:t>
            </a:r>
            <a:r>
              <a:rPr lang="en-US" b="1" i="1" dirty="0" err="1"/>
              <a:t>vở</a:t>
            </a:r>
            <a:r>
              <a:rPr lang="en-US" b="1" i="1" dirty="0"/>
              <a:t>, </a:t>
            </a:r>
            <a:r>
              <a:rPr lang="en-US" b="1" i="1" dirty="0" err="1"/>
              <a:t>giá</a:t>
            </a:r>
            <a:r>
              <a:rPr lang="en-US" b="1" i="1" dirty="0"/>
              <a:t> 3000 </a:t>
            </a:r>
            <a:r>
              <a:rPr lang="en-US" b="1" i="1" dirty="0" err="1"/>
              <a:t>đồng</a:t>
            </a:r>
            <a:r>
              <a:rPr lang="en-US" b="1" i="1" dirty="0"/>
              <a:t> </a:t>
            </a:r>
            <a:r>
              <a:rPr lang="en-US" b="1" i="1" dirty="0" err="1"/>
              <a:t>một</a:t>
            </a:r>
            <a:r>
              <a:rPr lang="en-US" b="1" i="1" dirty="0"/>
              <a:t> </a:t>
            </a:r>
            <a:r>
              <a:rPr lang="en-US" b="1" i="1" dirty="0" err="1"/>
              <a:t>quyển</a:t>
            </a:r>
            <a:r>
              <a:rPr lang="en-US" b="1" i="1" dirty="0"/>
              <a:t> </a:t>
            </a:r>
            <a:r>
              <a:rPr lang="en-US" b="1" i="1" dirty="0" err="1"/>
              <a:t>thì</a:t>
            </a:r>
            <a:r>
              <a:rPr lang="en-US" b="1" i="1" dirty="0"/>
              <a:t> </a:t>
            </a:r>
            <a:r>
              <a:rPr lang="en-US" b="1" i="1" dirty="0" err="1"/>
              <a:t>vừa</a:t>
            </a:r>
            <a:r>
              <a:rPr lang="en-US" b="1" i="1" dirty="0"/>
              <a:t> </a:t>
            </a:r>
            <a:r>
              <a:rPr lang="en-US" b="1" i="1" dirty="0" err="1"/>
              <a:t>hết</a:t>
            </a:r>
            <a:r>
              <a:rPr lang="en-US" b="1" i="1" dirty="0"/>
              <a:t> </a:t>
            </a:r>
            <a:r>
              <a:rPr lang="en-US" b="1" i="1" dirty="0" err="1"/>
              <a:t>số</a:t>
            </a:r>
            <a:r>
              <a:rPr lang="en-US" b="1" i="1" dirty="0"/>
              <a:t> </a:t>
            </a:r>
            <a:r>
              <a:rPr lang="en-US" b="1" i="1" dirty="0" err="1"/>
              <a:t>tiền</a:t>
            </a:r>
            <a:r>
              <a:rPr lang="en-US" b="1" i="1" dirty="0"/>
              <a:t> </a:t>
            </a:r>
            <a:r>
              <a:rPr lang="en-US" b="1" i="1" dirty="0" err="1"/>
              <a:t>đang</a:t>
            </a:r>
            <a:r>
              <a:rPr lang="en-US" b="1" i="1" dirty="0"/>
              <a:t> </a:t>
            </a:r>
            <a:r>
              <a:rPr lang="en-US" b="1" i="1" dirty="0" err="1"/>
              <a:t>có</a:t>
            </a:r>
            <a:r>
              <a:rPr lang="en-US" b="1" i="1" dirty="0"/>
              <a:t>. </a:t>
            </a:r>
            <a:r>
              <a:rPr lang="en-US" b="1" i="1" dirty="0" err="1"/>
              <a:t>Cũng</a:t>
            </a:r>
            <a:r>
              <a:rPr lang="en-US" b="1" i="1" dirty="0"/>
              <a:t> </a:t>
            </a:r>
            <a:r>
              <a:rPr lang="en-US" b="1" i="1" dirty="0" err="1"/>
              <a:t>với</a:t>
            </a:r>
            <a:r>
              <a:rPr lang="en-US" b="1" i="1" dirty="0"/>
              <a:t> </a:t>
            </a:r>
            <a:r>
              <a:rPr lang="en-US" b="1" i="1" dirty="0" err="1"/>
              <a:t>số</a:t>
            </a:r>
            <a:r>
              <a:rPr lang="en-US" b="1" i="1" dirty="0"/>
              <a:t> </a:t>
            </a:r>
            <a:r>
              <a:rPr lang="en-US" b="1" i="1" dirty="0" err="1"/>
              <a:t>tiền</a:t>
            </a:r>
            <a:r>
              <a:rPr lang="en-US" b="1" i="1" dirty="0"/>
              <a:t> </a:t>
            </a:r>
            <a:r>
              <a:rPr lang="en-US" b="1" i="1" dirty="0" err="1"/>
              <a:t>đó</a:t>
            </a:r>
            <a:r>
              <a:rPr lang="en-US" b="1" i="1" dirty="0"/>
              <a:t> </a:t>
            </a:r>
            <a:r>
              <a:rPr lang="en-US" b="1" i="1" dirty="0" err="1"/>
              <a:t>nếu</a:t>
            </a:r>
            <a:r>
              <a:rPr lang="en-US" b="1" i="1" dirty="0"/>
              <a:t> </a:t>
            </a:r>
            <a:r>
              <a:rPr lang="en-US" b="1" i="1" dirty="0" err="1"/>
              <a:t>mua</a:t>
            </a:r>
            <a:r>
              <a:rPr lang="en-US" b="1" i="1" dirty="0"/>
              <a:t> </a:t>
            </a:r>
            <a:r>
              <a:rPr lang="en-US" b="1" i="1" dirty="0" err="1"/>
              <a:t>vở</a:t>
            </a:r>
            <a:r>
              <a:rPr lang="en-US" b="1" i="1" dirty="0"/>
              <a:t> </a:t>
            </a:r>
            <a:r>
              <a:rPr lang="en-US" b="1" i="1" dirty="0" err="1"/>
              <a:t>với</a:t>
            </a:r>
            <a:r>
              <a:rPr lang="en-US" b="1" i="1" dirty="0"/>
              <a:t> </a:t>
            </a:r>
            <a:r>
              <a:rPr lang="en-US" b="1" i="1" dirty="0" err="1"/>
              <a:t>giá</a:t>
            </a:r>
            <a:r>
              <a:rPr lang="en-US" b="1" i="1" dirty="0"/>
              <a:t> 1500 </a:t>
            </a:r>
            <a:r>
              <a:rPr lang="en-US" b="1" i="1" dirty="0" err="1"/>
              <a:t>đồng</a:t>
            </a:r>
            <a:r>
              <a:rPr lang="en-US" b="1" i="1" dirty="0"/>
              <a:t> </a:t>
            </a:r>
            <a:r>
              <a:rPr lang="en-US" b="1" i="1" dirty="0" err="1"/>
              <a:t>một</a:t>
            </a:r>
            <a:r>
              <a:rPr lang="en-US" b="1" i="1" dirty="0"/>
              <a:t> </a:t>
            </a:r>
            <a:r>
              <a:rPr lang="en-US" b="1" i="1" dirty="0" err="1"/>
              <a:t>quyển</a:t>
            </a:r>
            <a:r>
              <a:rPr lang="en-US" b="1" i="1" dirty="0"/>
              <a:t> </a:t>
            </a:r>
            <a:r>
              <a:rPr lang="en-US" b="1" i="1" dirty="0" err="1"/>
              <a:t>thì</a:t>
            </a:r>
            <a:r>
              <a:rPr lang="en-US" b="1" i="1" dirty="0"/>
              <a:t> </a:t>
            </a:r>
            <a:r>
              <a:rPr lang="en-US" b="1" i="1" dirty="0" err="1"/>
              <a:t>người</a:t>
            </a:r>
            <a:r>
              <a:rPr lang="en-US" b="1" i="1" dirty="0"/>
              <a:t> </a:t>
            </a:r>
            <a:r>
              <a:rPr lang="en-US" b="1" i="1" dirty="0" err="1"/>
              <a:t>đó</a:t>
            </a:r>
            <a:r>
              <a:rPr lang="en-US" b="1" i="1" dirty="0"/>
              <a:t> </a:t>
            </a:r>
            <a:r>
              <a:rPr lang="en-US" b="1" i="1" dirty="0" err="1"/>
              <a:t>mua</a:t>
            </a:r>
            <a:r>
              <a:rPr lang="en-US" b="1" i="1" dirty="0"/>
              <a:t> </a:t>
            </a:r>
            <a:r>
              <a:rPr lang="en-US" b="1" i="1" dirty="0" err="1"/>
              <a:t>được</a:t>
            </a:r>
            <a:r>
              <a:rPr lang="en-US" b="1" i="1" dirty="0"/>
              <a:t> </a:t>
            </a:r>
            <a:r>
              <a:rPr lang="en-US" b="1" i="1" dirty="0" err="1"/>
              <a:t>bao</a:t>
            </a:r>
            <a:r>
              <a:rPr lang="en-US" b="1" i="1" dirty="0"/>
              <a:t> </a:t>
            </a:r>
            <a:r>
              <a:rPr lang="en-US" b="1" i="1" dirty="0" err="1"/>
              <a:t>nhiêu</a:t>
            </a:r>
            <a:r>
              <a:rPr lang="en-US" b="1" i="1" dirty="0"/>
              <a:t> </a:t>
            </a:r>
            <a:r>
              <a:rPr lang="en-US" b="1" i="1" dirty="0" err="1"/>
              <a:t>quyển</a:t>
            </a:r>
            <a:r>
              <a:rPr lang="en-US" b="1" i="1" dirty="0"/>
              <a:t> </a:t>
            </a:r>
            <a:r>
              <a:rPr lang="en-US" b="1" i="1" dirty="0" err="1"/>
              <a:t>vở</a:t>
            </a:r>
            <a:r>
              <a:rPr lang="en-US" b="1" i="1" dirty="0"/>
              <a:t>?</a:t>
            </a:r>
            <a:endParaRPr lang="en-US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334215" y="1784195"/>
            <a:ext cx="1672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giải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26273" y="3129709"/>
            <a:ext cx="609971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3000 </a:t>
            </a:r>
            <a:r>
              <a:rPr lang="en-US" sz="2400" b="1" dirty="0" err="1" smtClean="0">
                <a:solidFill>
                  <a:srgbClr val="FF0000"/>
                </a:solidFill>
              </a:rPr>
              <a:t>đồng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gấp</a:t>
            </a:r>
            <a:r>
              <a:rPr lang="en-US" sz="2400" b="1" dirty="0" smtClean="0">
                <a:solidFill>
                  <a:srgbClr val="FF0000"/>
                </a:solidFill>
              </a:rPr>
              <a:t> 1500 </a:t>
            </a:r>
            <a:r>
              <a:rPr lang="en-US" sz="2400" b="1" dirty="0" err="1" smtClean="0">
                <a:solidFill>
                  <a:srgbClr val="FF0000"/>
                </a:solidFill>
              </a:rPr>
              <a:t>đồng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lần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                 3000: 1500= 2  (</a:t>
            </a:r>
            <a:r>
              <a:rPr lang="en-US" sz="2400" b="1" dirty="0" err="1" smtClean="0">
                <a:solidFill>
                  <a:srgbClr val="FF0000"/>
                </a:solidFill>
              </a:rPr>
              <a:t>lần</a:t>
            </a:r>
            <a:r>
              <a:rPr lang="en-US" sz="2400" b="1" dirty="0" smtClean="0">
                <a:solidFill>
                  <a:srgbClr val="FF0000"/>
                </a:solidFill>
              </a:rPr>
              <a:t> )</a:t>
            </a:r>
          </a:p>
          <a:p>
            <a:r>
              <a:rPr lang="en-US" sz="2400" b="1" dirty="0" err="1" smtClean="0">
                <a:solidFill>
                  <a:srgbClr val="FF0000"/>
                </a:solidFill>
              </a:rPr>
              <a:t>Nếu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mua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với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giá</a:t>
            </a:r>
            <a:r>
              <a:rPr lang="en-US" sz="2400" b="1" dirty="0" smtClean="0">
                <a:solidFill>
                  <a:srgbClr val="FF0000"/>
                </a:solidFill>
              </a:rPr>
              <a:t> 1500 </a:t>
            </a:r>
            <a:r>
              <a:rPr lang="en-US" sz="2400" b="1" dirty="0" err="1" smtClean="0">
                <a:solidFill>
                  <a:srgbClr val="FF0000"/>
                </a:solidFill>
              </a:rPr>
              <a:t>đồng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một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quyển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thì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mua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quyển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là</a:t>
            </a:r>
            <a:r>
              <a:rPr lang="en-US" sz="2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                25×2= 50 (</a:t>
            </a:r>
            <a:r>
              <a:rPr lang="en-US" sz="2400" b="1" dirty="0" err="1" smtClean="0">
                <a:solidFill>
                  <a:srgbClr val="FF0000"/>
                </a:solidFill>
              </a:rPr>
              <a:t>quyển</a:t>
            </a:r>
            <a:r>
              <a:rPr lang="en-US" sz="24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sz="2400" b="1" dirty="0" err="1" smtClean="0">
                <a:solidFill>
                  <a:srgbClr val="FF0000"/>
                </a:solidFill>
              </a:rPr>
              <a:t>Đáp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</a:rPr>
              <a:t>: 50 </a:t>
            </a:r>
            <a:r>
              <a:rPr lang="en-US" sz="2400" b="1" dirty="0" err="1" smtClean="0">
                <a:solidFill>
                  <a:srgbClr val="FF0000"/>
                </a:solidFill>
              </a:rPr>
              <a:t>quyển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7356" y="2386361"/>
            <a:ext cx="1248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/>
              <a:t>Cách</a:t>
            </a:r>
            <a:r>
              <a:rPr lang="en-US" b="1" u="sng" dirty="0" smtClean="0"/>
              <a:t> 2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253717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2: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gia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đình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gồm</a:t>
            </a:r>
            <a:r>
              <a:rPr lang="en-US" sz="2800" b="1" i="1" dirty="0" smtClean="0">
                <a:latin typeface="Calibri" panose="020F0502020204030204" pitchFamily="34" charset="0"/>
              </a:rPr>
              <a:t> 3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latin typeface="Calibri" panose="020F0502020204030204" pitchFamily="34" charset="0"/>
              </a:rPr>
              <a:t> (</a:t>
            </a:r>
            <a:r>
              <a:rPr lang="en-US" sz="2800" b="1" i="1" dirty="0" err="1" smtClean="0">
                <a:latin typeface="Calibri" panose="020F0502020204030204" pitchFamily="34" charset="0"/>
              </a:rPr>
              <a:t>bố</a:t>
            </a:r>
            <a:r>
              <a:rPr lang="en-US" sz="2800" b="1" i="1" dirty="0" smtClean="0">
                <a:latin typeface="Calibri" panose="020F0502020204030204" pitchFamily="34" charset="0"/>
              </a:rPr>
              <a:t>,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mẹ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và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latin typeface="Calibri" panose="020F0502020204030204" pitchFamily="34" charset="0"/>
              </a:rPr>
              <a:t> con).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Bình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quân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thu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nhập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hàng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tháng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là</a:t>
            </a:r>
            <a:r>
              <a:rPr lang="en-US" sz="2800" b="1" i="1" dirty="0" smtClean="0">
                <a:latin typeface="Calibri" panose="020F0502020204030204" pitchFamily="34" charset="0"/>
              </a:rPr>
              <a:t> 800000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đồng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mỗi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latin typeface="Calibri" panose="020F0502020204030204" pitchFamily="34" charset="0"/>
              </a:rPr>
              <a:t>.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Nếu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gia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đình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đó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có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thêm</a:t>
            </a:r>
            <a:r>
              <a:rPr lang="en-US" sz="2800" b="1" i="1" dirty="0" smtClean="0">
                <a:latin typeface="Calibri" panose="020F0502020204030204" pitchFamily="34" charset="0"/>
              </a:rPr>
              <a:t> 1 con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nữa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mà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tổng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thu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nhập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của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gia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đình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không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thay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đổi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thì</a:t>
            </a:r>
            <a:r>
              <a:rPr lang="en-US" sz="2800" b="1" i="1" dirty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bình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quân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thu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nhập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hàng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tháng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của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mỗi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bị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giảm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đi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bao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nhiêu</a:t>
            </a:r>
            <a:r>
              <a:rPr lang="en-US" sz="2800" b="1" i="1" dirty="0" smtClean="0"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latin typeface="Calibri" panose="020F0502020204030204" pitchFamily="34" charset="0"/>
              </a:rPr>
              <a:t>tiền</a:t>
            </a:r>
            <a:r>
              <a:rPr lang="en-US" sz="2800" b="1" i="1" dirty="0" smtClean="0">
                <a:latin typeface="Calibri" panose="020F0502020204030204" pitchFamily="34" charset="0"/>
              </a:rPr>
              <a:t>?</a:t>
            </a:r>
            <a:endParaRPr lang="en-US" sz="2800" b="1" i="1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1372" y="246898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giải</a:t>
            </a:r>
            <a:endParaRPr lang="en-US" sz="28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0377" y="3118878"/>
            <a:ext cx="84206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Tổng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thu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nhập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gia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đình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hàng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tháng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800000 x 3 = 2 400 000 (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thêm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con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thu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nhập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bình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quân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mỗi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giảm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đi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800000 - 2 400 000 : 4 = 200000 (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đồng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    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: 200000 </a:t>
            </a:r>
            <a:r>
              <a:rPr lang="en-US" sz="2800" b="1" dirty="0" err="1" smtClean="0">
                <a:solidFill>
                  <a:srgbClr val="FF0000"/>
                </a:solidFill>
                <a:latin typeface="Calibri" panose="020F0502020204030204" pitchFamily="34" charset="0"/>
              </a:rPr>
              <a:t>đồng</a:t>
            </a:r>
            <a:endParaRPr lang="en-US" sz="28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54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3: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đội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10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trong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đào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35m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mương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.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ta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bổ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sung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thêm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20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nữa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cùng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đào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thì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trong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ngày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đào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nhiêu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mét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mương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? (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Mức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đào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của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mỗi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người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như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nhau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).</a:t>
            </a:r>
            <a:endParaRPr lang="en-US" sz="2800" b="1" i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1372" y="1991927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Bài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giải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552" y="2595658"/>
            <a:ext cx="842066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Sau </a:t>
            </a:r>
            <a:r>
              <a:rPr lang="en-US" sz="2800" b="1" dirty="0" err="1" smtClean="0">
                <a:solidFill>
                  <a:srgbClr val="FF0000"/>
                </a:solidFill>
              </a:rPr>
              <a:t>khi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bổ</a:t>
            </a:r>
            <a:r>
              <a:rPr lang="en-US" sz="2800" b="1" dirty="0" smtClean="0">
                <a:solidFill>
                  <a:srgbClr val="FF0000"/>
                </a:solidFill>
              </a:rPr>
              <a:t> sung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   10 + 20 = 30 (</a:t>
            </a:r>
            <a:r>
              <a:rPr lang="en-US" sz="2800" b="1" dirty="0" err="1" smtClean="0">
                <a:solidFill>
                  <a:srgbClr val="FF0000"/>
                </a:solidFill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30 </a:t>
            </a:r>
            <a:r>
              <a:rPr lang="en-US" sz="2800" b="1" dirty="0" err="1" smtClean="0">
                <a:solidFill>
                  <a:srgbClr val="FF0000"/>
                </a:solidFill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gấp</a:t>
            </a:r>
            <a:r>
              <a:rPr lang="en-US" sz="2800" b="1" dirty="0" smtClean="0">
                <a:solidFill>
                  <a:srgbClr val="FF0000"/>
                </a:solidFill>
              </a:rPr>
              <a:t> 10 </a:t>
            </a:r>
            <a:r>
              <a:rPr lang="en-US" sz="2800" b="1" dirty="0" err="1" smtClean="0">
                <a:solidFill>
                  <a:srgbClr val="FF0000"/>
                </a:solidFill>
              </a:rPr>
              <a:t>người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     30 : 10 = 3 (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Sau </a:t>
            </a:r>
            <a:r>
              <a:rPr lang="en-US" sz="2800" b="1" dirty="0" err="1" smtClean="0">
                <a:solidFill>
                  <a:srgbClr val="FF0000"/>
                </a:solidFill>
              </a:rPr>
              <a:t>khi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bổ</a:t>
            </a:r>
            <a:r>
              <a:rPr lang="en-US" sz="2800" b="1" dirty="0" smtClean="0">
                <a:solidFill>
                  <a:srgbClr val="FF0000"/>
                </a:solidFill>
              </a:rPr>
              <a:t> sung, </a:t>
            </a:r>
            <a:r>
              <a:rPr lang="en-US" sz="2800" b="1" dirty="0" err="1" smtClean="0">
                <a:solidFill>
                  <a:srgbClr val="FF0000"/>
                </a:solidFill>
              </a:rPr>
              <a:t>một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ngày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đội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đào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             35 x 3 = 105 (m </a:t>
            </a:r>
            <a:r>
              <a:rPr lang="en-US" sz="2800" b="1" dirty="0" err="1" smtClean="0">
                <a:solidFill>
                  <a:srgbClr val="FF0000"/>
                </a:solidFill>
              </a:rPr>
              <a:t>mương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: 105m </a:t>
            </a:r>
            <a:r>
              <a:rPr lang="en-US" sz="2800" b="1" dirty="0" err="1" smtClean="0">
                <a:solidFill>
                  <a:srgbClr val="FF0000"/>
                </a:solidFill>
              </a:rPr>
              <a:t>mương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975" y="4618351"/>
            <a:ext cx="21050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45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</a:rPr>
              <a:t>4: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xe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tải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chỉ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có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thể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chở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</a:rPr>
              <a:t> 300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gạo</a:t>
            </a:r>
            <a:r>
              <a:rPr lang="en-US" sz="2800" b="1" i="1" dirty="0" smtClean="0">
                <a:solidFill>
                  <a:prstClr val="black"/>
                </a:solidFill>
              </a:rPr>
              <a:t>,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mỗi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50kg.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Nếu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chất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lên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xe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đó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loại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gạo</a:t>
            </a:r>
            <a:r>
              <a:rPr lang="en-US" sz="2800" b="1" i="1" dirty="0" smtClean="0">
                <a:solidFill>
                  <a:prstClr val="black"/>
                </a:solidFill>
              </a:rPr>
              <a:t> 75kg </a:t>
            </a:r>
            <a:r>
              <a:rPr lang="en-US" sz="2800" b="1" i="1" dirty="0" err="1" smtClean="0">
                <a:solidFill>
                  <a:prstClr val="black"/>
                </a:solidFill>
              </a:rPr>
              <a:t>thì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xe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chở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nhiều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nhất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nhiêu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?</a:t>
            </a:r>
            <a:endParaRPr lang="en-US" sz="2800" b="1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94077" y="1528043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Bài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giải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552" y="2254464"/>
            <a:ext cx="84206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cả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gạo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50 x 300 = 15000 (kg)</a:t>
            </a:r>
          </a:p>
          <a:p>
            <a:r>
              <a:rPr lang="en-US" sz="2800" b="1" dirty="0" err="1" smtClean="0">
                <a:solidFill>
                  <a:srgbClr val="FF0000"/>
                </a:solidFill>
              </a:rPr>
              <a:t>Nếu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xe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loại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</a:rPr>
              <a:t> 75kg </a:t>
            </a:r>
            <a:r>
              <a:rPr lang="en-US" sz="2800" b="1" dirty="0" err="1" smtClean="0">
                <a:solidFill>
                  <a:srgbClr val="FF0000"/>
                </a:solidFill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xe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chở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được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15000 : 75 = 200 (</a:t>
            </a:r>
            <a:r>
              <a:rPr lang="en-US" sz="2800" b="1" dirty="0" err="1" smtClean="0">
                <a:solidFill>
                  <a:srgbClr val="FF0000"/>
                </a:solidFill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: 200 </a:t>
            </a:r>
            <a:r>
              <a:rPr lang="en-US" sz="2800" b="1" dirty="0" err="1" smtClean="0">
                <a:solidFill>
                  <a:srgbClr val="FF0000"/>
                </a:solidFill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750" y="4152900"/>
            <a:ext cx="16859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90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558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VanAnh</cp:lastModifiedBy>
  <cp:revision>6</cp:revision>
  <dcterms:created xsi:type="dcterms:W3CDTF">2016-08-27T16:00:16Z</dcterms:created>
  <dcterms:modified xsi:type="dcterms:W3CDTF">2016-09-07T02:19:09Z</dcterms:modified>
</cp:coreProperties>
</file>