
<file path=[Content_Types].xml><?xml version="1.0" encoding="utf-8"?>
<Types xmlns="http://schemas.openxmlformats.org/package/2006/content-types">
  <Default Extension="png" ContentType="image/png"/>
  <Default Extension="bin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6" r:id="rId7"/>
    <p:sldId id="265" r:id="rId8"/>
    <p:sldId id="277" r:id="rId9"/>
    <p:sldId id="278" r:id="rId10"/>
    <p:sldId id="279" r:id="rId11"/>
    <p:sldId id="280" r:id="rId12"/>
    <p:sldId id="281" r:id="rId13"/>
    <p:sldId id="271" r:id="rId14"/>
    <p:sldId id="273" r:id="rId15"/>
    <p:sldId id="274" r:id="rId16"/>
    <p:sldId id="275" r:id="rId17"/>
    <p:sldId id="276" r:id="rId18"/>
  </p:sldIdLst>
  <p:sldSz cx="9144000" cy="6858000" type="screen4x3"/>
  <p:notesSz cx="6858000" cy="9144000"/>
  <p:embeddedFontLst>
    <p:embeddedFont>
      <p:font typeface="Jokerman" pitchFamily="82" charset="0"/>
      <p:regular r:id="rId19"/>
    </p:embeddedFon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Broadway" pitchFamily="82" charset="0"/>
      <p:regular r:id="rId24"/>
    </p:embeddedFont>
    <p:embeddedFont>
      <p:font typeface="Bodoni MT Black" pitchFamily="18" charset="0"/>
      <p:bold r:id="rId25"/>
      <p:bold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740" y="-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EBA8B-8368-4BAE-BC04-95D4C8DDA587}" type="datetimeFigureOut">
              <a:rPr lang="en-US" smtClean="0"/>
              <a:t>10/21/18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5818A-C870-4938-8225-7F3245C29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509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EBA8B-8368-4BAE-BC04-95D4C8DDA587}" type="datetimeFigureOut">
              <a:rPr lang="en-US" smtClean="0"/>
              <a:t>10/21/18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5818A-C870-4938-8225-7F3245C29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491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EBA8B-8368-4BAE-BC04-95D4C8DDA587}" type="datetimeFigureOut">
              <a:rPr lang="en-US" smtClean="0"/>
              <a:t>10/21/18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5818A-C870-4938-8225-7F3245C29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443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EBA8B-8368-4BAE-BC04-95D4C8DDA587}" type="datetimeFigureOut">
              <a:rPr lang="en-US" smtClean="0"/>
              <a:t>10/21/18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5818A-C870-4938-8225-7F3245C29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5883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EBA8B-8368-4BAE-BC04-95D4C8DDA587}" type="datetimeFigureOut">
              <a:rPr lang="en-US" smtClean="0"/>
              <a:t>10/21/18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5818A-C870-4938-8225-7F3245C29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544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EBA8B-8368-4BAE-BC04-95D4C8DDA587}" type="datetimeFigureOut">
              <a:rPr lang="en-US" smtClean="0"/>
              <a:t>10/21/18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5818A-C870-4938-8225-7F3245C29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689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EBA8B-8368-4BAE-BC04-95D4C8DDA587}" type="datetimeFigureOut">
              <a:rPr lang="en-US" smtClean="0"/>
              <a:t>10/21/18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5818A-C870-4938-8225-7F3245C29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835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EBA8B-8368-4BAE-BC04-95D4C8DDA587}" type="datetimeFigureOut">
              <a:rPr lang="en-US" smtClean="0"/>
              <a:t>10/21/18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5818A-C870-4938-8225-7F3245C29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720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EBA8B-8368-4BAE-BC04-95D4C8DDA587}" type="datetimeFigureOut">
              <a:rPr lang="en-US" smtClean="0"/>
              <a:t>10/21/18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5818A-C870-4938-8225-7F3245C29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2182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EBA8B-8368-4BAE-BC04-95D4C8DDA587}" type="datetimeFigureOut">
              <a:rPr lang="en-US" smtClean="0"/>
              <a:t>10/21/18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5818A-C870-4938-8225-7F3245C29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721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FEBA8B-8368-4BAE-BC04-95D4C8DDA587}" type="datetimeFigureOut">
              <a:rPr lang="en-US" smtClean="0"/>
              <a:t>10/21/18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5818A-C870-4938-8225-7F3245C29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596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FEBA8B-8368-4BAE-BC04-95D4C8DDA587}" type="datetimeFigureOut">
              <a:rPr lang="en-US" smtClean="0"/>
              <a:t>10/21/18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E5818A-C870-4938-8225-7F3245C29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91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13" Type="http://schemas.openxmlformats.org/officeDocument/2006/relationships/image" Target="../media/image24.jpg"/><Relationship Id="rId3" Type="http://schemas.openxmlformats.org/officeDocument/2006/relationships/audio" Target="../media/audio16.bin"/><Relationship Id="rId7" Type="http://schemas.openxmlformats.org/officeDocument/2006/relationships/image" Target="../media/image18.jpg"/><Relationship Id="rId12" Type="http://schemas.openxmlformats.org/officeDocument/2006/relationships/image" Target="../media/image23.jpg"/><Relationship Id="rId17" Type="http://schemas.openxmlformats.org/officeDocument/2006/relationships/image" Target="../media/image28.jpg"/><Relationship Id="rId2" Type="http://schemas.openxmlformats.org/officeDocument/2006/relationships/audio" Target="../media/audio15.bin"/><Relationship Id="rId16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audio" Target="../media/audio18.bin"/><Relationship Id="rId15" Type="http://schemas.openxmlformats.org/officeDocument/2006/relationships/image" Target="../media/image26.jpg"/><Relationship Id="rId10" Type="http://schemas.openxmlformats.org/officeDocument/2006/relationships/image" Target="../media/image21.jpg"/><Relationship Id="rId4" Type="http://schemas.openxmlformats.org/officeDocument/2006/relationships/audio" Target="../media/audio17.bin"/><Relationship Id="rId9" Type="http://schemas.openxmlformats.org/officeDocument/2006/relationships/image" Target="../media/image20.png"/><Relationship Id="rId14" Type="http://schemas.openxmlformats.org/officeDocument/2006/relationships/image" Target="../media/image2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The%20Watermelon%20Prince%20-%20S&#7921;%20t&#237;ch%20d&#432;a%20h&#7845;u%20%5bTruy&#7879;n%20k&#7875;%20ti&#7871;ng%20anh%20c&#243;%20ph&#7909;%20&#273;&#7873;%5d.mp4" TargetMode="External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Little%20Red%20Riding%20Hood%20in%20English%20-%20English%20Story%20-%20Fairy%20Tales%20in%20English%20-%20English%20Fairy%20Tales.mp4" TargetMode="Externa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The%20Fox%20and%20The%20Crow%20Story%20in%20English%20-%20Crow%20and%20Fox%20Story.mp4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audio7.bin"/><Relationship Id="rId13" Type="http://schemas.openxmlformats.org/officeDocument/2006/relationships/image" Target="../media/image10.png"/><Relationship Id="rId3" Type="http://schemas.openxmlformats.org/officeDocument/2006/relationships/audio" Target="../media/audio2.bin"/><Relationship Id="rId7" Type="http://schemas.openxmlformats.org/officeDocument/2006/relationships/audio" Target="../media/audio6.bin"/><Relationship Id="rId12" Type="http://schemas.openxmlformats.org/officeDocument/2006/relationships/image" Target="../media/image9.jp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5.bin"/><Relationship Id="rId11" Type="http://schemas.openxmlformats.org/officeDocument/2006/relationships/audio" Target="../media/audio10.bin"/><Relationship Id="rId5" Type="http://schemas.openxmlformats.org/officeDocument/2006/relationships/audio" Target="../media/audio4.bin"/><Relationship Id="rId10" Type="http://schemas.openxmlformats.org/officeDocument/2006/relationships/audio" Target="../media/audio9.bin"/><Relationship Id="rId4" Type="http://schemas.openxmlformats.org/officeDocument/2006/relationships/audio" Target="../media/audio3.bin"/><Relationship Id="rId9" Type="http://schemas.openxmlformats.org/officeDocument/2006/relationships/audio" Target="../media/audio8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2.bin"/><Relationship Id="rId7" Type="http://schemas.openxmlformats.org/officeDocument/2006/relationships/image" Target="../media/image10.png"/><Relationship Id="rId2" Type="http://schemas.openxmlformats.org/officeDocument/2006/relationships/audio" Target="../media/audio11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audio" Target="../media/audio14.bin"/><Relationship Id="rId4" Type="http://schemas.openxmlformats.org/officeDocument/2006/relationships/audio" Target="../media/audio13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47800" y="1219199"/>
            <a:ext cx="6505306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Jokerman" pitchFamily="82" charset="0"/>
              </a:rPr>
              <a:t>UNIT 14. WHAT HAPPEN</a:t>
            </a:r>
          </a:p>
          <a:p>
            <a:pPr algn="ctr">
              <a:lnSpc>
                <a:spcPct val="150000"/>
              </a:lnSpc>
            </a:pPr>
            <a:r>
              <a:rPr lang="en-US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Jokerman" pitchFamily="82" charset="0"/>
              </a:rPr>
              <a:t> IN THE STORY?</a:t>
            </a:r>
          </a:p>
          <a:p>
            <a:pPr algn="ctr">
              <a:lnSpc>
                <a:spcPct val="150000"/>
              </a:lnSpc>
            </a:pPr>
            <a:r>
              <a:rPr lang="en-US" sz="4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Jokerman" pitchFamily="82" charset="0"/>
              </a:rPr>
              <a:t>LESSON 2</a:t>
            </a:r>
            <a:endParaRPr lang="en-US" sz="4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Jokerman" pitchFamily="8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5300" y="3995600"/>
            <a:ext cx="2832100" cy="1864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3104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792804" y="990600"/>
            <a:ext cx="6598596" cy="1371600"/>
          </a:xfrm>
          <a:prstGeom prst="roundRect">
            <a:avLst/>
          </a:prstGeom>
          <a:solidFill>
            <a:srgbClr val="00B0F0"/>
          </a:solidFill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rgbClr val="FFFF00"/>
                </a:solidFill>
              </a:rPr>
              <a:t>What do you think of                         ? </a:t>
            </a:r>
            <a:endParaRPr lang="en-US" sz="3200" b="1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48200" y="1337021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An </a:t>
            </a:r>
            <a:r>
              <a:rPr lang="en-US" sz="3600" b="1" dirty="0" err="1" smtClean="0">
                <a:solidFill>
                  <a:srgbClr val="FF0000"/>
                </a:solidFill>
              </a:rPr>
              <a:t>Tiem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14400" y="4495800"/>
            <a:ext cx="6324600" cy="1371600"/>
          </a:xfrm>
          <a:prstGeom prst="roundRect">
            <a:avLst/>
          </a:prstGeom>
          <a:solidFill>
            <a:srgbClr val="00B0F0"/>
          </a:solidFill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rgbClr val="FFFF00"/>
                </a:solidFill>
              </a:rPr>
              <a:t>I think </a:t>
            </a:r>
            <a:endParaRPr lang="en-US" sz="3200" b="1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0" y="4858434"/>
            <a:ext cx="586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An </a:t>
            </a:r>
            <a:r>
              <a:rPr lang="en-US" sz="3600" b="1" dirty="0" err="1" smtClean="0">
                <a:solidFill>
                  <a:srgbClr val="FF0000"/>
                </a:solidFill>
              </a:rPr>
              <a:t>Tiem</a:t>
            </a:r>
            <a:r>
              <a:rPr lang="en-US" sz="3600" b="1" dirty="0" smtClean="0">
                <a:solidFill>
                  <a:srgbClr val="FF0000"/>
                </a:solidFill>
              </a:rPr>
              <a:t> is hard-working.</a:t>
            </a:r>
            <a:endParaRPr lang="en-US" sz="3600" b="1" dirty="0">
              <a:solidFill>
                <a:srgbClr val="FF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459" y="2344366"/>
            <a:ext cx="2152650" cy="20786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0362" y="1219200"/>
            <a:ext cx="2333625" cy="471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398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792804" y="990600"/>
            <a:ext cx="7665396" cy="1371600"/>
          </a:xfrm>
          <a:prstGeom prst="roundRect">
            <a:avLst/>
          </a:prstGeom>
          <a:solidFill>
            <a:srgbClr val="00B0F0"/>
          </a:solidFill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rgbClr val="FFFF00"/>
                </a:solidFill>
              </a:rPr>
              <a:t>What do you think of                                      ? </a:t>
            </a:r>
            <a:endParaRPr lang="en-US" sz="3200" b="1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95800" y="1353234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the older brother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14400" y="4495800"/>
            <a:ext cx="7638960" cy="1371600"/>
          </a:xfrm>
          <a:prstGeom prst="roundRect">
            <a:avLst/>
          </a:prstGeom>
          <a:solidFill>
            <a:srgbClr val="00B0F0"/>
          </a:solidFill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rgbClr val="FFFF00"/>
                </a:solidFill>
              </a:rPr>
              <a:t>I think </a:t>
            </a:r>
            <a:endParaRPr lang="en-US" sz="3200" b="1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0" y="4858434"/>
            <a:ext cx="586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the older brother is greedy.</a:t>
            </a:r>
            <a:endParaRPr lang="en-US" sz="3600" b="1" dirty="0">
              <a:solidFill>
                <a:srgbClr val="FF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459" y="2344366"/>
            <a:ext cx="2152650" cy="20786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0" y="1949827"/>
            <a:ext cx="1466760" cy="296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398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792804" y="990600"/>
            <a:ext cx="7244370" cy="1371600"/>
          </a:xfrm>
          <a:prstGeom prst="roundRect">
            <a:avLst/>
          </a:prstGeom>
          <a:solidFill>
            <a:srgbClr val="00B0F0"/>
          </a:solidFill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rgbClr val="FFFF00"/>
                </a:solidFill>
              </a:rPr>
              <a:t>What do you think of                            ? </a:t>
            </a:r>
            <a:endParaRPr lang="en-US" sz="3200" b="1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48200" y="1337021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Snow White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14400" y="4495800"/>
            <a:ext cx="6324600" cy="1371600"/>
          </a:xfrm>
          <a:prstGeom prst="roundRect">
            <a:avLst/>
          </a:prstGeom>
          <a:solidFill>
            <a:srgbClr val="00B0F0"/>
          </a:solidFill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rgbClr val="FFFF00"/>
                </a:solidFill>
              </a:rPr>
              <a:t>I think </a:t>
            </a:r>
            <a:endParaRPr lang="en-US" sz="3200" b="1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0" y="4858434"/>
            <a:ext cx="586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Snow White is kind.</a:t>
            </a:r>
            <a:endParaRPr lang="en-US" sz="3600" b="1" dirty="0">
              <a:solidFill>
                <a:srgbClr val="FF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459" y="2344366"/>
            <a:ext cx="2152650" cy="20786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4191" y="1660186"/>
            <a:ext cx="1994417" cy="403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398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08" y="2698751"/>
            <a:ext cx="1910926" cy="154940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355" y="4613072"/>
            <a:ext cx="1910926" cy="15494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243" y="4357"/>
            <a:ext cx="2754279" cy="400110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000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doni MT Black" pitchFamily="18" charset="0"/>
              </a:rPr>
              <a:t>LISTEN AND </a:t>
            </a:r>
            <a:r>
              <a:rPr lang="en-US" sz="2000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doni MT Black" pitchFamily="18" charset="0"/>
              </a:rPr>
              <a:t>TICK</a:t>
            </a:r>
            <a:endParaRPr lang="en-US" sz="2000" dirty="0">
              <a:ln w="18415" cmpd="sng">
                <a:noFill/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doni MT Black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341063"/>
            <a:ext cx="352425" cy="31504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219" y="768909"/>
            <a:ext cx="1910926" cy="1549400"/>
          </a:xfrm>
          <a:prstGeom prst="rect">
            <a:avLst/>
          </a:prstGeom>
        </p:spPr>
      </p:pic>
      <p:sp>
        <p:nvSpPr>
          <p:cNvPr id="11" name="Oval 10"/>
          <p:cNvSpPr/>
          <p:nvPr/>
        </p:nvSpPr>
        <p:spPr>
          <a:xfrm>
            <a:off x="1275188" y="2275024"/>
            <a:ext cx="457200" cy="431800"/>
          </a:xfrm>
          <a:prstGeom prst="ellipse">
            <a:avLst/>
          </a:prstGeom>
          <a:solidFill>
            <a:srgbClr val="00B0F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a</a:t>
            </a:r>
            <a:endParaRPr lang="en-US" sz="2000" b="1" dirty="0"/>
          </a:p>
        </p:txBody>
      </p:sp>
      <p:sp>
        <p:nvSpPr>
          <p:cNvPr id="12" name="Oval 11"/>
          <p:cNvSpPr/>
          <p:nvPr/>
        </p:nvSpPr>
        <p:spPr>
          <a:xfrm>
            <a:off x="1257516" y="4248151"/>
            <a:ext cx="457200" cy="431800"/>
          </a:xfrm>
          <a:prstGeom prst="ellipse">
            <a:avLst/>
          </a:prstGeom>
          <a:solidFill>
            <a:srgbClr val="00B0F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b</a:t>
            </a:r>
          </a:p>
        </p:txBody>
      </p:sp>
      <p:sp>
        <p:nvSpPr>
          <p:cNvPr id="13" name="Oval 12"/>
          <p:cNvSpPr/>
          <p:nvPr/>
        </p:nvSpPr>
        <p:spPr>
          <a:xfrm>
            <a:off x="1230818" y="6114374"/>
            <a:ext cx="457200" cy="431800"/>
          </a:xfrm>
          <a:prstGeom prst="ellipse">
            <a:avLst/>
          </a:prstGeom>
          <a:solidFill>
            <a:srgbClr val="00B0F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c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33400" y="2239845"/>
            <a:ext cx="533400" cy="41585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rgbClr val="FF0000"/>
              </a:solidFill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6184" y="931628"/>
            <a:ext cx="1295400" cy="1295400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546370" y="4197215"/>
            <a:ext cx="533400" cy="41585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33400" y="6172874"/>
            <a:ext cx="533400" cy="41585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rgbClr val="FF0000"/>
              </a:solidFill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6054" y="768909"/>
            <a:ext cx="1910926" cy="154940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6054" y="2739688"/>
            <a:ext cx="1910926" cy="15494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432" y="4678600"/>
            <a:ext cx="1910926" cy="1549400"/>
          </a:xfrm>
          <a:prstGeom prst="rect">
            <a:avLst/>
          </a:prstGeom>
        </p:spPr>
      </p:pic>
      <p:sp>
        <p:nvSpPr>
          <p:cNvPr id="29" name="Oval 28"/>
          <p:cNvSpPr/>
          <p:nvPr/>
        </p:nvSpPr>
        <p:spPr>
          <a:xfrm>
            <a:off x="4551517" y="2352846"/>
            <a:ext cx="457200" cy="431800"/>
          </a:xfrm>
          <a:prstGeom prst="ellipse">
            <a:avLst/>
          </a:prstGeom>
          <a:solidFill>
            <a:srgbClr val="00B0F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a</a:t>
            </a:r>
            <a:endParaRPr lang="en-US" sz="2000" b="1" dirty="0"/>
          </a:p>
        </p:txBody>
      </p:sp>
      <p:sp>
        <p:nvSpPr>
          <p:cNvPr id="30" name="Oval 29"/>
          <p:cNvSpPr/>
          <p:nvPr/>
        </p:nvSpPr>
        <p:spPr>
          <a:xfrm>
            <a:off x="7162800" y="2427424"/>
            <a:ext cx="457200" cy="431800"/>
          </a:xfrm>
          <a:prstGeom prst="ellipse">
            <a:avLst/>
          </a:prstGeom>
          <a:solidFill>
            <a:srgbClr val="00B0F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a</a:t>
            </a:r>
            <a:endParaRPr lang="en-US" sz="2000" b="1" dirty="0"/>
          </a:p>
        </p:txBody>
      </p:sp>
      <p:sp>
        <p:nvSpPr>
          <p:cNvPr id="31" name="Rectangle 30"/>
          <p:cNvSpPr/>
          <p:nvPr/>
        </p:nvSpPr>
        <p:spPr>
          <a:xfrm>
            <a:off x="3893496" y="2386859"/>
            <a:ext cx="533400" cy="41585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740878" y="4197214"/>
            <a:ext cx="533400" cy="41585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40878" y="6172874"/>
            <a:ext cx="533400" cy="41585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34" name="Oval 33"/>
          <p:cNvSpPr/>
          <p:nvPr/>
        </p:nvSpPr>
        <p:spPr>
          <a:xfrm>
            <a:off x="4322917" y="4248151"/>
            <a:ext cx="457200" cy="431800"/>
          </a:xfrm>
          <a:prstGeom prst="ellipse">
            <a:avLst/>
          </a:prstGeom>
          <a:solidFill>
            <a:srgbClr val="00B0F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b</a:t>
            </a:r>
          </a:p>
        </p:txBody>
      </p:sp>
      <p:sp>
        <p:nvSpPr>
          <p:cNvPr id="35" name="Oval 34"/>
          <p:cNvSpPr/>
          <p:nvPr/>
        </p:nvSpPr>
        <p:spPr>
          <a:xfrm>
            <a:off x="4326752" y="6162472"/>
            <a:ext cx="457200" cy="431800"/>
          </a:xfrm>
          <a:prstGeom prst="ellipse">
            <a:avLst/>
          </a:prstGeom>
          <a:solidFill>
            <a:srgbClr val="00B0F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c</a:t>
            </a: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336" y="751719"/>
            <a:ext cx="1910926" cy="1549400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336" y="2855743"/>
            <a:ext cx="1910926" cy="1549400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0654" y="4696164"/>
            <a:ext cx="1910926" cy="1549400"/>
          </a:xfrm>
          <a:prstGeom prst="rect">
            <a:avLst/>
          </a:prstGeom>
        </p:spPr>
      </p:pic>
      <p:sp>
        <p:nvSpPr>
          <p:cNvPr id="39" name="Oval 38"/>
          <p:cNvSpPr/>
          <p:nvPr/>
        </p:nvSpPr>
        <p:spPr>
          <a:xfrm>
            <a:off x="7162800" y="4400551"/>
            <a:ext cx="457200" cy="431800"/>
          </a:xfrm>
          <a:prstGeom prst="ellipse">
            <a:avLst/>
          </a:prstGeom>
          <a:solidFill>
            <a:srgbClr val="00B0F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b</a:t>
            </a:r>
          </a:p>
        </p:txBody>
      </p:sp>
      <p:sp>
        <p:nvSpPr>
          <p:cNvPr id="40" name="Oval 39"/>
          <p:cNvSpPr/>
          <p:nvPr/>
        </p:nvSpPr>
        <p:spPr>
          <a:xfrm>
            <a:off x="7162799" y="6172874"/>
            <a:ext cx="457200" cy="431800"/>
          </a:xfrm>
          <a:prstGeom prst="ellipse">
            <a:avLst/>
          </a:prstGeom>
          <a:solidFill>
            <a:srgbClr val="00B0F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c</a:t>
            </a:r>
          </a:p>
        </p:txBody>
      </p:sp>
      <p:sp>
        <p:nvSpPr>
          <p:cNvPr id="41" name="Rectangle 40"/>
          <p:cNvSpPr/>
          <p:nvPr/>
        </p:nvSpPr>
        <p:spPr>
          <a:xfrm>
            <a:off x="6575463" y="2472277"/>
            <a:ext cx="533400" cy="41585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575463" y="4385281"/>
            <a:ext cx="533400" cy="41585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572221" y="6168955"/>
            <a:ext cx="533400" cy="41585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2" name="Oval 1"/>
          <p:cNvSpPr/>
          <p:nvPr/>
        </p:nvSpPr>
        <p:spPr>
          <a:xfrm>
            <a:off x="980224" y="380532"/>
            <a:ext cx="800316" cy="738533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/>
              <a:t>1</a:t>
            </a:r>
          </a:p>
        </p:txBody>
      </p:sp>
      <p:sp>
        <p:nvSpPr>
          <p:cNvPr id="44" name="Oval 43"/>
          <p:cNvSpPr/>
          <p:nvPr/>
        </p:nvSpPr>
        <p:spPr>
          <a:xfrm>
            <a:off x="4208401" y="341063"/>
            <a:ext cx="800316" cy="738533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2</a:t>
            </a:r>
            <a:endParaRPr lang="en-US" sz="3200" b="1" dirty="0"/>
          </a:p>
        </p:txBody>
      </p:sp>
      <p:sp>
        <p:nvSpPr>
          <p:cNvPr id="45" name="Oval 44"/>
          <p:cNvSpPr/>
          <p:nvPr/>
        </p:nvSpPr>
        <p:spPr>
          <a:xfrm>
            <a:off x="6842163" y="286843"/>
            <a:ext cx="800316" cy="738533"/>
          </a:xfrm>
          <a:prstGeom prst="ellipse">
            <a:avLst/>
          </a:prstGeom>
          <a:solidFill>
            <a:srgbClr val="FF0000"/>
          </a:solidFill>
          <a:ln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3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580190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2-4cabai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2-4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2-4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2-4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2" grpId="0" animBg="1"/>
      <p:bldP spid="44" grpId="0" animBg="1"/>
      <p:bldP spid="4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5453" y="105430"/>
            <a:ext cx="5186549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800" b="1" cap="all" dirty="0" smtClean="0">
                <a:ln w="9000" cmpd="sng">
                  <a:noFill/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roadway" pitchFamily="82" charset="0"/>
              </a:rPr>
              <a:t>WRITE ABOUT YOUR BOOK</a:t>
            </a:r>
            <a:endParaRPr lang="en-US" sz="2800" b="1" cap="all" dirty="0">
              <a:ln w="9000" cmpd="sng">
                <a:noFill/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Broadway" pitchFamily="82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79512" y="628650"/>
            <a:ext cx="8659688" cy="6000750"/>
          </a:xfrm>
          <a:prstGeom prst="roundRect">
            <a:avLst/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sz="2400" b="1" dirty="0" smtClean="0">
                <a:solidFill>
                  <a:schemeClr val="tx1"/>
                </a:solidFill>
              </a:rPr>
              <a:t>1. What </a:t>
            </a:r>
            <a:r>
              <a:rPr lang="en-US" sz="2400" b="1" dirty="0">
                <a:solidFill>
                  <a:schemeClr val="tx1"/>
                </a:solidFill>
              </a:rPr>
              <a:t>kinds of books do you like</a:t>
            </a:r>
            <a:r>
              <a:rPr lang="en-US" sz="2400" b="1" dirty="0" smtClean="0">
                <a:solidFill>
                  <a:schemeClr val="tx1"/>
                </a:solidFill>
              </a:rPr>
              <a:t>?</a:t>
            </a:r>
          </a:p>
          <a:p>
            <a:r>
              <a:rPr lang="en-US" sz="2400" b="1" dirty="0" smtClean="0">
                <a:solidFill>
                  <a:schemeClr val="tx1"/>
                </a:solidFill>
                <a:sym typeface="Wingdings" pitchFamily="2" charset="2"/>
              </a:rPr>
              <a:t> </a:t>
            </a:r>
            <a:r>
              <a:rPr lang="en-US" sz="2400" b="1" dirty="0">
                <a:solidFill>
                  <a:schemeClr val="tx1"/>
                </a:solidFill>
              </a:rPr>
              <a:t> </a:t>
            </a:r>
          </a:p>
          <a:p>
            <a:r>
              <a:rPr lang="en-US" sz="2400" b="1" dirty="0">
                <a:solidFill>
                  <a:schemeClr val="tx1"/>
                </a:solidFill>
              </a:rPr>
              <a:t>2. What is your </a:t>
            </a:r>
            <a:r>
              <a:rPr lang="en-US" sz="2400" b="1" dirty="0" err="1">
                <a:solidFill>
                  <a:schemeClr val="tx1"/>
                </a:solidFill>
              </a:rPr>
              <a:t>favourite</a:t>
            </a:r>
            <a:r>
              <a:rPr lang="en-US" sz="2400" b="1" dirty="0">
                <a:solidFill>
                  <a:schemeClr val="tx1"/>
                </a:solidFill>
              </a:rPr>
              <a:t> book? </a:t>
            </a:r>
            <a:endParaRPr lang="en-US" sz="2400" b="1" dirty="0" smtClean="0">
              <a:solidFill>
                <a:schemeClr val="tx1"/>
              </a:solidFill>
            </a:endParaRPr>
          </a:p>
          <a:p>
            <a:r>
              <a:rPr lang="en-US" sz="2400" b="1" dirty="0" smtClean="0">
                <a:solidFill>
                  <a:schemeClr val="tx1"/>
                </a:solidFill>
                <a:sym typeface="Wingdings" pitchFamily="2" charset="2"/>
              </a:rPr>
              <a:t> </a:t>
            </a:r>
            <a:endParaRPr lang="en-US" sz="2400" b="1" dirty="0">
              <a:solidFill>
                <a:schemeClr val="tx1"/>
              </a:solidFill>
            </a:endParaRPr>
          </a:p>
          <a:p>
            <a:r>
              <a:rPr lang="en-US" sz="2400" b="1" dirty="0">
                <a:solidFill>
                  <a:schemeClr val="tx1"/>
                </a:solidFill>
              </a:rPr>
              <a:t>3. Which character do you like best? </a:t>
            </a:r>
            <a:endParaRPr lang="en-US" sz="2400" b="1" dirty="0" smtClean="0">
              <a:solidFill>
                <a:schemeClr val="tx1"/>
              </a:solidFill>
            </a:endParaRPr>
          </a:p>
          <a:p>
            <a:r>
              <a:rPr lang="en-US" sz="2400" b="1" dirty="0" smtClean="0">
                <a:solidFill>
                  <a:schemeClr val="tx1"/>
                </a:solidFill>
                <a:sym typeface="Wingdings" pitchFamily="2" charset="2"/>
              </a:rPr>
              <a:t> </a:t>
            </a:r>
            <a:endParaRPr lang="en-US" sz="2400" b="1" dirty="0">
              <a:solidFill>
                <a:schemeClr val="tx1"/>
              </a:solidFill>
            </a:endParaRPr>
          </a:p>
          <a:p>
            <a:r>
              <a:rPr lang="en-US" sz="2400" b="1" dirty="0">
                <a:solidFill>
                  <a:schemeClr val="tx1"/>
                </a:solidFill>
              </a:rPr>
              <a:t>4. Which character don’t you like? </a:t>
            </a:r>
            <a:endParaRPr lang="en-US" sz="2400" b="1" dirty="0" smtClean="0">
              <a:solidFill>
                <a:schemeClr val="tx1"/>
              </a:solidFill>
            </a:endParaRPr>
          </a:p>
          <a:p>
            <a:r>
              <a:rPr lang="en-US" sz="2400" b="1" dirty="0" smtClean="0">
                <a:solidFill>
                  <a:schemeClr val="tx1"/>
                </a:solidFill>
                <a:sym typeface="Wingdings" pitchFamily="2" charset="2"/>
              </a:rPr>
              <a:t> </a:t>
            </a:r>
            <a:endParaRPr lang="en-US" sz="2400" b="1" dirty="0" smtClean="0">
              <a:solidFill>
                <a:schemeClr val="tx1"/>
              </a:solidFill>
            </a:endParaRPr>
          </a:p>
          <a:p>
            <a:r>
              <a:rPr lang="en-US" sz="2400" b="1" dirty="0" smtClean="0">
                <a:solidFill>
                  <a:schemeClr val="tx1"/>
                </a:solidFill>
              </a:rPr>
              <a:t>5</a:t>
            </a:r>
            <a:r>
              <a:rPr lang="en-US" sz="2400" b="1" dirty="0">
                <a:solidFill>
                  <a:schemeClr val="tx1"/>
                </a:solidFill>
              </a:rPr>
              <a:t>. Why do you like this book? </a:t>
            </a:r>
            <a:endParaRPr lang="en-US" sz="2400" b="1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2400" b="1" dirty="0" smtClean="0">
                <a:solidFill>
                  <a:schemeClr val="tx1"/>
                </a:solidFill>
                <a:sym typeface="Wingdings" pitchFamily="2" charset="2"/>
              </a:rPr>
              <a:t></a:t>
            </a:r>
            <a:r>
              <a:rPr lang="en-US" sz="2400" b="1" dirty="0">
                <a:solidFill>
                  <a:schemeClr val="tx1"/>
                </a:solidFill>
              </a:rPr>
              <a:t/>
            </a:r>
            <a:br>
              <a:rPr lang="en-US" sz="2400" b="1" dirty="0">
                <a:solidFill>
                  <a:schemeClr val="tx1"/>
                </a:solidFill>
              </a:rPr>
            </a:b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885650" y="1777425"/>
            <a:ext cx="75358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400" b="1" dirty="0" smtClean="0">
                <a:solidFill>
                  <a:srgbClr val="FF0000"/>
                </a:solidFill>
              </a:rPr>
              <a:t>I like folklores best.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16400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4063" y="117475"/>
            <a:ext cx="5746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908259" y="2470219"/>
            <a:ext cx="78578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400" b="1" dirty="0" smtClean="0">
                <a:solidFill>
                  <a:srgbClr val="FF0000"/>
                </a:solidFill>
              </a:rPr>
              <a:t>My </a:t>
            </a:r>
            <a:r>
              <a:rPr lang="en-US" sz="2400" b="1" dirty="0" err="1" smtClean="0">
                <a:solidFill>
                  <a:srgbClr val="FF0000"/>
                </a:solidFill>
              </a:rPr>
              <a:t>favourite</a:t>
            </a:r>
            <a:r>
              <a:rPr lang="en-US" sz="2400" b="1" dirty="0" smtClean="0">
                <a:solidFill>
                  <a:srgbClr val="FF0000"/>
                </a:solidFill>
              </a:rPr>
              <a:t> book is “The Golden Star Fruit Tree”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812799" y="3222588"/>
            <a:ext cx="78578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400" b="1" dirty="0" smtClean="0">
                <a:solidFill>
                  <a:srgbClr val="FF0000"/>
                </a:solidFill>
              </a:rPr>
              <a:t>I like the younger brother best. 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878114" y="3886200"/>
            <a:ext cx="78578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400" b="1" dirty="0" smtClean="0">
                <a:solidFill>
                  <a:srgbClr val="FF0000"/>
                </a:solidFill>
              </a:rPr>
              <a:t>I don’t like the older brother. 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812799" y="4724400"/>
            <a:ext cx="785781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FF0000"/>
                </a:solidFill>
                <a:sym typeface="Wingdings" pitchFamily="2" charset="2"/>
              </a:rPr>
              <a:t>Because </a:t>
            </a:r>
            <a:r>
              <a:rPr lang="en-US" sz="2400" b="1" dirty="0" smtClean="0">
                <a:solidFill>
                  <a:srgbClr val="FF0000"/>
                </a:solidFill>
                <a:sym typeface="Wingdings" pitchFamily="2" charset="2"/>
              </a:rPr>
              <a:t>t</a:t>
            </a:r>
            <a:r>
              <a:rPr lang="en-US" sz="2400" b="1" dirty="0" smtClean="0">
                <a:solidFill>
                  <a:srgbClr val="FF0000"/>
                </a:solidFill>
              </a:rPr>
              <a:t>his </a:t>
            </a:r>
            <a:r>
              <a:rPr lang="en-US" sz="2400" b="1" dirty="0">
                <a:solidFill>
                  <a:srgbClr val="FF0000"/>
                </a:solidFill>
              </a:rPr>
              <a:t>story advises us to live honestly, not greedily since the greed brings unpredicted consequences to us.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2701" y="812207"/>
            <a:ext cx="1162935" cy="1658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823267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5" grpId="0"/>
      <p:bldP spid="16" grpId="0"/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" y="152400"/>
            <a:ext cx="2259786" cy="52322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2800" b="1" cap="all" dirty="0" smtClean="0">
                <a:ln w="9000" cmpd="sng">
                  <a:noFill/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Broadway" pitchFamily="82" charset="0"/>
              </a:rPr>
              <a:t>LET’S SING</a:t>
            </a:r>
            <a:endParaRPr lang="en-US" sz="2800" b="1" cap="all" dirty="0">
              <a:ln w="9000" cmpd="sng">
                <a:noFill/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  <a:latin typeface="Broadway" pitchFamily="82" charset="0"/>
            </a:endParaRPr>
          </a:p>
        </p:txBody>
      </p:sp>
      <p:pic>
        <p:nvPicPr>
          <p:cNvPr id="5" name="Picture 4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200" y="8106"/>
            <a:ext cx="1244600" cy="124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76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228600"/>
            <a:ext cx="1244600" cy="124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75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4076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76200"/>
            <a:ext cx="863600" cy="86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197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533400" y="3009900"/>
            <a:ext cx="2438400" cy="1295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>
            <a:stCxn id="4" idx="5"/>
          </p:cNvCxnSpPr>
          <p:nvPr/>
        </p:nvCxnSpPr>
        <p:spPr>
          <a:xfrm>
            <a:off x="2614705" y="4115593"/>
            <a:ext cx="1347695" cy="175180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3886200" y="5791200"/>
            <a:ext cx="2286000" cy="7166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tx1"/>
                </a:solidFill>
              </a:rPr>
              <a:t>intelligent</a:t>
            </a:r>
            <a:endParaRPr lang="en-US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66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14800" y="5943600"/>
            <a:ext cx="4724400" cy="7166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tx1"/>
                </a:solidFill>
              </a:rPr>
              <a:t>hard - working</a:t>
            </a:r>
            <a:endParaRPr lang="en-US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623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5334000" y="3276600"/>
            <a:ext cx="2438400" cy="1295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6934200" y="5943600"/>
            <a:ext cx="1905000" cy="7166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tx1"/>
                </a:solidFill>
              </a:rPr>
              <a:t>greedy</a:t>
            </a:r>
            <a:endParaRPr lang="en-US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625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85652" y="5867400"/>
            <a:ext cx="15921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KIND</a:t>
            </a:r>
            <a:endParaRPr lang="en-US" sz="5400" dirty="0">
              <a:ln w="18415" cmpd="sng">
                <a:noFill/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00192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770" y="2727936"/>
            <a:ext cx="579072" cy="57907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36" y="962642"/>
            <a:ext cx="579072" cy="57907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000880"/>
            <a:ext cx="579072" cy="57907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464" y="474914"/>
            <a:ext cx="579072" cy="57907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3672" y="4038600"/>
            <a:ext cx="579072" cy="57907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7357" y="3307008"/>
            <a:ext cx="579072" cy="57907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34" y="3886080"/>
            <a:ext cx="579072" cy="57907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939961"/>
            <a:ext cx="579072" cy="57907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600" y="4768847"/>
            <a:ext cx="579072" cy="57907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6228824"/>
            <a:ext cx="579072" cy="579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504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2-1a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2-1a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2-1b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2-1b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2-1d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L2-1b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L2-1c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L2-1c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L1-1d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L2-1d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950224"/>
            <a:ext cx="579072" cy="5790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0" y="912418"/>
            <a:ext cx="579072" cy="57907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7825" y="3810000"/>
            <a:ext cx="579072" cy="57907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0" y="3852069"/>
            <a:ext cx="579072" cy="579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895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2-2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2-2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2-2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2-2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792804" y="990600"/>
            <a:ext cx="6598596" cy="1371600"/>
          </a:xfrm>
          <a:prstGeom prst="roundRect">
            <a:avLst/>
          </a:prstGeom>
          <a:solidFill>
            <a:srgbClr val="00B0F0"/>
          </a:solidFill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rgbClr val="FFFF00"/>
                </a:solidFill>
              </a:rPr>
              <a:t>What do you think of                         ? </a:t>
            </a:r>
            <a:endParaRPr lang="en-US" sz="3200" b="1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48200" y="1337021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the mouse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914400" y="4495800"/>
            <a:ext cx="6324600" cy="1371600"/>
          </a:xfrm>
          <a:prstGeom prst="roundRect">
            <a:avLst/>
          </a:prstGeom>
          <a:solidFill>
            <a:srgbClr val="00B0F0"/>
          </a:solidFill>
          <a:ln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 smtClean="0">
                <a:solidFill>
                  <a:srgbClr val="FFFF00"/>
                </a:solidFill>
              </a:rPr>
              <a:t>I think </a:t>
            </a:r>
            <a:endParaRPr lang="en-US" sz="3200" b="1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6000" y="4858434"/>
            <a:ext cx="586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the mouse is intelligent.</a:t>
            </a:r>
            <a:endParaRPr lang="en-US" sz="3600" b="1" dirty="0">
              <a:solidFill>
                <a:srgbClr val="FF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459" y="2344366"/>
            <a:ext cx="2152650" cy="20786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472" y="1312702"/>
            <a:ext cx="2333625" cy="471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232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162</Words>
  <Application>Microsoft Office PowerPoint</Application>
  <PresentationFormat>On-screen Show (4:3)</PresentationFormat>
  <Paragraphs>53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Jokerman</vt:lpstr>
      <vt:lpstr>Calibri</vt:lpstr>
      <vt:lpstr>Broadway</vt:lpstr>
      <vt:lpstr>Wingdings</vt:lpstr>
      <vt:lpstr>Bodoni MT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0986080588</Manager>
  <Company>LE THANH HUYEN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E5-U14-L1-JESS</dc:title>
  <dc:creator>JESSICA LEE</dc:creator>
  <cp:lastModifiedBy>TGDD</cp:lastModifiedBy>
  <cp:revision>18</cp:revision>
  <dcterms:created xsi:type="dcterms:W3CDTF">2018-10-19T15:29:07Z</dcterms:created>
  <dcterms:modified xsi:type="dcterms:W3CDTF">2018-10-21T13:54:09Z</dcterms:modified>
</cp:coreProperties>
</file>