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419" r:id="rId3"/>
    <p:sldId id="420" r:id="rId4"/>
    <p:sldId id="421" r:id="rId5"/>
    <p:sldId id="361" r:id="rId6"/>
    <p:sldId id="360" r:id="rId7"/>
    <p:sldId id="372" r:id="rId8"/>
    <p:sldId id="349" r:id="rId9"/>
    <p:sldId id="321" r:id="rId11"/>
    <p:sldId id="284" r:id="rId12"/>
    <p:sldId id="322" r:id="rId13"/>
    <p:sldId id="422" r:id="rId14"/>
    <p:sldId id="373" r:id="rId15"/>
    <p:sldId id="374" r:id="rId16"/>
    <p:sldId id="324" r:id="rId17"/>
    <p:sldId id="364" r:id="rId18"/>
    <p:sldId id="365" r:id="rId19"/>
    <p:sldId id="366" r:id="rId20"/>
    <p:sldId id="367" r:id="rId21"/>
    <p:sldId id="377" r:id="rId22"/>
    <p:sldId id="303" r:id="rId23"/>
    <p:sldId id="276" r:id="rId24"/>
    <p:sldId id="304" r:id="rId25"/>
    <p:sldId id="305" r:id="rId26"/>
    <p:sldId id="306" r:id="rId27"/>
    <p:sldId id="380" r:id="rId28"/>
    <p:sldId id="37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FF00"/>
    <a:srgbClr val="FF33CC"/>
    <a:srgbClr val="D6009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94667" autoAdjust="0"/>
  </p:normalViewPr>
  <p:slideViewPr>
    <p:cSldViewPr>
      <p:cViewPr varScale="1">
        <p:scale>
          <a:sx n="66" d="100"/>
          <a:sy n="66" d="100"/>
        </p:scale>
        <p:origin x="1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893675F8-0A6F-4750-84A0-5B4742F3F276}"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F2F54EBF-4375-4E9D-868C-1CC7D4FB05DA}" type="slidenum">
              <a:rPr lang="en-US"/>
            </a:fld>
            <a:endParaRPr lang="en-US"/>
          </a:p>
        </p:txBody>
      </p:sp>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fld id="{36F51A2E-DA1D-4781-B20E-2C685E7396A8}" type="slidenum">
              <a:rPr lang="en-US" sz="1200">
                <a:latin typeface="Comic Sans MS" panose="030F0702030302020204" pitchFamily="66" charset="0"/>
              </a:rPr>
            </a:fld>
            <a:endParaRPr lang="en-US" sz="1200">
              <a:latin typeface="Comic Sans MS" panose="030F0702030302020204" pitchFamily="66" charset="0"/>
            </a:endParaRPr>
          </a:p>
        </p:txBody>
      </p:sp>
      <p:sp>
        <p:nvSpPr>
          <p:cNvPr id="128003" name="Rectangle 2"/>
          <p:cNvSpPr>
            <a:spLocks noRot="1" noChangeArrowheads="1" noTextEdit="1"/>
          </p:cNvSpPr>
          <p:nvPr>
            <p:ph type="sldImg"/>
          </p:nvPr>
        </p:nvSpPr>
        <p:spPr>
          <a:extLst>
            <a:ext uri="{909E8E84-426E-40DD-AFC4-6F175D3DCCD1}">
              <a14:hiddenFill xmlns:a14="http://schemas.microsoft.com/office/drawing/2010/main">
                <a:noFill/>
              </a14:hiddenFill>
            </a:ext>
          </a:extLst>
        </p:spPr>
      </p:sp>
      <p:sp>
        <p:nvSpPr>
          <p:cNvPr id="128004" name="Rectangle 3"/>
          <p:cNvSpPr>
            <a:spLocks noGrp="1" noChangeArrowheads="1"/>
          </p:cNvSpPr>
          <p:nvPr>
            <p:ph type="body" idx="1"/>
          </p:nvPr>
        </p:nvSpPr>
        <p:spPr/>
        <p:txBody>
          <a:bodyPr/>
          <a:lstStyle/>
          <a:p>
            <a:r>
              <a:rPr lang="en-US"/>
              <a:t> - HS đọc thông tin về bảng số liệu </a:t>
            </a:r>
            <a:endParaRPr lang="en-US"/>
          </a:p>
          <a:p>
            <a:r>
              <a:rPr lang="en-US"/>
              <a:t> - HS thảo luận nhóm đôi </a:t>
            </a:r>
            <a:endParaRPr lang="en-US"/>
          </a:p>
          <a:p>
            <a:r>
              <a:rPr lang="en-US"/>
              <a:t> - HS trả lời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BAAF9D-0896-4BF6-8994-1188B6737ADA}"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5D4F72-DF47-4D89-BD7A-663F660D0873}"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227A53-78E7-47C8-A778-D499D1315C10}"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1C4D97-CAB3-4DBA-9C04-538C5681D4CC}"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766FF-2AD0-43B5-962F-2BAADA43DBA7}"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2602CF-F0F8-410B-A8D0-B91CDC7BFEA3}"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BE5206-1146-419A-AE84-03D7ED36140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789DD0-CD39-4871-AA2E-122C2A57F9C2}"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BCEB32-DDC2-42FB-85ED-B9F8C2C49BA2}"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18DCB4-981F-455A-9DD7-228A21CCEA97}"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393267-2A16-492C-BE41-20A5E1E8A375}"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DF7825B-D62C-4E31-A315-5D59B694531E}"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NULL" TargetMode="External"/><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3"/>
          <p:cNvPicPr>
            <a:picLocks noChangeAspect="1"/>
          </p:cNvPicPr>
          <p:nvPr/>
        </p:nvPicPr>
        <p:blipFill>
          <a:blip r:embed="rId1"/>
          <a:srcRect b="9073"/>
          <a:stretch>
            <a:fillRect/>
          </a:stretch>
        </p:blipFill>
        <p:spPr>
          <a:xfrm>
            <a:off x="0" y="0"/>
            <a:ext cx="9144000" cy="6864350"/>
          </a:xfrm>
          <a:prstGeom prst="rect">
            <a:avLst/>
          </a:prstGeom>
          <a:noFill/>
          <a:ln w="9525">
            <a:noFill/>
          </a:ln>
        </p:spPr>
      </p:pic>
      <p:sp>
        <p:nvSpPr>
          <p:cNvPr id="3074" name="TextBox 4"/>
          <p:cNvSpPr txBox="1"/>
          <p:nvPr/>
        </p:nvSpPr>
        <p:spPr>
          <a:xfrm>
            <a:off x="1314450" y="1828800"/>
            <a:ext cx="6900863" cy="1244600"/>
          </a:xfrm>
          <a:prstGeom prst="rect">
            <a:avLst/>
          </a:prstGeom>
          <a:noFill/>
          <a:ln w="9525">
            <a:noFill/>
          </a:ln>
        </p:spPr>
        <p:txBody>
          <a:bodyPr anchor="t" anchorCtr="0">
            <a:spAutoFit/>
          </a:bodyPr>
          <a:p>
            <a:pPr eaLnBrk="0" hangingPunct="0">
              <a:buFontTx/>
            </a:pPr>
            <a:r>
              <a:rPr lang="en-US" altLang="en-US" sz="3750" b="1" noProof="1" dirty="0">
                <a:solidFill>
                  <a:srgbClr val="FF0000"/>
                </a:solidFill>
                <a:latin typeface="Calibri" panose="020F0502020204030204" pitchFamily="34" charset="0"/>
                <a:ea typeface="+mn-ea"/>
                <a:cs typeface="+mn-cs"/>
              </a:rPr>
              <a:t>Chào mừng các con lớp 4A</a:t>
            </a:r>
            <a:r>
              <a:rPr lang="vi-VN" altLang="en-US" sz="3750" b="1" noProof="1" dirty="0">
                <a:solidFill>
                  <a:srgbClr val="FF0000"/>
                </a:solidFill>
                <a:latin typeface="Arial" panose="020B0604020202020204" pitchFamily="34" charset="0"/>
                <a:ea typeface="+mn-ea"/>
                <a:cs typeface="+mn-cs"/>
              </a:rPr>
              <a:t>3</a:t>
            </a:r>
            <a:r>
              <a:rPr lang="en-US" altLang="en-US" sz="3750" b="1" noProof="1" dirty="0">
                <a:solidFill>
                  <a:srgbClr val="FF0000"/>
                </a:solidFill>
                <a:latin typeface="Calibri" panose="020F0502020204030204" pitchFamily="34" charset="0"/>
                <a:ea typeface="+mn-ea"/>
                <a:cs typeface="+mn-cs"/>
              </a:rPr>
              <a:t> </a:t>
            </a:r>
            <a:endParaRPr lang="en-US" altLang="en-US" sz="3750" b="1" noProof="1" dirty="0">
              <a:solidFill>
                <a:srgbClr val="FF0000"/>
              </a:solidFill>
              <a:latin typeface="Calibri" panose="020F0502020204030204" pitchFamily="34" charset="0"/>
            </a:endParaRPr>
          </a:p>
          <a:p>
            <a:pPr eaLnBrk="0" hangingPunct="0">
              <a:buFontTx/>
            </a:pPr>
            <a:r>
              <a:rPr lang="en-US" altLang="en-US" sz="3750" b="1" noProof="1" dirty="0">
                <a:solidFill>
                  <a:srgbClr val="FF0000"/>
                </a:solidFill>
                <a:latin typeface="Calibri" panose="020F0502020204030204" pitchFamily="34" charset="0"/>
                <a:ea typeface="+mn-ea"/>
                <a:cs typeface="+mn-cs"/>
              </a:rPr>
              <a:t>                   đến với tiết Địa lí</a:t>
            </a:r>
            <a:endParaRPr lang="en-US" altLang="en-US" sz="3750" b="1" noProof="1" dirty="0">
              <a:solidFill>
                <a:srgbClr val="FF0000"/>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0638" y="-53975"/>
            <a:ext cx="921702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000" b="1">
                <a:solidFill>
                  <a:srgbClr val="D60093"/>
                </a:solidFill>
              </a:rPr>
              <a:t>Quan sát hình 1 và 2, nhận xét trang phục của phụ nữ Chăm, phụ nữ Kinh.</a:t>
            </a:r>
            <a:endParaRPr lang="en-US" sz="2000" b="1">
              <a:solidFill>
                <a:srgbClr val="D60093"/>
              </a:solidFill>
            </a:endParaRPr>
          </a:p>
        </p:txBody>
      </p:sp>
      <p:pic>
        <p:nvPicPr>
          <p:cNvPr id="20488" name="Picture 8" descr="ao dai 1"/>
          <p:cNvPicPr>
            <a:picLocks noChangeAspect="1" noChangeArrowheads="1"/>
          </p:cNvPicPr>
          <p:nvPr/>
        </p:nvPicPr>
        <p:blipFill>
          <a:blip r:embed="rId1">
            <a:lum bright="-10000" contrast="36000"/>
            <a:extLst>
              <a:ext uri="{28A0092B-C50C-407E-A947-70E740481C1C}">
                <a14:useLocalDpi xmlns:a14="http://schemas.microsoft.com/office/drawing/2010/main" val="0"/>
              </a:ext>
            </a:extLst>
          </a:blip>
          <a:srcRect/>
          <a:stretch>
            <a:fillRect/>
          </a:stretch>
        </p:blipFill>
        <p:spPr bwMode="auto">
          <a:xfrm>
            <a:off x="539750" y="361950"/>
            <a:ext cx="7993063"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checkerboard(across)">
                                      <p:cBhvr>
                                        <p:cTn id="13" dur="1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a:p>
        </p:txBody>
      </p:sp>
      <p:pic>
        <p:nvPicPr>
          <p:cNvPr id="111622" name="Content Placeholder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350"/>
            <a:ext cx="4356100"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3" name="Picture 5"/>
          <p:cNvPicPr>
            <a:picLocks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00563" y="0"/>
            <a:ext cx="4392612" cy="616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636588" y="6248400"/>
            <a:ext cx="2981325" cy="457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a:solidFill>
                  <a:schemeClr val="hlink"/>
                </a:solidFill>
                <a:latin typeface="Times New Roman" panose="02020603050405020304" pitchFamily="18" charset="0"/>
                <a:cs typeface="Times New Roman" panose="02020603050405020304" pitchFamily="18" charset="0"/>
              </a:rPr>
              <a:t>Dân tộc Vân Kiều</a:t>
            </a:r>
            <a:endParaRPr lang="en-US" sz="2400" b="1">
              <a:solidFill>
                <a:schemeClr val="hlin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724525" y="6248400"/>
            <a:ext cx="2122488" cy="457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a:solidFill>
                  <a:schemeClr val="hlink"/>
                </a:solidFill>
                <a:latin typeface="Times New Roman" panose="02020603050405020304" pitchFamily="18" charset="0"/>
                <a:cs typeface="Times New Roman" panose="02020603050405020304" pitchFamily="18" charset="0"/>
              </a:rPr>
              <a:t>Dân tộc Pa Cô</a:t>
            </a:r>
            <a:endParaRPr lang="en-US" sz="2400" b="1">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111618"/>
                                        </p:tgtEl>
                                        <p:attrNameLst>
                                          <p:attrName>style.visibility</p:attrName>
                                        </p:attrNameLst>
                                      </p:cBhvr>
                                      <p:to>
                                        <p:strVal val="visible"/>
                                      </p:to>
                                    </p:set>
                                    <p:animEffect transition="in" filter="fade">
                                      <p:cBhvr>
                                        <p:cTn id="7" dur="1000">
                                          <p:stCondLst>
                                            <p:cond delay="0"/>
                                          </p:stCondLst>
                                        </p:cTn>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nvSpPr>
        <p:spPr bwMode="auto">
          <a:xfrm>
            <a:off x="468313" y="3068638"/>
            <a:ext cx="7980362"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sz="3600">
                <a:solidFill>
                  <a:srgbClr val="0000FF"/>
                </a:solidFill>
                <a:latin typeface="Times New Roman" panose="02020603050405020304" pitchFamily="18" charset="0"/>
                <a:cs typeface="Times New Roman" panose="02020603050405020304" pitchFamily="18" charset="0"/>
              </a:rPr>
              <a:t>    Dân cư ở đây chủ yếu là người Kinh, người Chăm và một số dân tộc ít người khác.</a:t>
            </a:r>
            <a:endParaRPr lang="en-US" sz="3600">
              <a:solidFill>
                <a:srgbClr val="0000FF"/>
              </a:solidFill>
              <a:latin typeface="Times New Roman" panose="02020603050405020304" pitchFamily="18" charset="0"/>
              <a:cs typeface="Times New Roman" panose="02020603050405020304" pitchFamily="18" charset="0"/>
            </a:endParaRPr>
          </a:p>
        </p:txBody>
      </p:sp>
      <p:sp>
        <p:nvSpPr>
          <p:cNvPr id="188422" name="Rectangle 6"/>
          <p:cNvSpPr>
            <a:spLocks noChangeArrowheads="1"/>
          </p:cNvSpPr>
          <p:nvPr/>
        </p:nvSpPr>
        <p:spPr bwMode="auto">
          <a:xfrm>
            <a:off x="3563303" y="2492375"/>
            <a:ext cx="1487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u="sng">
                <a:solidFill>
                  <a:srgbClr val="FF0000"/>
                </a:solidFill>
              </a:rPr>
              <a:t>Kết luận</a:t>
            </a:r>
            <a:r>
              <a:rPr lang="en-US" sz="2400" b="1">
                <a:solidFill>
                  <a:srgbClr val="FF0000"/>
                </a:solidFill>
              </a:rPr>
              <a:t>:</a:t>
            </a:r>
            <a:endParaRPr lang="en-US" sz="2400" b="1">
              <a:solidFill>
                <a:srgbClr val="FF0000"/>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Effect transition="in" filter="diamond(in)">
                                      <p:cBhvr>
                                        <p:cTn id="7" dur="2000"/>
                                        <p:tgtEl>
                                          <p:spTgt spid="188422"/>
                                        </p:tgtEl>
                                      </p:cBhvr>
                                    </p:animEffect>
                                  </p:childTnLst>
                                </p:cTn>
                              </p:par>
                            </p:childTnLst>
                          </p:cTn>
                        </p:par>
                        <p:par>
                          <p:cTn id="8" fill="hold">
                            <p:stCondLst>
                              <p:cond delay="2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250" autoRev="1" fill="hold">
                                          <p:stCondLst>
                                            <p:cond delay="0"/>
                                          </p:stCondLst>
                                        </p:cTn>
                                        <p:tgtEl>
                                          <p:spTgt spid="3">
                                            <p:txEl>
                                              <p:pRg st="0" end="0"/>
                                            </p:txEl>
                                          </p:spTgt>
                                        </p:tgtEl>
                                        <p:attrNameLst>
                                          <p:attrName>ppt_w</p:attrName>
                                        </p:attrNameLst>
                                      </p:cBhvr>
                                    </p:anim>
                                    <p:anim by="(#ppt_w*0.50)" calcmode="lin" valueType="num">
                                      <p:cBhvr>
                                        <p:cTn id="12" dur="250" decel="50000" autoRev="1" fill="hold">
                                          <p:stCondLst>
                                            <p:cond delay="0"/>
                                          </p:stCondLst>
                                        </p:cTn>
                                        <p:tgtEl>
                                          <p:spTgt spid="3">
                                            <p:txEl>
                                              <p:pRg st="0" end="0"/>
                                            </p:txEl>
                                          </p:spTgt>
                                        </p:tgtEl>
                                        <p:attrNameLst>
                                          <p:attrName>ppt_x</p:attrName>
                                        </p:attrNameLst>
                                      </p:cBhvr>
                                    </p:anim>
                                    <p:anim from="(-#ppt_h/2)" to="(#ppt_y)" calcmode="lin" valueType="num">
                                      <p:cBhvr>
                                        <p:cTn id="13" dur="500" fill="hold">
                                          <p:stCondLst>
                                            <p:cond delay="0"/>
                                          </p:stCondLst>
                                        </p:cTn>
                                        <p:tgtEl>
                                          <p:spTgt spid="3">
                                            <p:txEl>
                                              <p:pRg st="0" end="0"/>
                                            </p:txEl>
                                          </p:spTgt>
                                        </p:tgtEl>
                                        <p:attrNameLst>
                                          <p:attrName>ppt_y</p:attrName>
                                        </p:attrNameLst>
                                      </p:cBhvr>
                                    </p:anim>
                                    <p:animRot by="21600000">
                                      <p:cBhvr>
                                        <p:cTn id="14"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25800" y="639128"/>
            <a:ext cx="2692400" cy="224472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620078"/>
            <a:ext cx="2543175" cy="22637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6"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84538"/>
            <a:ext cx="2663825" cy="23368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8" y="639128"/>
            <a:ext cx="2808287" cy="23145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8"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259138"/>
            <a:ext cx="2808287" cy="2376487"/>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138" y="3284538"/>
            <a:ext cx="2513012" cy="23368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3803" name="Text Box 11"/>
          <p:cNvSpPr txBox="1">
            <a:spLocks noChangeArrowheads="1"/>
          </p:cNvSpPr>
          <p:nvPr/>
        </p:nvSpPr>
        <p:spPr bwMode="auto">
          <a:xfrm>
            <a:off x="104775" y="2977833"/>
            <a:ext cx="3348038"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400">
                <a:solidFill>
                  <a:srgbClr val="FF33CC"/>
                </a:solidFill>
              </a:rPr>
              <a:t>Hình 3. Đầm nuôi tôm công nghiệp </a:t>
            </a:r>
            <a:endParaRPr lang="en-US" sz="1400">
              <a:solidFill>
                <a:srgbClr val="FF33CC"/>
              </a:solidFill>
            </a:endParaRPr>
          </a:p>
        </p:txBody>
      </p:sp>
      <p:sp>
        <p:nvSpPr>
          <p:cNvPr id="33804" name="Text Box 12"/>
          <p:cNvSpPr txBox="1">
            <a:spLocks noChangeArrowheads="1"/>
          </p:cNvSpPr>
          <p:nvPr/>
        </p:nvSpPr>
        <p:spPr bwMode="auto">
          <a:xfrm>
            <a:off x="3352800" y="2922588"/>
            <a:ext cx="2482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600">
                <a:solidFill>
                  <a:srgbClr val="FF33CC"/>
                </a:solidFill>
              </a:rPr>
              <a:t>Hình 4. Cánh đồng mía</a:t>
            </a:r>
            <a:endParaRPr lang="en-US" sz="1600">
              <a:solidFill>
                <a:srgbClr val="FF33CC"/>
              </a:solidFill>
            </a:endParaRPr>
          </a:p>
        </p:txBody>
      </p:sp>
      <p:sp>
        <p:nvSpPr>
          <p:cNvPr id="33805" name="Text Box 13"/>
          <p:cNvSpPr txBox="1">
            <a:spLocks noChangeArrowheads="1"/>
          </p:cNvSpPr>
          <p:nvPr/>
        </p:nvSpPr>
        <p:spPr bwMode="auto">
          <a:xfrm>
            <a:off x="6372225" y="2922588"/>
            <a:ext cx="242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600">
                <a:solidFill>
                  <a:srgbClr val="FF33CC"/>
                </a:solidFill>
              </a:rPr>
              <a:t>Hình 5. Cánh đồng lúa</a:t>
            </a:r>
            <a:endParaRPr lang="en-US" sz="1600">
              <a:solidFill>
                <a:srgbClr val="FF33CC"/>
              </a:solidFill>
            </a:endParaRPr>
          </a:p>
        </p:txBody>
      </p:sp>
      <p:sp>
        <p:nvSpPr>
          <p:cNvPr id="33806" name="Text Box 14"/>
          <p:cNvSpPr txBox="1">
            <a:spLocks noChangeArrowheads="1"/>
          </p:cNvSpPr>
          <p:nvPr/>
        </p:nvSpPr>
        <p:spPr bwMode="auto">
          <a:xfrm>
            <a:off x="6667500" y="5722938"/>
            <a:ext cx="2220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600">
                <a:solidFill>
                  <a:srgbClr val="FF00FF"/>
                </a:solidFill>
              </a:rPr>
              <a:t>Hình 8. Làng chài</a:t>
            </a:r>
            <a:endParaRPr lang="en-US" sz="1600">
              <a:solidFill>
                <a:srgbClr val="FF00FF"/>
              </a:solidFill>
            </a:endParaRPr>
          </a:p>
        </p:txBody>
      </p:sp>
      <p:sp>
        <p:nvSpPr>
          <p:cNvPr id="33807" name="Text Box 15"/>
          <p:cNvSpPr txBox="1">
            <a:spLocks noChangeArrowheads="1"/>
          </p:cNvSpPr>
          <p:nvPr/>
        </p:nvSpPr>
        <p:spPr bwMode="auto">
          <a:xfrm>
            <a:off x="3452813" y="5653088"/>
            <a:ext cx="2589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600">
                <a:solidFill>
                  <a:srgbClr val="FF00FF"/>
                </a:solidFill>
              </a:rPr>
              <a:t>Hình  7. Cánh đồng muối</a:t>
            </a:r>
            <a:endParaRPr lang="en-US" sz="1600">
              <a:solidFill>
                <a:srgbClr val="FF00FF"/>
              </a:solidFill>
            </a:endParaRPr>
          </a:p>
        </p:txBody>
      </p:sp>
      <p:sp>
        <p:nvSpPr>
          <p:cNvPr id="33808" name="Text Box 16"/>
          <p:cNvSpPr txBox="1">
            <a:spLocks noChangeArrowheads="1"/>
          </p:cNvSpPr>
          <p:nvPr/>
        </p:nvSpPr>
        <p:spPr bwMode="auto">
          <a:xfrm>
            <a:off x="309563" y="5686425"/>
            <a:ext cx="2676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600">
                <a:solidFill>
                  <a:srgbClr val="FF33CC"/>
                </a:solidFill>
              </a:rPr>
              <a:t>Hình 6. Chăn nuôi gia súc</a:t>
            </a:r>
            <a:endParaRPr lang="en-US" sz="1600">
              <a:solidFill>
                <a:srgbClr val="FF33CC"/>
              </a:solidFill>
            </a:endParaRPr>
          </a:p>
        </p:txBody>
      </p:sp>
      <p:sp>
        <p:nvSpPr>
          <p:cNvPr id="7" name="Text Box 17"/>
          <p:cNvSpPr txBox="1">
            <a:spLocks noChangeArrowheads="1"/>
          </p:cNvSpPr>
          <p:nvPr/>
        </p:nvSpPr>
        <p:spPr bwMode="auto">
          <a:xfrm>
            <a:off x="80645" y="115888"/>
            <a:ext cx="585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b="1">
                <a:latin typeface="Times New Roman" panose="02020603050405020304" pitchFamily="18" charset="0"/>
                <a:cs typeface="Times New Roman" panose="02020603050405020304" pitchFamily="18" charset="0"/>
              </a:rPr>
              <a:t>2. Hoạt động sản xuất của người dân:</a:t>
            </a:r>
            <a:endParaRPr lang="en-US" sz="2400" b="1">
              <a:latin typeface="Times New Roman" panose="02020603050405020304" pitchFamily="18" charset="0"/>
              <a:cs typeface="Times New Roman" panose="02020603050405020304" pitchFamily="18"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edge">
                                      <p:cBhvr>
                                        <p:cTn id="7" dur="2000"/>
                                        <p:tgtEl>
                                          <p:spTgt spid="33799"/>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3803"/>
                                        </p:tgtEl>
                                        <p:attrNameLst>
                                          <p:attrName>style.visibility</p:attrName>
                                        </p:attrNameLst>
                                      </p:cBhvr>
                                      <p:to>
                                        <p:strVal val="visible"/>
                                      </p:to>
                                    </p:set>
                                    <p:anim calcmode="discrete" valueType="clr">
                                      <p:cBhvr override="childStyle">
                                        <p:cTn id="11" dur="80"/>
                                        <p:tgtEl>
                                          <p:spTgt spid="33803"/>
                                        </p:tgtEl>
                                        <p:attrNameLst>
                                          <p:attrName>style.color</p:attrName>
                                        </p:attrNameLst>
                                      </p:cBhvr>
                                      <p:tavLst>
                                        <p:tav tm="0">
                                          <p:val>
                                            <p:clrVal>
                                              <a:srgbClr val="FF00FF"/>
                                            </p:clrVal>
                                          </p:val>
                                        </p:tav>
                                        <p:tav tm="50000">
                                          <p:val>
                                            <p:clrVal>
                                              <a:srgbClr val="FF00FF"/>
                                            </p:clrVal>
                                          </p:val>
                                        </p:tav>
                                      </p:tavLst>
                                    </p:anim>
                                    <p:anim calcmode="discrete" valueType="clr">
                                      <p:cBhvr>
                                        <p:cTn id="12" dur="80"/>
                                        <p:tgtEl>
                                          <p:spTgt spid="33803"/>
                                        </p:tgtEl>
                                        <p:attrNameLst>
                                          <p:attrName>fillcolor</p:attrName>
                                        </p:attrNameLst>
                                      </p:cBhvr>
                                      <p:tavLst>
                                        <p:tav tm="0">
                                          <p:val>
                                            <p:clrVal>
                                              <a:schemeClr val="accent2"/>
                                            </p:clrVal>
                                          </p:val>
                                        </p:tav>
                                        <p:tav tm="50000">
                                          <p:val>
                                            <p:clrVal>
                                              <a:schemeClr val="hlink"/>
                                            </p:clrVal>
                                          </p:val>
                                        </p:tav>
                                      </p:tavLst>
                                    </p:anim>
                                    <p:set>
                                      <p:cBhvr>
                                        <p:cTn id="13" dur="80"/>
                                        <p:tgtEl>
                                          <p:spTgt spid="33803"/>
                                        </p:tgtEl>
                                        <p:attrNameLst>
                                          <p:attrName>fill.type</p:attrName>
                                        </p:attrNameLst>
                                      </p:cBhvr>
                                      <p:to>
                                        <p:strVal val="solid"/>
                                      </p:to>
                                    </p:set>
                                  </p:childTnLst>
                                </p:cTn>
                              </p:par>
                            </p:childTnLst>
                          </p:cTn>
                        </p:par>
                        <p:par>
                          <p:cTn id="14" fill="hold">
                            <p:stCondLst>
                              <p:cond delay="3360"/>
                            </p:stCondLst>
                            <p:childTnLst>
                              <p:par>
                                <p:cTn id="15" presetID="20" presetClass="entr" presetSubtype="0" fill="hold" nodeType="after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wedge">
                                      <p:cBhvr>
                                        <p:cTn id="17" dur="2000"/>
                                        <p:tgtEl>
                                          <p:spTgt spid="33796"/>
                                        </p:tgtEl>
                                      </p:cBhvr>
                                    </p:animEffect>
                                  </p:childTnLst>
                                </p:cTn>
                              </p:par>
                            </p:childTnLst>
                          </p:cTn>
                        </p:par>
                        <p:par>
                          <p:cTn id="18" fill="hold">
                            <p:stCondLst>
                              <p:cond delay="536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3804"/>
                                        </p:tgtEl>
                                        <p:attrNameLst>
                                          <p:attrName>style.visibility</p:attrName>
                                        </p:attrNameLst>
                                      </p:cBhvr>
                                      <p:to>
                                        <p:strVal val="visible"/>
                                      </p:to>
                                    </p:set>
                                    <p:anim calcmode="discrete" valueType="clr">
                                      <p:cBhvr override="childStyle">
                                        <p:cTn id="21" dur="80"/>
                                        <p:tgtEl>
                                          <p:spTgt spid="33804"/>
                                        </p:tgtEl>
                                        <p:attrNameLst>
                                          <p:attrName>style.color</p:attrName>
                                        </p:attrNameLst>
                                      </p:cBhvr>
                                      <p:tavLst>
                                        <p:tav tm="0">
                                          <p:val>
                                            <p:clrVal>
                                              <a:srgbClr val="FF00FF"/>
                                            </p:clrVal>
                                          </p:val>
                                        </p:tav>
                                        <p:tav tm="50000">
                                          <p:val>
                                            <p:clrVal>
                                              <a:srgbClr val="FF00FF"/>
                                            </p:clrVal>
                                          </p:val>
                                        </p:tav>
                                      </p:tavLst>
                                    </p:anim>
                                    <p:anim calcmode="discrete" valueType="clr">
                                      <p:cBhvr>
                                        <p:cTn id="22" dur="80"/>
                                        <p:tgtEl>
                                          <p:spTgt spid="33804"/>
                                        </p:tgtEl>
                                        <p:attrNameLst>
                                          <p:attrName>fillcolor</p:attrName>
                                        </p:attrNameLst>
                                      </p:cBhvr>
                                      <p:tavLst>
                                        <p:tav tm="0">
                                          <p:val>
                                            <p:clrVal>
                                              <a:schemeClr val="accent2"/>
                                            </p:clrVal>
                                          </p:val>
                                        </p:tav>
                                        <p:tav tm="50000">
                                          <p:val>
                                            <p:clrVal>
                                              <a:schemeClr val="hlink"/>
                                            </p:clrVal>
                                          </p:val>
                                        </p:tav>
                                      </p:tavLst>
                                    </p:anim>
                                    <p:set>
                                      <p:cBhvr>
                                        <p:cTn id="23" dur="80"/>
                                        <p:tgtEl>
                                          <p:spTgt spid="33804"/>
                                        </p:tgtEl>
                                        <p:attrNameLst>
                                          <p:attrName>fill.type</p:attrName>
                                        </p:attrNameLst>
                                      </p:cBhvr>
                                      <p:to>
                                        <p:strVal val="solid"/>
                                      </p:to>
                                    </p:set>
                                  </p:childTnLst>
                                </p:cTn>
                              </p:par>
                            </p:childTnLst>
                          </p:cTn>
                        </p:par>
                        <p:par>
                          <p:cTn id="24" fill="hold">
                            <p:stCondLst>
                              <p:cond delay="6240"/>
                            </p:stCondLst>
                            <p:childTnLst>
                              <p:par>
                                <p:cTn id="25" presetID="20" presetClass="entr" presetSubtype="0" fill="hold" nodeType="afterEffect">
                                  <p:stCondLst>
                                    <p:cond delay="0"/>
                                  </p:stCondLst>
                                  <p:childTnLst>
                                    <p:set>
                                      <p:cBhvr>
                                        <p:cTn id="26" dur="1" fill="hold">
                                          <p:stCondLst>
                                            <p:cond delay="0"/>
                                          </p:stCondLst>
                                        </p:cTn>
                                        <p:tgtEl>
                                          <p:spTgt spid="33797"/>
                                        </p:tgtEl>
                                        <p:attrNameLst>
                                          <p:attrName>style.visibility</p:attrName>
                                        </p:attrNameLst>
                                      </p:cBhvr>
                                      <p:to>
                                        <p:strVal val="visible"/>
                                      </p:to>
                                    </p:set>
                                    <p:animEffect transition="in" filter="wedge">
                                      <p:cBhvr>
                                        <p:cTn id="27" dur="2000"/>
                                        <p:tgtEl>
                                          <p:spTgt spid="33797"/>
                                        </p:tgtEl>
                                      </p:cBhvr>
                                    </p:animEffect>
                                  </p:childTnLst>
                                </p:cTn>
                              </p:par>
                            </p:childTnLst>
                          </p:cTn>
                        </p:par>
                        <p:par>
                          <p:cTn id="28" fill="hold">
                            <p:stCondLst>
                              <p:cond delay="82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3805"/>
                                        </p:tgtEl>
                                        <p:attrNameLst>
                                          <p:attrName>style.visibility</p:attrName>
                                        </p:attrNameLst>
                                      </p:cBhvr>
                                      <p:to>
                                        <p:strVal val="visible"/>
                                      </p:to>
                                    </p:set>
                                    <p:anim calcmode="discrete" valueType="clr">
                                      <p:cBhvr override="childStyle">
                                        <p:cTn id="31" dur="80"/>
                                        <p:tgtEl>
                                          <p:spTgt spid="33805"/>
                                        </p:tgtEl>
                                        <p:attrNameLst>
                                          <p:attrName>style.color</p:attrName>
                                        </p:attrNameLst>
                                      </p:cBhvr>
                                      <p:tavLst>
                                        <p:tav tm="0">
                                          <p:val>
                                            <p:clrVal>
                                              <a:srgbClr val="FF00FF"/>
                                            </p:clrVal>
                                          </p:val>
                                        </p:tav>
                                        <p:tav tm="50000">
                                          <p:val>
                                            <p:clrVal>
                                              <a:srgbClr val="FF00FF"/>
                                            </p:clrVal>
                                          </p:val>
                                        </p:tav>
                                      </p:tavLst>
                                    </p:anim>
                                    <p:anim calcmode="discrete" valueType="clr">
                                      <p:cBhvr>
                                        <p:cTn id="32" dur="80"/>
                                        <p:tgtEl>
                                          <p:spTgt spid="33805"/>
                                        </p:tgtEl>
                                        <p:attrNameLst>
                                          <p:attrName>fillcolor</p:attrName>
                                        </p:attrNameLst>
                                      </p:cBhvr>
                                      <p:tavLst>
                                        <p:tav tm="0">
                                          <p:val>
                                            <p:clrVal>
                                              <a:schemeClr val="accent2"/>
                                            </p:clrVal>
                                          </p:val>
                                        </p:tav>
                                        <p:tav tm="50000">
                                          <p:val>
                                            <p:clrVal>
                                              <a:schemeClr val="hlink"/>
                                            </p:clrVal>
                                          </p:val>
                                        </p:tav>
                                      </p:tavLst>
                                    </p:anim>
                                    <p:set>
                                      <p:cBhvr>
                                        <p:cTn id="33" dur="80"/>
                                        <p:tgtEl>
                                          <p:spTgt spid="33805"/>
                                        </p:tgtEl>
                                        <p:attrNameLst>
                                          <p:attrName>fill.type</p:attrName>
                                        </p:attrNameLst>
                                      </p:cBhvr>
                                      <p:to>
                                        <p:strVal val="solid"/>
                                      </p:to>
                                    </p:set>
                                  </p:childTnLst>
                                </p:cTn>
                              </p:par>
                            </p:childTnLst>
                          </p:cTn>
                        </p:par>
                        <p:par>
                          <p:cTn id="34" fill="hold">
                            <p:stCondLst>
                              <p:cond delay="9120"/>
                            </p:stCondLst>
                            <p:childTnLst>
                              <p:par>
                                <p:cTn id="35" presetID="20" presetClass="entr" presetSubtype="0" fill="hold" nodeType="afterEffect">
                                  <p:stCondLst>
                                    <p:cond delay="0"/>
                                  </p:stCondLst>
                                  <p:childTnLst>
                                    <p:set>
                                      <p:cBhvr>
                                        <p:cTn id="36" dur="1" fill="hold">
                                          <p:stCondLst>
                                            <p:cond delay="0"/>
                                          </p:stCondLst>
                                        </p:cTn>
                                        <p:tgtEl>
                                          <p:spTgt spid="33800"/>
                                        </p:tgtEl>
                                        <p:attrNameLst>
                                          <p:attrName>style.visibility</p:attrName>
                                        </p:attrNameLst>
                                      </p:cBhvr>
                                      <p:to>
                                        <p:strVal val="visible"/>
                                      </p:to>
                                    </p:set>
                                    <p:animEffect transition="in" filter="wedge">
                                      <p:cBhvr>
                                        <p:cTn id="37" dur="2000"/>
                                        <p:tgtEl>
                                          <p:spTgt spid="33800"/>
                                        </p:tgtEl>
                                      </p:cBhvr>
                                    </p:animEffect>
                                  </p:childTnLst>
                                </p:cTn>
                              </p:par>
                            </p:childTnLst>
                          </p:cTn>
                        </p:par>
                        <p:par>
                          <p:cTn id="38" fill="hold">
                            <p:stCondLst>
                              <p:cond delay="1112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3808"/>
                                        </p:tgtEl>
                                        <p:attrNameLst>
                                          <p:attrName>style.visibility</p:attrName>
                                        </p:attrNameLst>
                                      </p:cBhvr>
                                      <p:to>
                                        <p:strVal val="visible"/>
                                      </p:to>
                                    </p:set>
                                    <p:anim calcmode="discrete" valueType="clr">
                                      <p:cBhvr override="childStyle">
                                        <p:cTn id="41" dur="80"/>
                                        <p:tgtEl>
                                          <p:spTgt spid="33808"/>
                                        </p:tgtEl>
                                        <p:attrNameLst>
                                          <p:attrName>style.color</p:attrName>
                                        </p:attrNameLst>
                                      </p:cBhvr>
                                      <p:tavLst>
                                        <p:tav tm="0">
                                          <p:val>
                                            <p:clrVal>
                                              <a:srgbClr val="FF00FF"/>
                                            </p:clrVal>
                                          </p:val>
                                        </p:tav>
                                        <p:tav tm="50000">
                                          <p:val>
                                            <p:clrVal>
                                              <a:srgbClr val="FF00FF"/>
                                            </p:clrVal>
                                          </p:val>
                                        </p:tav>
                                      </p:tavLst>
                                    </p:anim>
                                    <p:anim calcmode="discrete" valueType="clr">
                                      <p:cBhvr>
                                        <p:cTn id="42" dur="80"/>
                                        <p:tgtEl>
                                          <p:spTgt spid="33808"/>
                                        </p:tgtEl>
                                        <p:attrNameLst>
                                          <p:attrName>fillcolor</p:attrName>
                                        </p:attrNameLst>
                                      </p:cBhvr>
                                      <p:tavLst>
                                        <p:tav tm="0">
                                          <p:val>
                                            <p:clrVal>
                                              <a:schemeClr val="accent2"/>
                                            </p:clrVal>
                                          </p:val>
                                        </p:tav>
                                        <p:tav tm="50000">
                                          <p:val>
                                            <p:clrVal>
                                              <a:schemeClr val="hlink"/>
                                            </p:clrVal>
                                          </p:val>
                                        </p:tav>
                                      </p:tavLst>
                                    </p:anim>
                                    <p:set>
                                      <p:cBhvr>
                                        <p:cTn id="43" dur="80"/>
                                        <p:tgtEl>
                                          <p:spTgt spid="33808"/>
                                        </p:tgtEl>
                                        <p:attrNameLst>
                                          <p:attrName>fill.type</p:attrName>
                                        </p:attrNameLst>
                                      </p:cBhvr>
                                      <p:to>
                                        <p:strVal val="solid"/>
                                      </p:to>
                                    </p:set>
                                  </p:childTnLst>
                                </p:cTn>
                              </p:par>
                            </p:childTnLst>
                          </p:cTn>
                        </p:par>
                        <p:par>
                          <p:cTn id="44" fill="hold">
                            <p:stCondLst>
                              <p:cond delay="12159"/>
                            </p:stCondLst>
                            <p:childTnLst>
                              <p:par>
                                <p:cTn id="45" presetID="20" presetClass="entr" presetSubtype="0" fill="hold" nodeType="afterEffect">
                                  <p:stCondLst>
                                    <p:cond delay="0"/>
                                  </p:stCondLst>
                                  <p:childTnLst>
                                    <p:set>
                                      <p:cBhvr>
                                        <p:cTn id="46" dur="1" fill="hold">
                                          <p:stCondLst>
                                            <p:cond delay="0"/>
                                          </p:stCondLst>
                                        </p:cTn>
                                        <p:tgtEl>
                                          <p:spTgt spid="33798"/>
                                        </p:tgtEl>
                                        <p:attrNameLst>
                                          <p:attrName>style.visibility</p:attrName>
                                        </p:attrNameLst>
                                      </p:cBhvr>
                                      <p:to>
                                        <p:strVal val="visible"/>
                                      </p:to>
                                    </p:set>
                                    <p:animEffect transition="in" filter="wedge">
                                      <p:cBhvr>
                                        <p:cTn id="47" dur="2000"/>
                                        <p:tgtEl>
                                          <p:spTgt spid="33798"/>
                                        </p:tgtEl>
                                      </p:cBhvr>
                                    </p:animEffect>
                                  </p:childTnLst>
                                </p:cTn>
                              </p:par>
                            </p:childTnLst>
                          </p:cTn>
                        </p:par>
                        <p:par>
                          <p:cTn id="48" fill="hold">
                            <p:stCondLst>
                              <p:cond delay="14159"/>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33807"/>
                                        </p:tgtEl>
                                        <p:attrNameLst>
                                          <p:attrName>style.visibility</p:attrName>
                                        </p:attrNameLst>
                                      </p:cBhvr>
                                      <p:to>
                                        <p:strVal val="visible"/>
                                      </p:to>
                                    </p:set>
                                    <p:anim calcmode="discrete" valueType="clr">
                                      <p:cBhvr override="childStyle">
                                        <p:cTn id="51" dur="80"/>
                                        <p:tgtEl>
                                          <p:spTgt spid="33807"/>
                                        </p:tgtEl>
                                        <p:attrNameLst>
                                          <p:attrName>style.color</p:attrName>
                                        </p:attrNameLst>
                                      </p:cBhvr>
                                      <p:tavLst>
                                        <p:tav tm="0">
                                          <p:val>
                                            <p:clrVal>
                                              <a:srgbClr val="FF00FF"/>
                                            </p:clrVal>
                                          </p:val>
                                        </p:tav>
                                        <p:tav tm="50000">
                                          <p:val>
                                            <p:clrVal>
                                              <a:srgbClr val="FF00FF"/>
                                            </p:clrVal>
                                          </p:val>
                                        </p:tav>
                                      </p:tavLst>
                                    </p:anim>
                                    <p:anim calcmode="discrete" valueType="clr">
                                      <p:cBhvr>
                                        <p:cTn id="52" dur="80"/>
                                        <p:tgtEl>
                                          <p:spTgt spid="33807"/>
                                        </p:tgtEl>
                                        <p:attrNameLst>
                                          <p:attrName>fillcolor</p:attrName>
                                        </p:attrNameLst>
                                      </p:cBhvr>
                                      <p:tavLst>
                                        <p:tav tm="0">
                                          <p:val>
                                            <p:clrVal>
                                              <a:schemeClr val="accent2"/>
                                            </p:clrVal>
                                          </p:val>
                                        </p:tav>
                                        <p:tav tm="50000">
                                          <p:val>
                                            <p:clrVal>
                                              <a:schemeClr val="hlink"/>
                                            </p:clrVal>
                                          </p:val>
                                        </p:tav>
                                      </p:tavLst>
                                    </p:anim>
                                    <p:set>
                                      <p:cBhvr>
                                        <p:cTn id="53" dur="80"/>
                                        <p:tgtEl>
                                          <p:spTgt spid="33807"/>
                                        </p:tgtEl>
                                        <p:attrNameLst>
                                          <p:attrName>fill.type</p:attrName>
                                        </p:attrNameLst>
                                      </p:cBhvr>
                                      <p:to>
                                        <p:strVal val="solid"/>
                                      </p:to>
                                    </p:set>
                                  </p:childTnLst>
                                </p:cTn>
                              </p:par>
                            </p:childTnLst>
                          </p:cTn>
                        </p:par>
                        <p:par>
                          <p:cTn id="54" fill="hold">
                            <p:stCondLst>
                              <p:cond delay="15119"/>
                            </p:stCondLst>
                            <p:childTnLst>
                              <p:par>
                                <p:cTn id="55" presetID="20" presetClass="entr" presetSubtype="0" fill="hold" nodeType="afterEffect">
                                  <p:stCondLst>
                                    <p:cond delay="0"/>
                                  </p:stCondLst>
                                  <p:childTnLst>
                                    <p:set>
                                      <p:cBhvr>
                                        <p:cTn id="56" dur="1" fill="hold">
                                          <p:stCondLst>
                                            <p:cond delay="0"/>
                                          </p:stCondLst>
                                        </p:cTn>
                                        <p:tgtEl>
                                          <p:spTgt spid="33801"/>
                                        </p:tgtEl>
                                        <p:attrNameLst>
                                          <p:attrName>style.visibility</p:attrName>
                                        </p:attrNameLst>
                                      </p:cBhvr>
                                      <p:to>
                                        <p:strVal val="visible"/>
                                      </p:to>
                                    </p:set>
                                    <p:animEffect transition="in" filter="wedge">
                                      <p:cBhvr>
                                        <p:cTn id="57" dur="2000"/>
                                        <p:tgtEl>
                                          <p:spTgt spid="33801"/>
                                        </p:tgtEl>
                                      </p:cBhvr>
                                    </p:animEffect>
                                  </p:childTnLst>
                                </p:cTn>
                              </p:par>
                            </p:childTnLst>
                          </p:cTn>
                        </p:par>
                        <p:par>
                          <p:cTn id="58" fill="hold">
                            <p:stCondLst>
                              <p:cond delay="17119"/>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33806"/>
                                        </p:tgtEl>
                                        <p:attrNameLst>
                                          <p:attrName>style.visibility</p:attrName>
                                        </p:attrNameLst>
                                      </p:cBhvr>
                                      <p:to>
                                        <p:strVal val="visible"/>
                                      </p:to>
                                    </p:set>
                                    <p:anim calcmode="discrete" valueType="clr">
                                      <p:cBhvr override="childStyle">
                                        <p:cTn id="61" dur="80"/>
                                        <p:tgtEl>
                                          <p:spTgt spid="33806"/>
                                        </p:tgtEl>
                                        <p:attrNameLst>
                                          <p:attrName>style.color</p:attrName>
                                        </p:attrNameLst>
                                      </p:cBhvr>
                                      <p:tavLst>
                                        <p:tav tm="0">
                                          <p:val>
                                            <p:clrVal>
                                              <a:srgbClr val="FF00FF"/>
                                            </p:clrVal>
                                          </p:val>
                                        </p:tav>
                                        <p:tav tm="50000">
                                          <p:val>
                                            <p:clrVal>
                                              <a:srgbClr val="FF00FF"/>
                                            </p:clrVal>
                                          </p:val>
                                        </p:tav>
                                      </p:tavLst>
                                    </p:anim>
                                    <p:anim calcmode="discrete" valueType="clr">
                                      <p:cBhvr>
                                        <p:cTn id="62" dur="80"/>
                                        <p:tgtEl>
                                          <p:spTgt spid="33806"/>
                                        </p:tgtEl>
                                        <p:attrNameLst>
                                          <p:attrName>fillcolor</p:attrName>
                                        </p:attrNameLst>
                                      </p:cBhvr>
                                      <p:tavLst>
                                        <p:tav tm="0">
                                          <p:val>
                                            <p:clrVal>
                                              <a:schemeClr val="accent2"/>
                                            </p:clrVal>
                                          </p:val>
                                        </p:tav>
                                        <p:tav tm="50000">
                                          <p:val>
                                            <p:clrVal>
                                              <a:schemeClr val="hlink"/>
                                            </p:clrVal>
                                          </p:val>
                                        </p:tav>
                                      </p:tavLst>
                                    </p:anim>
                                    <p:set>
                                      <p:cBhvr>
                                        <p:cTn id="63" dur="80"/>
                                        <p:tgtEl>
                                          <p:spTgt spid="33806"/>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1" nodeType="clickEffect">
                                  <p:stCondLst>
                                    <p:cond delay="0"/>
                                  </p:stCondLst>
                                  <p:iterate type="lt">
                                    <p:tmPct val="50000"/>
                                  </p:iterate>
                                  <p:childTnLst>
                                    <p:set>
                                      <p:cBhvr>
                                        <p:cTn id="67" dur="1" fill="hold">
                                          <p:stCondLst>
                                            <p:cond delay="0"/>
                                          </p:stCondLst>
                                        </p:cTn>
                                        <p:tgtEl>
                                          <p:spTgt spid="7"/>
                                        </p:tgtEl>
                                        <p:attrNameLst>
                                          <p:attrName>style.visibility</p:attrName>
                                        </p:attrNameLst>
                                      </p:cBhvr>
                                      <p:to>
                                        <p:strVal val="visible"/>
                                      </p:to>
                                    </p:set>
                                    <p:anim calcmode="discrete" valueType="clr">
                                      <p:cBhvr override="childStyle">
                                        <p:cTn id="6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7"/>
                                        </p:tgtEl>
                                        <p:attrNameLst>
                                          <p:attrName>fillcolor</p:attrName>
                                        </p:attrNameLst>
                                      </p:cBhvr>
                                      <p:tavLst>
                                        <p:tav tm="0">
                                          <p:val>
                                            <p:clrVal>
                                              <a:schemeClr val="accent2"/>
                                            </p:clrVal>
                                          </p:val>
                                        </p:tav>
                                        <p:tav tm="50000">
                                          <p:val>
                                            <p:clrVal>
                                              <a:schemeClr val="hlink"/>
                                            </p:clrVal>
                                          </p:val>
                                        </p:tav>
                                      </p:tavLst>
                                    </p:anim>
                                    <p:set>
                                      <p:cBhvr>
                                        <p:cTn id="7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33805" grpId="0"/>
      <p:bldP spid="33806" grpId="0"/>
      <p:bldP spid="33807" grpId="0"/>
      <p:bldP spid="33808"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06" name="Group 42"/>
          <p:cNvGraphicFramePr>
            <a:graphicFrameLocks noGrp="1"/>
          </p:cNvGraphicFramePr>
          <p:nvPr/>
        </p:nvGraphicFramePr>
        <p:xfrm>
          <a:off x="128588" y="1109663"/>
          <a:ext cx="8929687" cy="5574030"/>
        </p:xfrm>
        <a:graphic>
          <a:graphicData uri="http://schemas.openxmlformats.org/drawingml/2006/table">
            <a:tbl>
              <a:tblPr/>
              <a:tblGrid>
                <a:gridCol w="2357437"/>
                <a:gridCol w="2357438"/>
                <a:gridCol w="2286000"/>
                <a:gridCol w="1928812"/>
              </a:tblGrid>
              <a:tr h="590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Trồng trọt</a:t>
                      </a:r>
                      <a:endPar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Chăn nuôi</a:t>
                      </a:r>
                      <a:endPar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Nuôi trồng và đánh bắt thủy sản</a:t>
                      </a:r>
                      <a:endPar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Các ngành khác</a:t>
                      </a:r>
                      <a:endParaRPr kumimoji="0" lang="en-US" sz="1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933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bl>
          </a:graphicData>
        </a:graphic>
      </p:graphicFrame>
      <p:sp>
        <p:nvSpPr>
          <p:cNvPr id="88094" name="Text Box 30"/>
          <p:cNvSpPr txBox="1">
            <a:spLocks noChangeArrowheads="1"/>
          </p:cNvSpPr>
          <p:nvPr/>
        </p:nvSpPr>
        <p:spPr bwMode="auto">
          <a:xfrm>
            <a:off x="19050" y="58738"/>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300" b="1">
                <a:solidFill>
                  <a:srgbClr val="FF0000"/>
                </a:solidFill>
              </a:rPr>
              <a:t>Hãy sắp xếp các hình theo nhóm ngành sản xuất  cho phù hợp: Chăn nuôi, nuôi trồng, đánh bắt thủy sản, các ngành khác.</a:t>
            </a:r>
            <a:endParaRPr lang="en-US" sz="2300" b="1">
              <a:solidFill>
                <a:srgbClr val="FF0000"/>
              </a:solidFill>
            </a:endParaRPr>
          </a:p>
        </p:txBody>
      </p:sp>
      <p:pic>
        <p:nvPicPr>
          <p:cNvPr id="33799" name="Picture 7"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7763" y="1857375"/>
            <a:ext cx="2087562" cy="19431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36738"/>
            <a:ext cx="2116138" cy="2024062"/>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292600"/>
            <a:ext cx="2089150" cy="20478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488" y="1844675"/>
            <a:ext cx="1778000" cy="19431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8"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1844675"/>
            <a:ext cx="2079625" cy="199072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4327525"/>
            <a:ext cx="2087562" cy="205422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3803" name="Text Box 11"/>
          <p:cNvSpPr txBox="1">
            <a:spLocks noChangeArrowheads="1"/>
          </p:cNvSpPr>
          <p:nvPr/>
        </p:nvSpPr>
        <p:spPr bwMode="auto">
          <a:xfrm>
            <a:off x="4749800" y="3789363"/>
            <a:ext cx="2592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100" b="1">
                <a:solidFill>
                  <a:srgbClr val="FF33CC"/>
                </a:solidFill>
              </a:rPr>
              <a:t>Hình 3. Đầm nuôi tôm công nghiệp </a:t>
            </a:r>
            <a:endParaRPr lang="en-US" sz="1100" b="1">
              <a:solidFill>
                <a:srgbClr val="FF33CC"/>
              </a:solidFill>
            </a:endParaRPr>
          </a:p>
        </p:txBody>
      </p:sp>
      <p:sp>
        <p:nvSpPr>
          <p:cNvPr id="33804" name="Text Box 12"/>
          <p:cNvSpPr txBox="1">
            <a:spLocks noChangeArrowheads="1"/>
          </p:cNvSpPr>
          <p:nvPr/>
        </p:nvSpPr>
        <p:spPr bwMode="auto">
          <a:xfrm>
            <a:off x="425450" y="3886200"/>
            <a:ext cx="2482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200" b="1">
                <a:solidFill>
                  <a:srgbClr val="FF33CC"/>
                </a:solidFill>
              </a:rPr>
              <a:t>Hình 4. Cánh đồng mía</a:t>
            </a:r>
            <a:endParaRPr lang="en-US" sz="1200" b="1">
              <a:solidFill>
                <a:srgbClr val="FF33CC"/>
              </a:solidFill>
            </a:endParaRPr>
          </a:p>
        </p:txBody>
      </p:sp>
      <p:sp>
        <p:nvSpPr>
          <p:cNvPr id="33805" name="Text Box 13"/>
          <p:cNvSpPr txBox="1">
            <a:spLocks noChangeArrowheads="1"/>
          </p:cNvSpPr>
          <p:nvPr/>
        </p:nvSpPr>
        <p:spPr bwMode="auto">
          <a:xfrm>
            <a:off x="419100" y="6359525"/>
            <a:ext cx="2425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200" b="1">
                <a:solidFill>
                  <a:srgbClr val="FF33CC"/>
                </a:solidFill>
              </a:rPr>
              <a:t>Hình 5. Cánh đồng lúa</a:t>
            </a:r>
            <a:endParaRPr lang="en-US" sz="1200" b="1">
              <a:solidFill>
                <a:srgbClr val="FF33CC"/>
              </a:solidFill>
            </a:endParaRPr>
          </a:p>
        </p:txBody>
      </p:sp>
      <p:sp>
        <p:nvSpPr>
          <p:cNvPr id="33808" name="Text Box 16"/>
          <p:cNvSpPr txBox="1">
            <a:spLocks noChangeArrowheads="1"/>
          </p:cNvSpPr>
          <p:nvPr/>
        </p:nvSpPr>
        <p:spPr bwMode="auto">
          <a:xfrm>
            <a:off x="2703513" y="3890963"/>
            <a:ext cx="2676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200" b="1">
                <a:solidFill>
                  <a:srgbClr val="FF33CC"/>
                </a:solidFill>
              </a:rPr>
              <a:t>Hình 6. Chăn nuôi gia súc</a:t>
            </a:r>
            <a:endParaRPr lang="en-US" sz="1200" b="1">
              <a:solidFill>
                <a:srgbClr val="FF33CC"/>
              </a:solidFill>
            </a:endParaRPr>
          </a:p>
        </p:txBody>
      </p:sp>
      <p:sp>
        <p:nvSpPr>
          <p:cNvPr id="33806" name="Text Box 14"/>
          <p:cNvSpPr txBox="1">
            <a:spLocks noChangeArrowheads="1"/>
          </p:cNvSpPr>
          <p:nvPr/>
        </p:nvSpPr>
        <p:spPr bwMode="auto">
          <a:xfrm>
            <a:off x="5186363" y="6399213"/>
            <a:ext cx="2220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200" b="1">
                <a:solidFill>
                  <a:srgbClr val="FF00FF"/>
                </a:solidFill>
              </a:rPr>
              <a:t>Hình 8. Làng chài</a:t>
            </a:r>
            <a:endParaRPr lang="en-US" sz="1200" b="1">
              <a:solidFill>
                <a:srgbClr val="FF00FF"/>
              </a:solidFill>
            </a:endParaRPr>
          </a:p>
        </p:txBody>
      </p:sp>
      <p:sp>
        <p:nvSpPr>
          <p:cNvPr id="33807" name="Text Box 15"/>
          <p:cNvSpPr txBox="1">
            <a:spLocks noChangeArrowheads="1"/>
          </p:cNvSpPr>
          <p:nvPr/>
        </p:nvSpPr>
        <p:spPr bwMode="auto">
          <a:xfrm>
            <a:off x="7142163" y="3789363"/>
            <a:ext cx="2589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1200" b="1">
                <a:solidFill>
                  <a:srgbClr val="FF00FF"/>
                </a:solidFill>
              </a:rPr>
              <a:t>Hình  7. Cánh đồng muối</a:t>
            </a:r>
            <a:endParaRPr lang="en-US" sz="1200" b="1">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4"/>
                                        </p:tgtEl>
                                        <p:attrNameLst>
                                          <p:attrName>style.visibility</p:attrName>
                                        </p:attrNameLst>
                                      </p:cBhvr>
                                      <p:to>
                                        <p:strVal val="visible"/>
                                      </p:to>
                                    </p:set>
                                    <p:anim calcmode="discrete" valueType="clr">
                                      <p:cBhvr override="childStyle">
                                        <p:cTn id="7" dur="80"/>
                                        <p:tgtEl>
                                          <p:spTgt spid="338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4"/>
                                        </p:tgtEl>
                                        <p:attrNameLst>
                                          <p:attrName>fillcolor</p:attrName>
                                        </p:attrNameLst>
                                      </p:cBhvr>
                                      <p:tavLst>
                                        <p:tav tm="0">
                                          <p:val>
                                            <p:clrVal>
                                              <a:schemeClr val="accent2"/>
                                            </p:clrVal>
                                          </p:val>
                                        </p:tav>
                                        <p:tav tm="50000">
                                          <p:val>
                                            <p:clrVal>
                                              <a:schemeClr val="hlink"/>
                                            </p:clrVal>
                                          </p:val>
                                        </p:tav>
                                      </p:tavLst>
                                    </p:anim>
                                    <p:set>
                                      <p:cBhvr>
                                        <p:cTn id="9" dur="80"/>
                                        <p:tgtEl>
                                          <p:spTgt spid="33804"/>
                                        </p:tgtEl>
                                        <p:attrNameLst>
                                          <p:attrName>fill.type</p:attrName>
                                        </p:attrNameLst>
                                      </p:cBhvr>
                                      <p:to>
                                        <p:strVal val="solid"/>
                                      </p:to>
                                    </p:set>
                                  </p:childTnLst>
                                </p:cTn>
                              </p:par>
                            </p:childTnLst>
                          </p:cTn>
                        </p:par>
                        <p:par>
                          <p:cTn id="10" fill="hold">
                            <p:stCondLst>
                              <p:cond delay="879"/>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3805"/>
                                        </p:tgtEl>
                                        <p:attrNameLst>
                                          <p:attrName>style.visibility</p:attrName>
                                        </p:attrNameLst>
                                      </p:cBhvr>
                                      <p:to>
                                        <p:strVal val="visible"/>
                                      </p:to>
                                    </p:set>
                                    <p:anim calcmode="discrete" valueType="clr">
                                      <p:cBhvr override="childStyle">
                                        <p:cTn id="13" dur="80"/>
                                        <p:tgtEl>
                                          <p:spTgt spid="3380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3805"/>
                                        </p:tgtEl>
                                        <p:attrNameLst>
                                          <p:attrName>fillcolor</p:attrName>
                                        </p:attrNameLst>
                                      </p:cBhvr>
                                      <p:tavLst>
                                        <p:tav tm="0">
                                          <p:val>
                                            <p:clrVal>
                                              <a:schemeClr val="accent2"/>
                                            </p:clrVal>
                                          </p:val>
                                        </p:tav>
                                        <p:tav tm="50000">
                                          <p:val>
                                            <p:clrVal>
                                              <a:schemeClr val="hlink"/>
                                            </p:clrVal>
                                          </p:val>
                                        </p:tav>
                                      </p:tavLst>
                                    </p:anim>
                                    <p:set>
                                      <p:cBhvr>
                                        <p:cTn id="15" dur="80"/>
                                        <p:tgtEl>
                                          <p:spTgt spid="3380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3796"/>
                                        </p:tgtEl>
                                        <p:attrNameLst>
                                          <p:attrName>style.visibility</p:attrName>
                                        </p:attrNameLst>
                                      </p:cBhvr>
                                      <p:to>
                                        <p:strVal val="visible"/>
                                      </p:to>
                                    </p:set>
                                    <p:animEffect transition="in" filter="fade">
                                      <p:cBhvr>
                                        <p:cTn id="20" dur="1000"/>
                                        <p:tgtEl>
                                          <p:spTgt spid="33796"/>
                                        </p:tgtEl>
                                      </p:cBhvr>
                                    </p:animEffect>
                                    <p:anim calcmode="lin" valueType="num">
                                      <p:cBhvr>
                                        <p:cTn id="21" dur="1000" fill="hold"/>
                                        <p:tgtEl>
                                          <p:spTgt spid="33796"/>
                                        </p:tgtEl>
                                        <p:attrNameLst>
                                          <p:attrName>ppt_x</p:attrName>
                                        </p:attrNameLst>
                                      </p:cBhvr>
                                      <p:tavLst>
                                        <p:tav tm="0">
                                          <p:val>
                                            <p:strVal val="#ppt_x"/>
                                          </p:val>
                                        </p:tav>
                                        <p:tav tm="100000">
                                          <p:val>
                                            <p:strVal val="#ppt_x"/>
                                          </p:val>
                                        </p:tav>
                                      </p:tavLst>
                                    </p:anim>
                                    <p:anim calcmode="lin" valueType="num">
                                      <p:cBhvr>
                                        <p:cTn id="22" dur="1000" fill="hold"/>
                                        <p:tgtEl>
                                          <p:spTgt spid="3379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nodeType="afterEffect">
                                  <p:stCondLst>
                                    <p:cond delay="0"/>
                                  </p:stCondLst>
                                  <p:childTnLst>
                                    <p:set>
                                      <p:cBhvr>
                                        <p:cTn id="25" dur="1" fill="hold">
                                          <p:stCondLst>
                                            <p:cond delay="0"/>
                                          </p:stCondLst>
                                        </p:cTn>
                                        <p:tgtEl>
                                          <p:spTgt spid="33797"/>
                                        </p:tgtEl>
                                        <p:attrNameLst>
                                          <p:attrName>style.visibility</p:attrName>
                                        </p:attrNameLst>
                                      </p:cBhvr>
                                      <p:to>
                                        <p:strVal val="visible"/>
                                      </p:to>
                                    </p:set>
                                    <p:animEffect transition="in" filter="fade">
                                      <p:cBhvr>
                                        <p:cTn id="26" dur="1000"/>
                                        <p:tgtEl>
                                          <p:spTgt spid="33797"/>
                                        </p:tgtEl>
                                      </p:cBhvr>
                                    </p:animEffect>
                                    <p:anim calcmode="lin" valueType="num">
                                      <p:cBhvr>
                                        <p:cTn id="27" dur="1000" fill="hold"/>
                                        <p:tgtEl>
                                          <p:spTgt spid="33797"/>
                                        </p:tgtEl>
                                        <p:attrNameLst>
                                          <p:attrName>ppt_x</p:attrName>
                                        </p:attrNameLst>
                                      </p:cBhvr>
                                      <p:tavLst>
                                        <p:tav tm="0">
                                          <p:val>
                                            <p:strVal val="#ppt_x"/>
                                          </p:val>
                                        </p:tav>
                                        <p:tav tm="100000">
                                          <p:val>
                                            <p:strVal val="#ppt_x"/>
                                          </p:val>
                                        </p:tav>
                                      </p:tavLst>
                                    </p:anim>
                                    <p:anim calcmode="lin" valueType="num">
                                      <p:cBhvr>
                                        <p:cTn id="28"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3808"/>
                                        </p:tgtEl>
                                        <p:attrNameLst>
                                          <p:attrName>style.visibility</p:attrName>
                                        </p:attrNameLst>
                                      </p:cBhvr>
                                      <p:to>
                                        <p:strVal val="visible"/>
                                      </p:to>
                                    </p:set>
                                    <p:anim calcmode="lin" valueType="num">
                                      <p:cBhvr>
                                        <p:cTn id="33" dur="1000" fill="hold"/>
                                        <p:tgtEl>
                                          <p:spTgt spid="33808"/>
                                        </p:tgtEl>
                                        <p:attrNameLst>
                                          <p:attrName>ppt_w</p:attrName>
                                        </p:attrNameLst>
                                      </p:cBhvr>
                                      <p:tavLst>
                                        <p:tav tm="0">
                                          <p:val>
                                            <p:fltVal val="0"/>
                                          </p:val>
                                        </p:tav>
                                        <p:tav tm="100000">
                                          <p:val>
                                            <p:strVal val="#ppt_w"/>
                                          </p:val>
                                        </p:tav>
                                      </p:tavLst>
                                    </p:anim>
                                    <p:anim calcmode="lin" valueType="num">
                                      <p:cBhvr>
                                        <p:cTn id="34" dur="1000" fill="hold"/>
                                        <p:tgtEl>
                                          <p:spTgt spid="33808"/>
                                        </p:tgtEl>
                                        <p:attrNameLst>
                                          <p:attrName>ppt_h</p:attrName>
                                        </p:attrNameLst>
                                      </p:cBhvr>
                                      <p:tavLst>
                                        <p:tav tm="0">
                                          <p:val>
                                            <p:fltVal val="0"/>
                                          </p:val>
                                        </p:tav>
                                        <p:tav tm="100000">
                                          <p:val>
                                            <p:strVal val="#ppt_h"/>
                                          </p:val>
                                        </p:tav>
                                      </p:tavLst>
                                    </p:anim>
                                    <p:anim calcmode="lin" valueType="num">
                                      <p:cBhvr>
                                        <p:cTn id="35" dur="1000" fill="hold"/>
                                        <p:tgtEl>
                                          <p:spTgt spid="33808"/>
                                        </p:tgtEl>
                                        <p:attrNameLst>
                                          <p:attrName>style.rotation</p:attrName>
                                        </p:attrNameLst>
                                      </p:cBhvr>
                                      <p:tavLst>
                                        <p:tav tm="0">
                                          <p:val>
                                            <p:fltVal val="90"/>
                                          </p:val>
                                        </p:tav>
                                        <p:tav tm="100000">
                                          <p:val>
                                            <p:fltVal val="0"/>
                                          </p:val>
                                        </p:tav>
                                      </p:tavLst>
                                    </p:anim>
                                    <p:animEffect transition="in" filter="fade">
                                      <p:cBhvr>
                                        <p:cTn id="36" dur="1000"/>
                                        <p:tgtEl>
                                          <p:spTgt spid="3380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3800"/>
                                        </p:tgtEl>
                                        <p:attrNameLst>
                                          <p:attrName>style.visibility</p:attrName>
                                        </p:attrNameLst>
                                      </p:cBhvr>
                                      <p:to>
                                        <p:strVal val="visible"/>
                                      </p:to>
                                    </p:set>
                                    <p:animEffect transition="in" filter="fade">
                                      <p:cBhvr>
                                        <p:cTn id="41" dur="1000"/>
                                        <p:tgtEl>
                                          <p:spTgt spid="33800"/>
                                        </p:tgtEl>
                                      </p:cBhvr>
                                    </p:animEffect>
                                    <p:anim calcmode="lin" valueType="num">
                                      <p:cBhvr>
                                        <p:cTn id="42" dur="1000" fill="hold"/>
                                        <p:tgtEl>
                                          <p:spTgt spid="33800"/>
                                        </p:tgtEl>
                                        <p:attrNameLst>
                                          <p:attrName>ppt_x</p:attrName>
                                        </p:attrNameLst>
                                      </p:cBhvr>
                                      <p:tavLst>
                                        <p:tav tm="0">
                                          <p:val>
                                            <p:strVal val="#ppt_x"/>
                                          </p:val>
                                        </p:tav>
                                        <p:tav tm="100000">
                                          <p:val>
                                            <p:strVal val="#ppt_x"/>
                                          </p:val>
                                        </p:tav>
                                      </p:tavLst>
                                    </p:anim>
                                    <p:anim calcmode="lin" valueType="num">
                                      <p:cBhvr>
                                        <p:cTn id="43" dur="1000" fill="hold"/>
                                        <p:tgtEl>
                                          <p:spTgt spid="3380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33803"/>
                                        </p:tgtEl>
                                        <p:attrNameLst>
                                          <p:attrName>style.visibility</p:attrName>
                                        </p:attrNameLst>
                                      </p:cBhvr>
                                      <p:to>
                                        <p:strVal val="visible"/>
                                      </p:to>
                                    </p:set>
                                    <p:anim calcmode="lin" valueType="num">
                                      <p:cBhvr>
                                        <p:cTn id="48" dur="1000" fill="hold"/>
                                        <p:tgtEl>
                                          <p:spTgt spid="33803"/>
                                        </p:tgtEl>
                                        <p:attrNameLst>
                                          <p:attrName>ppt_w</p:attrName>
                                        </p:attrNameLst>
                                      </p:cBhvr>
                                      <p:tavLst>
                                        <p:tav tm="0">
                                          <p:val>
                                            <p:fltVal val="0"/>
                                          </p:val>
                                        </p:tav>
                                        <p:tav tm="100000">
                                          <p:val>
                                            <p:strVal val="#ppt_w"/>
                                          </p:val>
                                        </p:tav>
                                      </p:tavLst>
                                    </p:anim>
                                    <p:anim calcmode="lin" valueType="num">
                                      <p:cBhvr>
                                        <p:cTn id="49" dur="1000" fill="hold"/>
                                        <p:tgtEl>
                                          <p:spTgt spid="33803"/>
                                        </p:tgtEl>
                                        <p:attrNameLst>
                                          <p:attrName>ppt_h</p:attrName>
                                        </p:attrNameLst>
                                      </p:cBhvr>
                                      <p:tavLst>
                                        <p:tav tm="0">
                                          <p:val>
                                            <p:fltVal val="0"/>
                                          </p:val>
                                        </p:tav>
                                        <p:tav tm="100000">
                                          <p:val>
                                            <p:strVal val="#ppt_h"/>
                                          </p:val>
                                        </p:tav>
                                      </p:tavLst>
                                    </p:anim>
                                    <p:anim calcmode="lin" valueType="num">
                                      <p:cBhvr>
                                        <p:cTn id="50" dur="1000" fill="hold"/>
                                        <p:tgtEl>
                                          <p:spTgt spid="33803"/>
                                        </p:tgtEl>
                                        <p:attrNameLst>
                                          <p:attrName>style.rotation</p:attrName>
                                        </p:attrNameLst>
                                      </p:cBhvr>
                                      <p:tavLst>
                                        <p:tav tm="0">
                                          <p:val>
                                            <p:fltVal val="90"/>
                                          </p:val>
                                        </p:tav>
                                        <p:tav tm="100000">
                                          <p:val>
                                            <p:fltVal val="0"/>
                                          </p:val>
                                        </p:tav>
                                      </p:tavLst>
                                    </p:anim>
                                    <p:animEffect transition="in" filter="fade">
                                      <p:cBhvr>
                                        <p:cTn id="51" dur="1000"/>
                                        <p:tgtEl>
                                          <p:spTgt spid="33803"/>
                                        </p:tgtEl>
                                      </p:cBhvr>
                                    </p:animEffect>
                                  </p:childTnLst>
                                </p:cTn>
                              </p:par>
                            </p:childTnLst>
                          </p:cTn>
                        </p:par>
                        <p:par>
                          <p:cTn id="52" fill="hold">
                            <p:stCondLst>
                              <p:cond delay="2599"/>
                            </p:stCondLst>
                            <p:childTnLst>
                              <p:par>
                                <p:cTn id="53" presetID="47" presetClass="entr" presetSubtype="0" fill="hold" grpId="0" nodeType="afterEffect">
                                  <p:stCondLst>
                                    <p:cond delay="0"/>
                                  </p:stCondLst>
                                  <p:childTnLst>
                                    <p:set>
                                      <p:cBhvr>
                                        <p:cTn id="54" dur="1" fill="hold">
                                          <p:stCondLst>
                                            <p:cond delay="0"/>
                                          </p:stCondLst>
                                        </p:cTn>
                                        <p:tgtEl>
                                          <p:spTgt spid="33806"/>
                                        </p:tgtEl>
                                        <p:attrNameLst>
                                          <p:attrName>style.visibility</p:attrName>
                                        </p:attrNameLst>
                                      </p:cBhvr>
                                      <p:to>
                                        <p:strVal val="visible"/>
                                      </p:to>
                                    </p:set>
                                    <p:animEffect transition="in" filter="fade">
                                      <p:cBhvr>
                                        <p:cTn id="55" dur="1000"/>
                                        <p:tgtEl>
                                          <p:spTgt spid="33806"/>
                                        </p:tgtEl>
                                      </p:cBhvr>
                                    </p:animEffect>
                                    <p:anim calcmode="lin" valueType="num">
                                      <p:cBhvr>
                                        <p:cTn id="56" dur="1000" fill="hold"/>
                                        <p:tgtEl>
                                          <p:spTgt spid="33806"/>
                                        </p:tgtEl>
                                        <p:attrNameLst>
                                          <p:attrName>ppt_x</p:attrName>
                                        </p:attrNameLst>
                                      </p:cBhvr>
                                      <p:tavLst>
                                        <p:tav tm="0">
                                          <p:val>
                                            <p:strVal val="#ppt_x"/>
                                          </p:val>
                                        </p:tav>
                                        <p:tav tm="100000">
                                          <p:val>
                                            <p:strVal val="#ppt_x"/>
                                          </p:val>
                                        </p:tav>
                                      </p:tavLst>
                                    </p:anim>
                                    <p:anim calcmode="lin" valueType="num">
                                      <p:cBhvr>
                                        <p:cTn id="57" dur="1000" fill="hold"/>
                                        <p:tgtEl>
                                          <p:spTgt spid="3380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33799"/>
                                        </p:tgtEl>
                                        <p:attrNameLst>
                                          <p:attrName>style.visibility</p:attrName>
                                        </p:attrNameLst>
                                      </p:cBhvr>
                                      <p:to>
                                        <p:strVal val="visible"/>
                                      </p:to>
                                    </p:set>
                                    <p:animEffect transition="in" filter="fade">
                                      <p:cBhvr>
                                        <p:cTn id="62" dur="1000"/>
                                        <p:tgtEl>
                                          <p:spTgt spid="33799"/>
                                        </p:tgtEl>
                                      </p:cBhvr>
                                    </p:animEffect>
                                    <p:anim calcmode="lin" valueType="num">
                                      <p:cBhvr>
                                        <p:cTn id="63" dur="1000" fill="hold"/>
                                        <p:tgtEl>
                                          <p:spTgt spid="33799"/>
                                        </p:tgtEl>
                                        <p:attrNameLst>
                                          <p:attrName>ppt_x</p:attrName>
                                        </p:attrNameLst>
                                      </p:cBhvr>
                                      <p:tavLst>
                                        <p:tav tm="0">
                                          <p:val>
                                            <p:strVal val="#ppt_x"/>
                                          </p:val>
                                        </p:tav>
                                        <p:tav tm="100000">
                                          <p:val>
                                            <p:strVal val="#ppt_x"/>
                                          </p:val>
                                        </p:tav>
                                      </p:tavLst>
                                    </p:anim>
                                    <p:anim calcmode="lin" valueType="num">
                                      <p:cBhvr>
                                        <p:cTn id="64" dur="1000" fill="hold"/>
                                        <p:tgtEl>
                                          <p:spTgt spid="33799"/>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7" presetClass="entr" presetSubtype="0" fill="hold" nodeType="afterEffect">
                                  <p:stCondLst>
                                    <p:cond delay="0"/>
                                  </p:stCondLst>
                                  <p:childTnLst>
                                    <p:set>
                                      <p:cBhvr>
                                        <p:cTn id="67" dur="1" fill="hold">
                                          <p:stCondLst>
                                            <p:cond delay="0"/>
                                          </p:stCondLst>
                                        </p:cTn>
                                        <p:tgtEl>
                                          <p:spTgt spid="33801"/>
                                        </p:tgtEl>
                                        <p:attrNameLst>
                                          <p:attrName>style.visibility</p:attrName>
                                        </p:attrNameLst>
                                      </p:cBhvr>
                                      <p:to>
                                        <p:strVal val="visible"/>
                                      </p:to>
                                    </p:set>
                                    <p:animEffect transition="in" filter="fade">
                                      <p:cBhvr>
                                        <p:cTn id="68" dur="1000"/>
                                        <p:tgtEl>
                                          <p:spTgt spid="33801"/>
                                        </p:tgtEl>
                                      </p:cBhvr>
                                    </p:animEffect>
                                    <p:anim calcmode="lin" valueType="num">
                                      <p:cBhvr>
                                        <p:cTn id="69" dur="1000" fill="hold"/>
                                        <p:tgtEl>
                                          <p:spTgt spid="33801"/>
                                        </p:tgtEl>
                                        <p:attrNameLst>
                                          <p:attrName>ppt_x</p:attrName>
                                        </p:attrNameLst>
                                      </p:cBhvr>
                                      <p:tavLst>
                                        <p:tav tm="0">
                                          <p:val>
                                            <p:strVal val="#ppt_x"/>
                                          </p:val>
                                        </p:tav>
                                        <p:tav tm="100000">
                                          <p:val>
                                            <p:strVal val="#ppt_x"/>
                                          </p:val>
                                        </p:tav>
                                      </p:tavLst>
                                    </p:anim>
                                    <p:anim calcmode="lin" valueType="num">
                                      <p:cBhvr>
                                        <p:cTn id="70" dur="1000" fill="hold"/>
                                        <p:tgtEl>
                                          <p:spTgt spid="3380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iterate type="lt">
                                    <p:tmPct val="5000"/>
                                  </p:iterate>
                                  <p:childTnLst>
                                    <p:set>
                                      <p:cBhvr>
                                        <p:cTn id="74" dur="1" fill="hold">
                                          <p:stCondLst>
                                            <p:cond delay="0"/>
                                          </p:stCondLst>
                                        </p:cTn>
                                        <p:tgtEl>
                                          <p:spTgt spid="33807"/>
                                        </p:tgtEl>
                                        <p:attrNameLst>
                                          <p:attrName>style.visibility</p:attrName>
                                        </p:attrNameLst>
                                      </p:cBhvr>
                                      <p:to>
                                        <p:strVal val="visible"/>
                                      </p:to>
                                    </p:set>
                                    <p:anim calcmode="lin" valueType="num">
                                      <p:cBhvr>
                                        <p:cTn id="75" dur="1000" fill="hold"/>
                                        <p:tgtEl>
                                          <p:spTgt spid="33807"/>
                                        </p:tgtEl>
                                        <p:attrNameLst>
                                          <p:attrName>ppt_w</p:attrName>
                                        </p:attrNameLst>
                                      </p:cBhvr>
                                      <p:tavLst>
                                        <p:tav tm="0">
                                          <p:val>
                                            <p:fltVal val="0"/>
                                          </p:val>
                                        </p:tav>
                                        <p:tav tm="100000">
                                          <p:val>
                                            <p:strVal val="#ppt_w"/>
                                          </p:val>
                                        </p:tav>
                                      </p:tavLst>
                                    </p:anim>
                                    <p:anim calcmode="lin" valueType="num">
                                      <p:cBhvr>
                                        <p:cTn id="76" dur="1000" fill="hold"/>
                                        <p:tgtEl>
                                          <p:spTgt spid="33807"/>
                                        </p:tgtEl>
                                        <p:attrNameLst>
                                          <p:attrName>ppt_h</p:attrName>
                                        </p:attrNameLst>
                                      </p:cBhvr>
                                      <p:tavLst>
                                        <p:tav tm="0">
                                          <p:val>
                                            <p:fltVal val="0"/>
                                          </p:val>
                                        </p:tav>
                                        <p:tav tm="100000">
                                          <p:val>
                                            <p:strVal val="#ppt_h"/>
                                          </p:val>
                                        </p:tav>
                                      </p:tavLst>
                                    </p:anim>
                                    <p:anim calcmode="lin" valueType="num">
                                      <p:cBhvr>
                                        <p:cTn id="77" dur="1000" fill="hold"/>
                                        <p:tgtEl>
                                          <p:spTgt spid="33807"/>
                                        </p:tgtEl>
                                        <p:attrNameLst>
                                          <p:attrName>style.rotation</p:attrName>
                                        </p:attrNameLst>
                                      </p:cBhvr>
                                      <p:tavLst>
                                        <p:tav tm="0">
                                          <p:val>
                                            <p:fltVal val="90"/>
                                          </p:val>
                                        </p:tav>
                                        <p:tav tm="100000">
                                          <p:val>
                                            <p:fltVal val="0"/>
                                          </p:val>
                                        </p:tav>
                                      </p:tavLst>
                                    </p:anim>
                                    <p:animEffect transition="in" filter="fade">
                                      <p:cBhvr>
                                        <p:cTn id="78" dur="1000"/>
                                        <p:tgtEl>
                                          <p:spTgt spid="33807"/>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33798"/>
                                        </p:tgtEl>
                                        <p:attrNameLst>
                                          <p:attrName>style.visibility</p:attrName>
                                        </p:attrNameLst>
                                      </p:cBhvr>
                                      <p:to>
                                        <p:strVal val="visible"/>
                                      </p:to>
                                    </p:set>
                                    <p:animEffect transition="in" filter="fade">
                                      <p:cBhvr>
                                        <p:cTn id="83" dur="1000"/>
                                        <p:tgtEl>
                                          <p:spTgt spid="33798"/>
                                        </p:tgtEl>
                                      </p:cBhvr>
                                    </p:animEffect>
                                    <p:anim calcmode="lin" valueType="num">
                                      <p:cBhvr>
                                        <p:cTn id="84" dur="1000" fill="hold"/>
                                        <p:tgtEl>
                                          <p:spTgt spid="33798"/>
                                        </p:tgtEl>
                                        <p:attrNameLst>
                                          <p:attrName>ppt_x</p:attrName>
                                        </p:attrNameLst>
                                      </p:cBhvr>
                                      <p:tavLst>
                                        <p:tav tm="0">
                                          <p:val>
                                            <p:strVal val="#ppt_x"/>
                                          </p:val>
                                        </p:tav>
                                        <p:tav tm="100000">
                                          <p:val>
                                            <p:strVal val="#ppt_x"/>
                                          </p:val>
                                        </p:tav>
                                      </p:tavLst>
                                    </p:anim>
                                    <p:anim calcmode="lin" valueType="num">
                                      <p:cBhvr>
                                        <p:cTn id="8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33805" grpId="0"/>
      <p:bldP spid="33808" grpId="0"/>
      <p:bldP spid="33806" grpId="0"/>
      <p:bldP spid="338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1371600" y="6096000"/>
            <a:ext cx="6400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000" b="1">
                <a:solidFill>
                  <a:srgbClr val="0000FF"/>
                </a:solidFill>
              </a:rPr>
              <a:t>Nuôi trồng và đánh bắt thủy sản</a:t>
            </a:r>
            <a:endParaRPr lang="en-US" sz="3000" b="1">
              <a:solidFill>
                <a:srgbClr val="0000FF"/>
              </a:solidFill>
            </a:endParaRPr>
          </a:p>
        </p:txBody>
      </p:sp>
      <p:pic>
        <p:nvPicPr>
          <p:cNvPr id="175107" name="Picture 3" descr="105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228600"/>
            <a:ext cx="8497887" cy="5864225"/>
          </a:xfrm>
          <a:prstGeom prst="rect">
            <a:avLst/>
          </a:prstGeom>
          <a:noFill/>
          <a:extLst>
            <a:ext uri="{909E8E84-426E-40DD-AFC4-6F175D3DCCD1}">
              <a14:hiddenFill xmlns:a14="http://schemas.microsoft.com/office/drawing/2010/main">
                <a:solidFill>
                  <a:srgbClr val="FFFFFF"/>
                </a:solidFill>
              </a14:hiddenFill>
            </a:ext>
          </a:extLst>
        </p:spPr>
      </p:pic>
      <p:pic>
        <p:nvPicPr>
          <p:cNvPr id="175108" name="Picture 4" descr="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58200" cy="5832475"/>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descr="scan0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8459787" cy="583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175107"/>
                                        </p:tgtEl>
                                      </p:cBhvr>
                                    </p:animEffect>
                                    <p:anim calcmode="lin" valueType="num">
                                      <p:cBhvr>
                                        <p:cTn id="7" dur="1000"/>
                                        <p:tgtEl>
                                          <p:spTgt spid="175107"/>
                                        </p:tgtEl>
                                        <p:attrNameLst>
                                          <p:attrName>ppt_x</p:attrName>
                                        </p:attrNameLst>
                                      </p:cBhvr>
                                      <p:tavLst>
                                        <p:tav tm="0">
                                          <p:val>
                                            <p:strVal val="ppt_x"/>
                                          </p:val>
                                        </p:tav>
                                        <p:tav tm="100000">
                                          <p:val>
                                            <p:strVal val="ppt_x"/>
                                          </p:val>
                                        </p:tav>
                                      </p:tavLst>
                                    </p:anim>
                                    <p:anim calcmode="lin" valueType="num">
                                      <p:cBhvr>
                                        <p:cTn id="8" dur="1000"/>
                                        <p:tgtEl>
                                          <p:spTgt spid="175107"/>
                                        </p:tgtEl>
                                        <p:attrNameLst>
                                          <p:attrName>ppt_y</p:attrName>
                                        </p:attrNameLst>
                                      </p:cBhvr>
                                      <p:tavLst>
                                        <p:tav tm="0">
                                          <p:val>
                                            <p:strVal val="ppt_y"/>
                                          </p:val>
                                        </p:tav>
                                        <p:tav tm="100000">
                                          <p:val>
                                            <p:strVal val="ppt_y-.1"/>
                                          </p:val>
                                        </p:tav>
                                      </p:tavLst>
                                    </p:anim>
                                    <p:set>
                                      <p:cBhvr>
                                        <p:cTn id="9" dur="1" fill="hold">
                                          <p:stCondLst>
                                            <p:cond delay="999"/>
                                          </p:stCondLst>
                                        </p:cTn>
                                        <p:tgtEl>
                                          <p:spTgt spid="175107"/>
                                        </p:tgtEl>
                                        <p:attrNameLst>
                                          <p:attrName>style.visibility</p:attrName>
                                        </p:attrNameLst>
                                      </p:cBhvr>
                                      <p:to>
                                        <p:strVal val="hidden"/>
                                      </p:to>
                                    </p:set>
                                  </p:childTnLst>
                                </p:cTn>
                              </p:par>
                              <p:par>
                                <p:cTn id="10" presetID="52" presetClass="entr" presetSubtype="0" fill="hold" nodeType="withEffect">
                                  <p:stCondLst>
                                    <p:cond delay="0"/>
                                  </p:stCondLst>
                                  <p:childTnLst>
                                    <p:set>
                                      <p:cBhvr>
                                        <p:cTn id="11" dur="1" fill="hold">
                                          <p:stCondLst>
                                            <p:cond delay="0"/>
                                          </p:stCondLst>
                                        </p:cTn>
                                        <p:tgtEl>
                                          <p:spTgt spid="175108"/>
                                        </p:tgtEl>
                                        <p:attrNameLst>
                                          <p:attrName>style.visibility</p:attrName>
                                        </p:attrNameLst>
                                      </p:cBhvr>
                                      <p:to>
                                        <p:strVal val="visible"/>
                                      </p:to>
                                    </p:set>
                                    <p:animScale>
                                      <p:cBhvr>
                                        <p:cTn id="12" dur="1000" decel="50000" fill="hold">
                                          <p:stCondLst>
                                            <p:cond delay="0"/>
                                          </p:stCondLst>
                                        </p:cTn>
                                        <p:tgtEl>
                                          <p:spTgt spid="175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5108"/>
                                        </p:tgtEl>
                                        <p:attrNameLst>
                                          <p:attrName>ppt_x</p:attrName>
                                          <p:attrName>ppt_y</p:attrName>
                                        </p:attrNameLst>
                                      </p:cBhvr>
                                    </p:animMotion>
                                    <p:animEffect transition="in" filter="fade">
                                      <p:cBhvr>
                                        <p:cTn id="14" dur="1000"/>
                                        <p:tgtEl>
                                          <p:spTgt spid="17510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75109"/>
                                        </p:tgtEl>
                                        <p:attrNameLst>
                                          <p:attrName>style.visibility</p:attrName>
                                        </p:attrNameLst>
                                      </p:cBhvr>
                                      <p:to>
                                        <p:strVal val="visible"/>
                                      </p:to>
                                    </p:set>
                                    <p:anim calcmode="lin" valueType="num">
                                      <p:cBhvr>
                                        <p:cTn id="19" dur="1000" fill="hold"/>
                                        <p:tgtEl>
                                          <p:spTgt spid="175109"/>
                                        </p:tgtEl>
                                        <p:attrNameLst>
                                          <p:attrName>ppt_x</p:attrName>
                                        </p:attrNameLst>
                                      </p:cBhvr>
                                      <p:tavLst>
                                        <p:tav tm="0">
                                          <p:val>
                                            <p:strVal val="#ppt_x-.2"/>
                                          </p:val>
                                        </p:tav>
                                        <p:tav tm="100000">
                                          <p:val>
                                            <p:strVal val="#ppt_x"/>
                                          </p:val>
                                        </p:tav>
                                      </p:tavLst>
                                    </p:anim>
                                    <p:anim calcmode="lin" valueType="num">
                                      <p:cBhvr>
                                        <p:cTn id="20" dur="1000" fill="hold"/>
                                        <p:tgtEl>
                                          <p:spTgt spid="17510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phuyen_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388" y="188913"/>
            <a:ext cx="8640762" cy="5983287"/>
          </a:xfrm>
          <a:prstGeom prst="rect">
            <a:avLst/>
          </a:prstGeom>
          <a:noFill/>
          <a:extLst>
            <a:ext uri="{909E8E84-426E-40DD-AFC4-6F175D3DCCD1}">
              <a14:hiddenFill xmlns:a14="http://schemas.microsoft.com/office/drawing/2010/main">
                <a:solidFill>
                  <a:srgbClr val="FFFFFF"/>
                </a:solidFill>
              </a14:hiddenFill>
            </a:ext>
          </a:extLst>
        </p:spPr>
      </p:pic>
      <p:pic>
        <p:nvPicPr>
          <p:cNvPr id="176131" name="Picture 3" descr="20568715_images973037_b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640762" cy="59769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a:spLocks noChangeArrowheads="1"/>
          </p:cNvSpPr>
          <p:nvPr/>
        </p:nvSpPr>
        <p:spPr bwMode="auto">
          <a:xfrm>
            <a:off x="3429000" y="6248400"/>
            <a:ext cx="2590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000" b="1">
                <a:solidFill>
                  <a:srgbClr val="0000FF"/>
                </a:solidFill>
              </a:rPr>
              <a:t>Chăn nuôi</a:t>
            </a:r>
            <a:endParaRPr lang="en-US" sz="30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176130"/>
                                        </p:tgtEl>
                                        <p:attrNameLst>
                                          <p:attrName>ppt_w</p:attrName>
                                        </p:attrNameLst>
                                      </p:cBhvr>
                                      <p:tavLst>
                                        <p:tav tm="0">
                                          <p:val>
                                            <p:strVal val="ppt_w"/>
                                          </p:val>
                                        </p:tav>
                                        <p:tav tm="100000">
                                          <p:val>
                                            <p:fltVal val="0"/>
                                          </p:val>
                                        </p:tav>
                                      </p:tavLst>
                                    </p:anim>
                                    <p:anim calcmode="lin" valueType="num">
                                      <p:cBhvr>
                                        <p:cTn id="7" dur="500"/>
                                        <p:tgtEl>
                                          <p:spTgt spid="176130"/>
                                        </p:tgtEl>
                                        <p:attrNameLst>
                                          <p:attrName>ppt_h</p:attrName>
                                        </p:attrNameLst>
                                      </p:cBhvr>
                                      <p:tavLst>
                                        <p:tav tm="0">
                                          <p:val>
                                            <p:strVal val="ppt_h"/>
                                          </p:val>
                                        </p:tav>
                                        <p:tav tm="100000">
                                          <p:val>
                                            <p:strVal val="ppt_h"/>
                                          </p:val>
                                        </p:tav>
                                      </p:tavLst>
                                    </p:anim>
                                    <p:set>
                                      <p:cBhvr>
                                        <p:cTn id="8" dur="1" fill="hold">
                                          <p:stCondLst>
                                            <p:cond delay="499"/>
                                          </p:stCondLst>
                                        </p:cTn>
                                        <p:tgtEl>
                                          <p:spTgt spid="176130"/>
                                        </p:tgtEl>
                                        <p:attrNameLst>
                                          <p:attrName>style.visibility</p:attrName>
                                        </p:attrNameLst>
                                      </p:cBhvr>
                                      <p:to>
                                        <p:strVal val="hidden"/>
                                      </p:to>
                                    </p:set>
                                  </p:childTnLst>
                                </p:cTn>
                              </p:par>
                              <p:par>
                                <p:cTn id="9" presetID="53" presetClass="entr" presetSubtype="16" fill="hold" nodeType="withEffect">
                                  <p:stCondLst>
                                    <p:cond delay="0"/>
                                  </p:stCondLst>
                                  <p:childTnLst>
                                    <p:set>
                                      <p:cBhvr>
                                        <p:cTn id="10" dur="1" fill="hold">
                                          <p:stCondLst>
                                            <p:cond delay="0"/>
                                          </p:stCondLst>
                                        </p:cTn>
                                        <p:tgtEl>
                                          <p:spTgt spid="176131"/>
                                        </p:tgtEl>
                                        <p:attrNameLst>
                                          <p:attrName>style.visibility</p:attrName>
                                        </p:attrNameLst>
                                      </p:cBhvr>
                                      <p:to>
                                        <p:strVal val="visible"/>
                                      </p:to>
                                    </p:set>
                                    <p:anim calcmode="lin" valueType="num">
                                      <p:cBhvr>
                                        <p:cTn id="11" dur="500" fill="hold"/>
                                        <p:tgtEl>
                                          <p:spTgt spid="176131"/>
                                        </p:tgtEl>
                                        <p:attrNameLst>
                                          <p:attrName>ppt_w</p:attrName>
                                        </p:attrNameLst>
                                      </p:cBhvr>
                                      <p:tavLst>
                                        <p:tav tm="0">
                                          <p:val>
                                            <p:fltVal val="0"/>
                                          </p:val>
                                        </p:tav>
                                        <p:tav tm="100000">
                                          <p:val>
                                            <p:strVal val="#ppt_w"/>
                                          </p:val>
                                        </p:tav>
                                      </p:tavLst>
                                    </p:anim>
                                    <p:anim calcmode="lin" valueType="num">
                                      <p:cBhvr>
                                        <p:cTn id="12" dur="500" fill="hold"/>
                                        <p:tgtEl>
                                          <p:spTgt spid="176131"/>
                                        </p:tgtEl>
                                        <p:attrNameLst>
                                          <p:attrName>ppt_h</p:attrName>
                                        </p:attrNameLst>
                                      </p:cBhvr>
                                      <p:tavLst>
                                        <p:tav tm="0">
                                          <p:val>
                                            <p:fltVal val="0"/>
                                          </p:val>
                                        </p:tav>
                                        <p:tav tm="100000">
                                          <p:val>
                                            <p:strVal val="#ppt_h"/>
                                          </p:val>
                                        </p:tav>
                                      </p:tavLst>
                                    </p:anim>
                                    <p:animEffect transition="in" filter="fade">
                                      <p:cBhvr>
                                        <p:cTn id="13" dur="500"/>
                                        <p:tgtEl>
                                          <p:spTgt spid="17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mia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 y="188913"/>
            <a:ext cx="8610600" cy="62642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a:spLocks noChangeArrowheads="1"/>
          </p:cNvSpPr>
          <p:nvPr/>
        </p:nvSpPr>
        <p:spPr bwMode="auto">
          <a:xfrm>
            <a:off x="3371850" y="6453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a:solidFill>
                  <a:srgbClr val="0000FF"/>
                </a:solidFill>
              </a:rPr>
              <a:t>Trồng trọt</a:t>
            </a:r>
            <a:endParaRPr lang="en-US" sz="2400" b="1">
              <a:solidFill>
                <a:srgbClr val="0000FF"/>
              </a:solidFill>
            </a:endParaRPr>
          </a:p>
        </p:txBody>
      </p:sp>
      <p:pic>
        <p:nvPicPr>
          <p:cNvPr id="177156" name="Picture 4" descr="DSC029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8458200" cy="6264275"/>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descr="Gat l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60350"/>
            <a:ext cx="8893175" cy="626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177154"/>
                                        </p:tgtEl>
                                      </p:cBhvr>
                                    </p:animEffect>
                                    <p:set>
                                      <p:cBhvr>
                                        <p:cTn id="7" dur="1" fill="hold">
                                          <p:stCondLst>
                                            <p:cond delay="499"/>
                                          </p:stCondLst>
                                        </p:cTn>
                                        <p:tgtEl>
                                          <p:spTgt spid="177154"/>
                                        </p:tgtEl>
                                        <p:attrNameLst>
                                          <p:attrName>style.visibility</p:attrName>
                                        </p:attrNameLst>
                                      </p:cBhvr>
                                      <p:to>
                                        <p:strVal val="hidden"/>
                                      </p:to>
                                    </p:set>
                                  </p:childTnLst>
                                </p:cTn>
                              </p:par>
                              <p:par>
                                <p:cTn id="8" presetID="58" presetClass="entr" presetSubtype="0" accel="100000" fill="hold" nodeType="withEffect">
                                  <p:stCondLst>
                                    <p:cond delay="0"/>
                                  </p:stCondLst>
                                  <p:childTnLst>
                                    <p:set>
                                      <p:cBhvr>
                                        <p:cTn id="9" dur="1" fill="hold">
                                          <p:stCondLst>
                                            <p:cond delay="0"/>
                                          </p:stCondLst>
                                        </p:cTn>
                                        <p:tgtEl>
                                          <p:spTgt spid="177156"/>
                                        </p:tgtEl>
                                        <p:attrNameLst>
                                          <p:attrName>style.visibility</p:attrName>
                                        </p:attrNameLst>
                                      </p:cBhvr>
                                      <p:to>
                                        <p:strVal val="visible"/>
                                      </p:to>
                                    </p:set>
                                    <p:anim calcmode="lin" valueType="num">
                                      <p:cBhvr>
                                        <p:cTn id="10" dur="1000" fill="hold"/>
                                        <p:tgtEl>
                                          <p:spTgt spid="177156"/>
                                        </p:tgtEl>
                                        <p:attrNameLst>
                                          <p:attrName>ppt_w</p:attrName>
                                        </p:attrNameLst>
                                      </p:cBhvr>
                                      <p:tavLst>
                                        <p:tav tm="0">
                                          <p:val>
                                            <p:strVal val="#ppt_w*2.5"/>
                                          </p:val>
                                        </p:tav>
                                        <p:tav tm="100000">
                                          <p:val>
                                            <p:strVal val="#ppt_w"/>
                                          </p:val>
                                        </p:tav>
                                      </p:tavLst>
                                    </p:anim>
                                    <p:anim calcmode="lin" valueType="num">
                                      <p:cBhvr>
                                        <p:cTn id="11" dur="1000" fill="hold"/>
                                        <p:tgtEl>
                                          <p:spTgt spid="177156"/>
                                        </p:tgtEl>
                                        <p:attrNameLst>
                                          <p:attrName>ppt_h</p:attrName>
                                        </p:attrNameLst>
                                      </p:cBhvr>
                                      <p:tavLst>
                                        <p:tav tm="0">
                                          <p:val>
                                            <p:strVal val="#ppt_h*0.01"/>
                                          </p:val>
                                        </p:tav>
                                        <p:tav tm="100000">
                                          <p:val>
                                            <p:strVal val="#ppt_h"/>
                                          </p:val>
                                        </p:tav>
                                      </p:tavLst>
                                    </p:anim>
                                    <p:anim calcmode="lin" valueType="num">
                                      <p:cBhvr>
                                        <p:cTn id="12" dur="1000" fill="hold"/>
                                        <p:tgtEl>
                                          <p:spTgt spid="177156"/>
                                        </p:tgtEl>
                                        <p:attrNameLst>
                                          <p:attrName>ppt_x</p:attrName>
                                        </p:attrNameLst>
                                      </p:cBhvr>
                                      <p:tavLst>
                                        <p:tav tm="0">
                                          <p:val>
                                            <p:strVal val="#ppt_x"/>
                                          </p:val>
                                        </p:tav>
                                        <p:tav tm="100000">
                                          <p:val>
                                            <p:strVal val="#ppt_x"/>
                                          </p:val>
                                        </p:tav>
                                      </p:tavLst>
                                    </p:anim>
                                    <p:anim calcmode="lin" valueType="num">
                                      <p:cBhvr>
                                        <p:cTn id="13" dur="1000" fill="hold"/>
                                        <p:tgtEl>
                                          <p:spTgt spid="177156"/>
                                        </p:tgtEl>
                                        <p:attrNameLst>
                                          <p:attrName>ppt_y</p:attrName>
                                        </p:attrNameLst>
                                      </p:cBhvr>
                                      <p:tavLst>
                                        <p:tav tm="0">
                                          <p:val>
                                            <p:strVal val="#ppt_h+1"/>
                                          </p:val>
                                        </p:tav>
                                        <p:tav tm="100000">
                                          <p:val>
                                            <p:strVal val="#ppt_y"/>
                                          </p:val>
                                        </p:tav>
                                      </p:tavLst>
                                    </p:anim>
                                    <p:animEffect transition="in" filter="fade">
                                      <p:cBhvr>
                                        <p:cTn id="14" dur="1000"/>
                                        <p:tgtEl>
                                          <p:spTgt spid="17715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77157"/>
                                        </p:tgtEl>
                                        <p:attrNameLst>
                                          <p:attrName>style.visibility</p:attrName>
                                        </p:attrNameLst>
                                      </p:cBhvr>
                                      <p:to>
                                        <p:strVal val="visible"/>
                                      </p:to>
                                    </p:set>
                                    <p:animEffect transition="in" filter="wheel(4)">
                                      <p:cBhvr>
                                        <p:cTn id="19" dur="2000"/>
                                        <p:tgtEl>
                                          <p:spTgt spid="17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dong%20muo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95250"/>
            <a:ext cx="8705850" cy="63341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a:spLocks noChangeArrowheads="1"/>
          </p:cNvSpPr>
          <p:nvPr/>
        </p:nvSpPr>
        <p:spPr bwMode="auto">
          <a:xfrm>
            <a:off x="3638550" y="634365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a:solidFill>
                  <a:srgbClr val="0000FF"/>
                </a:solidFill>
              </a:rPr>
              <a:t>Làm muối</a:t>
            </a:r>
            <a:endParaRPr lang="en-US" sz="2400" b="1">
              <a:solidFill>
                <a:srgbClr val="0000FF"/>
              </a:solidFill>
            </a:endParaRPr>
          </a:p>
        </p:txBody>
      </p:sp>
      <p:pic>
        <p:nvPicPr>
          <p:cNvPr id="178181" name="Picture 5" descr="1(3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14300"/>
            <a:ext cx="8858250" cy="620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178179"/>
                                        </p:tgtEl>
                                      </p:cBhvr>
                                    </p:animEffect>
                                    <p:anim calcmode="lin" valueType="num">
                                      <p:cBhvr>
                                        <p:cTn id="7" dur="1000"/>
                                        <p:tgtEl>
                                          <p:spTgt spid="178179"/>
                                        </p:tgtEl>
                                        <p:attrNameLst>
                                          <p:attrName>ppt_x</p:attrName>
                                        </p:attrNameLst>
                                      </p:cBhvr>
                                      <p:tavLst>
                                        <p:tav tm="0">
                                          <p:val>
                                            <p:strVal val="ppt_x"/>
                                          </p:val>
                                        </p:tav>
                                        <p:tav tm="100000">
                                          <p:val>
                                            <p:strVal val="ppt_x"/>
                                          </p:val>
                                        </p:tav>
                                      </p:tavLst>
                                    </p:anim>
                                    <p:anim calcmode="lin" valueType="num">
                                      <p:cBhvr>
                                        <p:cTn id="8" dur="100" decel="100000"/>
                                        <p:tgtEl>
                                          <p:spTgt spid="178179"/>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78179"/>
                                        </p:tgtEl>
                                        <p:attrNameLst>
                                          <p:attrName>ppt_y</p:attrName>
                                        </p:attrNameLst>
                                      </p:cBhvr>
                                      <p:tavLst>
                                        <p:tav tm="0">
                                          <p:val>
                                            <p:strVal val="ppt_y"/>
                                          </p:val>
                                        </p:tav>
                                        <p:tav tm="100000">
                                          <p:val>
                                            <p:strVal val="ppt_y+1"/>
                                          </p:val>
                                        </p:tav>
                                      </p:tavLst>
                                    </p:anim>
                                    <p:set>
                                      <p:cBhvr>
                                        <p:cTn id="10" dur="1" fill="hold">
                                          <p:stCondLst>
                                            <p:cond delay="999"/>
                                          </p:stCondLst>
                                        </p:cTn>
                                        <p:tgtEl>
                                          <p:spTgt spid="178179"/>
                                        </p:tgtEl>
                                        <p:attrNameLst>
                                          <p:attrName>style.visibility</p:attrName>
                                        </p:attrNameLst>
                                      </p:cBhvr>
                                      <p:to>
                                        <p:strVal val="hidden"/>
                                      </p:to>
                                    </p:set>
                                  </p:childTnLst>
                                </p:cTn>
                              </p:par>
                              <p:par>
                                <p:cTn id="11" presetID="6" presetClass="entr" presetSubtype="16" fill="hold" nodeType="withEffect">
                                  <p:stCondLst>
                                    <p:cond delay="0"/>
                                  </p:stCondLst>
                                  <p:childTnLst>
                                    <p:set>
                                      <p:cBhvr>
                                        <p:cTn id="12" dur="1" fill="hold">
                                          <p:stCondLst>
                                            <p:cond delay="0"/>
                                          </p:stCondLst>
                                        </p:cTn>
                                        <p:tgtEl>
                                          <p:spTgt spid="178179"/>
                                        </p:tgtEl>
                                        <p:attrNameLst>
                                          <p:attrName>style.visibility</p:attrName>
                                        </p:attrNameLst>
                                      </p:cBhvr>
                                      <p:to>
                                        <p:strVal val="visible"/>
                                      </p:to>
                                    </p:set>
                                    <p:animEffect transition="in" filter="circle(in)">
                                      <p:cBhvr>
                                        <p:cTn id="13" dur="500"/>
                                        <p:tgtEl>
                                          <p:spTgt spid="178179"/>
                                        </p:tgtEl>
                                      </p:cBhvr>
                                    </p:animEffect>
                                  </p:childTnLst>
                                </p:cTn>
                              </p:par>
                              <p:par>
                                <p:cTn id="14" presetID="24" presetClass="entr" presetSubtype="0" fill="hold" nodeType="withEffect">
                                  <p:stCondLst>
                                    <p:cond delay="0"/>
                                  </p:stCondLst>
                                  <p:childTnLst>
                                    <p:set>
                                      <p:cBhvr>
                                        <p:cTn id="15" dur="1" fill="hold">
                                          <p:stCondLst>
                                            <p:cond delay="0"/>
                                          </p:stCondLst>
                                        </p:cTn>
                                        <p:tgtEl>
                                          <p:spTgt spid="178181"/>
                                        </p:tgtEl>
                                        <p:attrNameLst>
                                          <p:attrName>style.visibility</p:attrName>
                                        </p:attrNameLst>
                                      </p:cBhvr>
                                      <p:to>
                                        <p:strVal val="visible"/>
                                      </p:to>
                                    </p:set>
                                    <p:anim to="" calcmode="lin" valueType="num">
                                      <p:cBhvr>
                                        <p:cTn id="16" dur="1" fill="hold"/>
                                        <p:tgtEl>
                                          <p:spTgt spid="17818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04" name="Group 48"/>
          <p:cNvGraphicFramePr>
            <a:graphicFrameLocks noGrp="1"/>
          </p:cNvGraphicFramePr>
          <p:nvPr/>
        </p:nvGraphicFramePr>
        <p:xfrm>
          <a:off x="165100" y="1052513"/>
          <a:ext cx="3124200" cy="4941889"/>
        </p:xfrm>
        <a:graphic>
          <a:graphicData uri="http://schemas.openxmlformats.org/drawingml/2006/table">
            <a:tbl>
              <a:tblPr/>
              <a:tblGrid>
                <a:gridCol w="3124200"/>
              </a:tblGrid>
              <a:tr h="7635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Hoạt động sản xuất</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266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Trồng lúa</a:t>
                      </a:r>
                      <a:endPar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Trồng mía lạc</a:t>
                      </a:r>
                      <a:endPar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9128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Làm muối</a:t>
                      </a:r>
                      <a:endPar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084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Nuôi, đánh bắt thủy sản</a:t>
                      </a:r>
                      <a:endParaRPr kumimoji="0" lang="en-US" sz="24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bl>
          </a:graphicData>
        </a:graphic>
      </p:graphicFrame>
      <p:graphicFrame>
        <p:nvGraphicFramePr>
          <p:cNvPr id="198702" name="Group 46"/>
          <p:cNvGraphicFramePr>
            <a:graphicFrameLocks noGrp="1"/>
          </p:cNvGraphicFramePr>
          <p:nvPr/>
        </p:nvGraphicFramePr>
        <p:xfrm>
          <a:off x="3581400" y="1044575"/>
          <a:ext cx="5311775" cy="4926013"/>
        </p:xfrm>
        <a:graphic>
          <a:graphicData uri="http://schemas.openxmlformats.org/drawingml/2006/table">
            <a:tbl>
              <a:tblPr/>
              <a:tblGrid>
                <a:gridCol w="5311775"/>
              </a:tblGrid>
              <a:tr h="758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Một số điều kiện để hoạt động sản xuất</a:t>
                      </a:r>
                      <a:endParaRPr kumimoji="0" lang="en-US" sz="23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1270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Biển, đầm phá, sông. Người dân có kinh nghiệm nuôi trồng, đánh bắt và chế biển thủy sản.</a:t>
                      </a:r>
                      <a:endPar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957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Nước biển mặn. Nhiều nắng</a:t>
                      </a:r>
                      <a:endPar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949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Đất cát pha, khí hậu nóng ẩm</a:t>
                      </a:r>
                      <a:endPar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990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rPr>
                        <a:t>Đất phù sa tương đối màu mỡ, khí hậu nóng ẩm</a:t>
                      </a:r>
                      <a:endParaRPr kumimoji="0" lang="en-US" sz="2400" b="0" i="1" u="none" strike="noStrike" cap="none" normalizeH="0" baseline="0" smtClean="0">
                        <a:ln>
                          <a:noFill/>
                        </a:ln>
                        <a:solidFill>
                          <a:srgbClr val="FFFF00"/>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bl>
          </a:graphicData>
        </a:graphic>
      </p:graphicFrame>
      <p:sp>
        <p:nvSpPr>
          <p:cNvPr id="198687" name="AutoShape 31"/>
          <p:cNvSpPr>
            <a:spLocks noChangeArrowheads="1"/>
          </p:cNvSpPr>
          <p:nvPr/>
        </p:nvSpPr>
        <p:spPr bwMode="auto">
          <a:xfrm rot="3398841">
            <a:off x="976313" y="3875088"/>
            <a:ext cx="3505200" cy="76200"/>
          </a:xfrm>
          <a:prstGeom prst="rightArrow">
            <a:avLst>
              <a:gd name="adj1" fmla="val 50000"/>
              <a:gd name="adj2" fmla="val 1150000"/>
            </a:avLst>
          </a:prstGeom>
          <a:solidFill>
            <a:srgbClr val="FF3300"/>
          </a:soli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8" name="AutoShape 32"/>
          <p:cNvSpPr>
            <a:spLocks noChangeArrowheads="1"/>
          </p:cNvSpPr>
          <p:nvPr/>
        </p:nvSpPr>
        <p:spPr bwMode="auto">
          <a:xfrm rot="1628237" flipV="1">
            <a:off x="2166938" y="3938588"/>
            <a:ext cx="1746250" cy="90487"/>
          </a:xfrm>
          <a:prstGeom prst="rightArrow">
            <a:avLst>
              <a:gd name="adj1" fmla="val 50000"/>
              <a:gd name="adj2" fmla="val 482459"/>
            </a:avLst>
          </a:prstGeom>
          <a:solidFill>
            <a:srgbClr val="00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srgbClr val="0000FF"/>
              </a:solidFill>
            </a:endParaRPr>
          </a:p>
        </p:txBody>
      </p:sp>
      <p:sp>
        <p:nvSpPr>
          <p:cNvPr id="198689" name="AutoShape 33"/>
          <p:cNvSpPr>
            <a:spLocks noChangeArrowheads="1"/>
          </p:cNvSpPr>
          <p:nvPr/>
        </p:nvSpPr>
        <p:spPr bwMode="auto">
          <a:xfrm rot="-1593903">
            <a:off x="1612900" y="3889375"/>
            <a:ext cx="2286000" cy="76200"/>
          </a:xfrm>
          <a:prstGeom prst="rightArrow">
            <a:avLst>
              <a:gd name="adj1" fmla="val 50000"/>
              <a:gd name="adj2" fmla="val 750000"/>
            </a:avLst>
          </a:prstGeom>
          <a:solidFill>
            <a:srgbClr val="FF00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0" name="AutoShape 34"/>
          <p:cNvSpPr>
            <a:spLocks noChangeArrowheads="1"/>
          </p:cNvSpPr>
          <p:nvPr/>
        </p:nvSpPr>
        <p:spPr bwMode="auto">
          <a:xfrm rot="-4181201">
            <a:off x="1997075" y="3900488"/>
            <a:ext cx="2362200" cy="76200"/>
          </a:xfrm>
          <a:prstGeom prst="rightArrow">
            <a:avLst>
              <a:gd name="adj1" fmla="val 50000"/>
              <a:gd name="adj2" fmla="val 775000"/>
            </a:avLst>
          </a:prstGeom>
          <a:solidFill>
            <a:srgbClr val="00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8704"/>
                                        </p:tgtEl>
                                        <p:attrNameLst>
                                          <p:attrName>style.visibility</p:attrName>
                                        </p:attrNameLst>
                                      </p:cBhvr>
                                      <p:to>
                                        <p:strVal val="visible"/>
                                      </p:to>
                                    </p:set>
                                    <p:animEffect transition="in" filter="wipe(up)">
                                      <p:cBhvr>
                                        <p:cTn id="7" dur="5000"/>
                                        <p:tgtEl>
                                          <p:spTgt spid="1987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8702"/>
                                        </p:tgtEl>
                                        <p:attrNameLst>
                                          <p:attrName>style.visibility</p:attrName>
                                        </p:attrNameLst>
                                      </p:cBhvr>
                                      <p:to>
                                        <p:strVal val="visible"/>
                                      </p:to>
                                    </p:set>
                                    <p:animEffect transition="in" filter="wipe(up)">
                                      <p:cBhvr>
                                        <p:cTn id="12" dur="5000"/>
                                        <p:tgtEl>
                                          <p:spTgt spid="19870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8687"/>
                                        </p:tgtEl>
                                        <p:attrNameLst>
                                          <p:attrName>style.visibility</p:attrName>
                                        </p:attrNameLst>
                                      </p:cBhvr>
                                      <p:to>
                                        <p:strVal val="visible"/>
                                      </p:to>
                                    </p:set>
                                    <p:animEffect transition="in" filter="diamond(in)">
                                      <p:cBhvr>
                                        <p:cTn id="17" dur="2000"/>
                                        <p:tgtEl>
                                          <p:spTgt spid="19868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8688"/>
                                        </p:tgtEl>
                                        <p:attrNameLst>
                                          <p:attrName>style.visibility</p:attrName>
                                        </p:attrNameLst>
                                      </p:cBhvr>
                                      <p:to>
                                        <p:strVal val="visible"/>
                                      </p:to>
                                    </p:set>
                                    <p:animEffect transition="in" filter="diamond(in)">
                                      <p:cBhvr>
                                        <p:cTn id="22" dur="2000"/>
                                        <p:tgtEl>
                                          <p:spTgt spid="19868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98689"/>
                                        </p:tgtEl>
                                        <p:attrNameLst>
                                          <p:attrName>style.visibility</p:attrName>
                                        </p:attrNameLst>
                                      </p:cBhvr>
                                      <p:to>
                                        <p:strVal val="visible"/>
                                      </p:to>
                                    </p:set>
                                    <p:animEffect transition="in" filter="diamond(in)">
                                      <p:cBhvr>
                                        <p:cTn id="27" dur="2000"/>
                                        <p:tgtEl>
                                          <p:spTgt spid="19868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98690"/>
                                        </p:tgtEl>
                                        <p:attrNameLst>
                                          <p:attrName>style.visibility</p:attrName>
                                        </p:attrNameLst>
                                      </p:cBhvr>
                                      <p:to>
                                        <p:strVal val="visible"/>
                                      </p:to>
                                    </p:set>
                                    <p:animEffect transition="in" filter="diamond(in)">
                                      <p:cBhvr>
                                        <p:cTn id="32" dur="2000"/>
                                        <p:tgtEl>
                                          <p:spTgt spid="19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87" grpId="0" animBg="1"/>
      <p:bldP spid="198688" grpId="0" animBg="1"/>
      <p:bldP spid="198689" grpId="0" animBg="1"/>
      <p:bldP spid="1986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Hộp Văn bản 2"/>
          <p:cNvSpPr txBox="1"/>
          <p:nvPr/>
        </p:nvSpPr>
        <p:spPr>
          <a:xfrm>
            <a:off x="400050" y="2390775"/>
            <a:ext cx="8496300" cy="838835"/>
          </a:xfrm>
          <a:prstGeom prst="rect">
            <a:avLst/>
          </a:prstGeom>
          <a:noFill/>
          <a:ln w="9525">
            <a:noFill/>
          </a:ln>
        </p:spPr>
        <p:txBody>
          <a:bodyPr wrap="square" anchor="t" anchorCtr="0">
            <a:spAutoFit/>
          </a:bodyPr>
          <a:p>
            <a:pPr eaLnBrk="0" hangingPunct="0">
              <a:lnSpc>
                <a:spcPct val="90000"/>
              </a:lnSpc>
              <a:spcBef>
                <a:spcPts val="1000"/>
              </a:spcBef>
            </a:pPr>
            <a:r>
              <a:rPr lang="en-US" altLang="vi-VN" sz="2700" dirty="0">
                <a:solidFill>
                  <a:srgbClr val="0000FF"/>
                </a:solidFill>
                <a:latin typeface="Arial" panose="020B0604020202020204" pitchFamily="34" charset="0"/>
              </a:rPr>
              <a:t>1</a:t>
            </a:r>
            <a:r>
              <a:rPr lang="vi-VN" altLang="en-US" sz="2700" dirty="0">
                <a:latin typeface="Arial" panose="020B0604020202020204" pitchFamily="34" charset="0"/>
              </a:rPr>
              <a:t>.</a:t>
            </a:r>
            <a:r>
              <a:rPr lang="en-US" altLang="en-US" sz="2700" dirty="0">
                <a:latin typeface="Calibri" panose="020F0502020204030204" pitchFamily="34" charset="0"/>
              </a:rPr>
              <a:t> </a:t>
            </a:r>
            <a:r>
              <a:rPr lang="en-US" sz="2700">
                <a:solidFill>
                  <a:srgbClr val="0000FF"/>
                </a:solidFill>
                <a:sym typeface="+mn-ea"/>
              </a:rPr>
              <a:t>Kể tên các đồng bằng duyên hải miền Trung theo thứ tự từ Bắc vào Nam?</a:t>
            </a:r>
            <a:endParaRPr lang="en-US" altLang="en-US" sz="2700" dirty="0">
              <a:latin typeface="Calibri" panose="020F0502020204030204" pitchFamily="34" charset="0"/>
              <a:ea typeface="Calibri" panose="020F0502020204030204" pitchFamily="34" charset="0"/>
            </a:endParaRPr>
          </a:p>
        </p:txBody>
      </p:sp>
      <p:sp>
        <p:nvSpPr>
          <p:cNvPr id="4" name="Hộp Văn bản 3"/>
          <p:cNvSpPr txBox="1"/>
          <p:nvPr/>
        </p:nvSpPr>
        <p:spPr>
          <a:xfrm>
            <a:off x="400050" y="3413125"/>
            <a:ext cx="8515350" cy="953135"/>
          </a:xfrm>
          <a:prstGeom prst="rect">
            <a:avLst/>
          </a:prstGeom>
          <a:noFill/>
          <a:ln w="9525">
            <a:noFill/>
          </a:ln>
        </p:spPr>
        <p:txBody>
          <a:bodyPr anchor="t" anchorCtr="0">
            <a:spAutoFit/>
          </a:bodyPr>
          <a:p>
            <a:pPr>
              <a:buFontTx/>
            </a:pPr>
            <a:r>
              <a:rPr lang="vi-VN" altLang="en-US" sz="2800" dirty="0">
                <a:solidFill>
                  <a:srgbClr val="0000FF"/>
                </a:solidFill>
                <a:latin typeface="Arial" panose="020B0604020202020204" pitchFamily="34" charset="0"/>
              </a:rPr>
              <a:t>2. </a:t>
            </a:r>
            <a:r>
              <a:rPr lang="en-US" altLang="zh-CN" sz="2800" dirty="0">
                <a:solidFill>
                  <a:srgbClr val="0000FF"/>
                </a:solidFill>
                <a:latin typeface="Calibri" panose="020F0502020204030204" pitchFamily="34" charset="0"/>
              </a:rPr>
              <a:t>Nêu đặc điểm về khí hậu vùng đồng bằng duyên hải Miền Trung.</a:t>
            </a:r>
            <a:endParaRPr lang="en-US" altLang="zh-CN" sz="2800" dirty="0">
              <a:solidFill>
                <a:srgbClr val="0000FF"/>
              </a:solidFill>
              <a:latin typeface="Calibri" panose="020F0502020204030204" pitchFamily="34" charset="0"/>
              <a:ea typeface="Calibri" panose="020F0502020204030204" pitchFamily="34" charset="0"/>
            </a:endParaRPr>
          </a:p>
        </p:txBody>
      </p:sp>
      <p:sp>
        <p:nvSpPr>
          <p:cNvPr id="5" name="Rectangle 4"/>
          <p:cNvSpPr/>
          <p:nvPr/>
        </p:nvSpPr>
        <p:spPr>
          <a:xfrm>
            <a:off x="123825" y="34925"/>
            <a:ext cx="8896350" cy="6772275"/>
          </a:xfrm>
          <a:prstGeom prst="rect">
            <a:avLst/>
          </a:prstGeom>
          <a:noFill/>
          <a:ln w="825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3086100" y="1298575"/>
            <a:ext cx="2571750" cy="576263"/>
          </a:xfrm>
          <a:prstGeom prst="rect">
            <a:avLst/>
          </a:prstGeom>
          <a:solidFill>
            <a:schemeClr val="accent4">
              <a:lumMod val="20000"/>
              <a:lumOff val="80000"/>
            </a:schemeClr>
          </a:solidFill>
          <a:ln>
            <a:solidFill>
              <a:schemeClr val="tx1"/>
            </a:solidFill>
          </a:ln>
        </p:spPr>
        <p:txBody>
          <a:bodyPr>
            <a:spAutoFit/>
          </a:bodyPr>
          <a:lstStyle/>
          <a:p>
            <a:pPr marR="0" algn="ctr" defTabSz="457200" fontAlgn="auto">
              <a:spcBef>
                <a:spcPts val="0"/>
              </a:spcBef>
              <a:spcAft>
                <a:spcPts val="0"/>
              </a:spcAft>
              <a:buClrTx/>
              <a:buSzTx/>
              <a:buFontTx/>
              <a:buNone/>
              <a:defRPr/>
            </a:pPr>
            <a:r>
              <a:rPr kumimoji="0" lang="en-US" sz="3150" b="1" kern="1200" cap="none" spc="0" normalizeH="0" baseline="0" noProof="0" dirty="0">
                <a:solidFill>
                  <a:srgbClr val="FF0000"/>
                </a:solidFill>
                <a:latin typeface="+mn-lt"/>
                <a:ea typeface="+mn-ea"/>
                <a:cs typeface="+mn-cs"/>
              </a:rPr>
              <a:t>ÔN BÀI CŨ</a:t>
            </a:r>
            <a:endParaRPr kumimoji="0" lang="en-US" sz="3150" b="1" kern="1200" cap="none" spc="0" normalizeH="0" baseline="0" noProof="0" dirty="0">
              <a:solidFill>
                <a:srgbClr val="FF0000"/>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pic>
        <p:nvPicPr>
          <p:cNvPr id="56324" name="Picture 4" descr="images821939_2_hoa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924300" cy="3500438"/>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descr="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0438"/>
            <a:ext cx="3924300" cy="3357562"/>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db2a5720131014183936g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0"/>
            <a:ext cx="5148262" cy="3500438"/>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Bão lũ năm nay nhiều và mạnh mẽ hơn. Nguồn: tinnhanhblog"/>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995738" y="3606800"/>
            <a:ext cx="5122862" cy="314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ppt_x</p:attrName>
                                        </p:attrNameLst>
                                      </p:cBhvr>
                                      <p:tavLst>
                                        <p:tav tm="0">
                                          <p:val>
                                            <p:strVal val="#ppt_x-.2"/>
                                          </p:val>
                                        </p:tav>
                                        <p:tav tm="100000">
                                          <p:val>
                                            <p:strVal val="#ppt_x"/>
                                          </p:val>
                                        </p:tav>
                                      </p:tavLst>
                                    </p:anim>
                                    <p:anim calcmode="lin" valueType="num">
                                      <p:cBhvr>
                                        <p:cTn id="8" dur="1000" fill="hold"/>
                                        <p:tgtEl>
                                          <p:spTgt spid="56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AutoShape 8"/>
          <p:cNvSpPr>
            <a:spLocks noChangeArrowheads="1"/>
          </p:cNvSpPr>
          <p:nvPr/>
        </p:nvSpPr>
        <p:spPr bwMode="auto">
          <a:xfrm>
            <a:off x="0" y="1196975"/>
            <a:ext cx="9102725" cy="3673475"/>
          </a:xfrm>
          <a:prstGeom prst="star32">
            <a:avLst>
              <a:gd name="adj" fmla="val 37500"/>
            </a:avLst>
          </a:prstGeom>
          <a:solidFill>
            <a:srgbClr val="00FF00"/>
          </a:solidFill>
          <a:ln w="9525">
            <a:solidFill>
              <a:srgbClr val="00FF00"/>
            </a:solidFill>
            <a:miter lim="800000"/>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200" b="1">
                <a:solidFill>
                  <a:srgbClr val="FF0000"/>
                </a:solidFill>
              </a:rPr>
              <a:t>Theo em cần làm gì để bảo vệ </a:t>
            </a:r>
            <a:endParaRPr lang="en-US" sz="3200" b="1">
              <a:solidFill>
                <a:srgbClr val="FF0000"/>
              </a:solidFill>
            </a:endParaRPr>
          </a:p>
          <a:p>
            <a:pPr algn="ctr">
              <a:spcBef>
                <a:spcPct val="50000"/>
              </a:spcBef>
            </a:pPr>
            <a:r>
              <a:rPr lang="en-US" sz="3200" b="1">
                <a:solidFill>
                  <a:srgbClr val="FF0000"/>
                </a:solidFill>
              </a:rPr>
              <a:t>môi trường?</a:t>
            </a:r>
            <a:endParaRPr lang="en-US" sz="3200" b="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6568">
                                            <p:bg/>
                                          </p:spTgt>
                                        </p:tgtEl>
                                        <p:attrNameLst>
                                          <p:attrName>style.visibility</p:attrName>
                                        </p:attrNameLst>
                                      </p:cBhvr>
                                      <p:to>
                                        <p:strVal val="visible"/>
                                      </p:to>
                                    </p:set>
                                    <p:animEffect transition="in" filter="wheel(4)">
                                      <p:cBhvr>
                                        <p:cTn id="7" dur="500"/>
                                        <p:tgtEl>
                                          <p:spTgt spid="66568">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6568">
                                            <p:txEl>
                                              <p:pRg st="0" end="0"/>
                                            </p:txEl>
                                          </p:spTgt>
                                        </p:tgtEl>
                                        <p:attrNameLst>
                                          <p:attrName>style.visibility</p:attrName>
                                        </p:attrNameLst>
                                      </p:cBhvr>
                                      <p:to>
                                        <p:strVal val="visible"/>
                                      </p:to>
                                    </p:set>
                                    <p:animEffect transition="in" filter="wheel(4)">
                                      <p:cBhvr>
                                        <p:cTn id="10" dur="500"/>
                                        <p:tgtEl>
                                          <p:spTgt spid="66568">
                                            <p:txEl>
                                              <p:pRg st="0" end="0"/>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6568">
                                            <p:txEl>
                                              <p:pRg st="1" end="1"/>
                                            </p:txEl>
                                          </p:spTgt>
                                        </p:tgtEl>
                                        <p:attrNameLst>
                                          <p:attrName>style.visibility</p:attrName>
                                        </p:attrNameLst>
                                      </p:cBhvr>
                                      <p:to>
                                        <p:strVal val="visible"/>
                                      </p:to>
                                    </p:set>
                                    <p:animEffect transition="in" filter="wheel(4)">
                                      <p:cBhvr>
                                        <p:cTn id="13" dur="500"/>
                                        <p:tgtEl>
                                          <p:spTgt spid="66568">
                                            <p:txEl>
                                              <p:pRg st="1" end="1"/>
                                            </p:txEl>
                                          </p:spTgt>
                                        </p:tgtEl>
                                      </p:cBhvr>
                                    </p:animEffect>
                                  </p:childTnLst>
                                </p:cTn>
                              </p:par>
                            </p:childTnLst>
                          </p:cTn>
                        </p:par>
                        <p:par>
                          <p:cTn id="14" fill="hold">
                            <p:stCondLst>
                              <p:cond delay="500"/>
                            </p:stCondLst>
                            <p:childTnLst>
                              <p:par>
                                <p:cTn id="15" presetID="3" presetClass="emph" presetSubtype="2" fill="hold" nodeType="afterEffect">
                                  <p:stCondLst>
                                    <p:cond delay="0"/>
                                  </p:stCondLst>
                                  <p:childTnLst>
                                    <p:animClr clrSpc="rgb" dir="cw">
                                      <p:cBhvr override="childStyle">
                                        <p:cTn id="16" dur="2000" fill="hold"/>
                                        <p:tgtEl>
                                          <p:spTgt spid="66568">
                                            <p:txEl>
                                              <p:pRg st="0" end="0"/>
                                            </p:txEl>
                                          </p:spTgt>
                                        </p:tgtEl>
                                        <p:attrNameLst>
                                          <p:attrName>style.color</p:attrName>
                                        </p:attrNameLst>
                                      </p:cBhvr>
                                      <p:to>
                                        <a:schemeClr val="accent2"/>
                                      </p:to>
                                    </p:animClr>
                                  </p:childTnLst>
                                </p:cTn>
                              </p:par>
                            </p:childTnLst>
                          </p:cTn>
                        </p:par>
                        <p:par>
                          <p:cTn id="17" fill="hold">
                            <p:stCondLst>
                              <p:cond delay="2500"/>
                            </p:stCondLst>
                            <p:childTnLst>
                              <p:par>
                                <p:cTn id="18" presetID="3" presetClass="emph" presetSubtype="2" fill="hold" nodeType="afterEffect">
                                  <p:stCondLst>
                                    <p:cond delay="0"/>
                                  </p:stCondLst>
                                  <p:childTnLst>
                                    <p:animClr clrSpc="rgb" dir="cw">
                                      <p:cBhvr override="childStyle">
                                        <p:cTn id="19" dur="2000" fill="hold"/>
                                        <p:tgtEl>
                                          <p:spTgt spid="66568">
                                            <p:txEl>
                                              <p:pRg st="1" end="1"/>
                                            </p:txEl>
                                          </p:spTgt>
                                        </p:tgtEl>
                                        <p:attrNameLst>
                                          <p:attrName>style.color</p:attrName>
                                        </p:attrNameLst>
                                      </p:cBhvr>
                                      <p:to>
                                        <a:schemeClr val="accent2"/>
                                      </p:to>
                                    </p:animClr>
                                  </p:childTnLst>
                                </p:cTn>
                              </p:par>
                            </p:childTnLst>
                          </p:cTn>
                        </p:par>
                        <p:par>
                          <p:cTn id="20" fill="hold">
                            <p:stCondLst>
                              <p:cond delay="4500"/>
                            </p:stCondLst>
                            <p:childTnLst>
                              <p:par>
                                <p:cTn id="21" presetID="19" presetClass="entr" presetSubtype="10" fill="hold" nodeType="afterEffect">
                                  <p:stCondLst>
                                    <p:cond delay="0"/>
                                  </p:stCondLst>
                                  <p:childTnLst>
                                    <p:set>
                                      <p:cBhvr>
                                        <p:cTn id="22" dur="1" fill="hold">
                                          <p:stCondLst>
                                            <p:cond delay="0"/>
                                          </p:stCondLst>
                                        </p:cTn>
                                        <p:tgtEl>
                                          <p:spTgt spid="66568">
                                            <p:txEl>
                                              <p:pRg st="0" end="0"/>
                                            </p:txEl>
                                          </p:spTgt>
                                        </p:tgtEl>
                                        <p:attrNameLst>
                                          <p:attrName>style.visibility</p:attrName>
                                        </p:attrNameLst>
                                      </p:cBhvr>
                                      <p:to>
                                        <p:strVal val="visible"/>
                                      </p:to>
                                    </p:set>
                                    <p:anim calcmode="lin" valueType="num">
                                      <p:cBhvr>
                                        <p:cTn id="23" dur="5000" fill="hold"/>
                                        <p:tgtEl>
                                          <p:spTgt spid="66568">
                                            <p:txEl>
                                              <p:pRg st="0" end="0"/>
                                            </p:txEl>
                                          </p:spTgt>
                                        </p:tgtEl>
                                        <p:attrNameLst>
                                          <p:attrName>ppt_w</p:attrName>
                                        </p:attrNameLst>
                                      </p:cBhvr>
                                      <p:tavLst>
                                        <p:tav tm="0" fmla="#ppt_w*sin(2.5*pi*$)">
                                          <p:val>
                                            <p:fltVal val="0"/>
                                          </p:val>
                                        </p:tav>
                                        <p:tav tm="100000">
                                          <p:val>
                                            <p:fltVal val="1"/>
                                          </p:val>
                                        </p:tav>
                                      </p:tavLst>
                                    </p:anim>
                                    <p:anim calcmode="lin" valueType="num">
                                      <p:cBhvr>
                                        <p:cTn id="24" dur="5000" fill="hold"/>
                                        <p:tgtEl>
                                          <p:spTgt spid="66568">
                                            <p:txEl>
                                              <p:pRg st="0" end="0"/>
                                            </p:txEl>
                                          </p:spTgt>
                                        </p:tgtEl>
                                        <p:attrNameLst>
                                          <p:attrName>ppt_h</p:attrName>
                                        </p:attrNameLst>
                                      </p:cBhvr>
                                      <p:tavLst>
                                        <p:tav tm="0">
                                          <p:val>
                                            <p:strVal val="#ppt_h"/>
                                          </p:val>
                                        </p:tav>
                                        <p:tav tm="100000">
                                          <p:val>
                                            <p:strVal val="#ppt_h"/>
                                          </p:val>
                                        </p:tav>
                                      </p:tavLst>
                                    </p:anim>
                                  </p:childTnLst>
                                </p:cTn>
                              </p:par>
                            </p:childTnLst>
                          </p:cTn>
                        </p:par>
                        <p:par>
                          <p:cTn id="25" fill="hold">
                            <p:stCondLst>
                              <p:cond delay="9500"/>
                            </p:stCondLst>
                            <p:childTnLst>
                              <p:par>
                                <p:cTn id="26" presetID="19" presetClass="entr" presetSubtype="10" fill="hold" nodeType="afterEffect">
                                  <p:stCondLst>
                                    <p:cond delay="0"/>
                                  </p:stCondLst>
                                  <p:childTnLst>
                                    <p:set>
                                      <p:cBhvr>
                                        <p:cTn id="27" dur="1" fill="hold">
                                          <p:stCondLst>
                                            <p:cond delay="0"/>
                                          </p:stCondLst>
                                        </p:cTn>
                                        <p:tgtEl>
                                          <p:spTgt spid="66568">
                                            <p:txEl>
                                              <p:pRg st="1" end="1"/>
                                            </p:txEl>
                                          </p:spTgt>
                                        </p:tgtEl>
                                        <p:attrNameLst>
                                          <p:attrName>style.visibility</p:attrName>
                                        </p:attrNameLst>
                                      </p:cBhvr>
                                      <p:to>
                                        <p:strVal val="visible"/>
                                      </p:to>
                                    </p:set>
                                    <p:anim calcmode="lin" valueType="num">
                                      <p:cBhvr>
                                        <p:cTn id="28" dur="5000" fill="hold"/>
                                        <p:tgtEl>
                                          <p:spTgt spid="66568">
                                            <p:txEl>
                                              <p:pRg st="1" end="1"/>
                                            </p:txEl>
                                          </p:spTgt>
                                        </p:tgtEl>
                                        <p:attrNameLst>
                                          <p:attrName>ppt_w</p:attrName>
                                        </p:attrNameLst>
                                      </p:cBhvr>
                                      <p:tavLst>
                                        <p:tav tm="0" fmla="#ppt_w*sin(2.5*pi*$)">
                                          <p:val>
                                            <p:fltVal val="0"/>
                                          </p:val>
                                        </p:tav>
                                        <p:tav tm="100000">
                                          <p:val>
                                            <p:fltVal val="1"/>
                                          </p:val>
                                        </p:tav>
                                      </p:tavLst>
                                    </p:anim>
                                    <p:anim calcmode="lin" valueType="num">
                                      <p:cBhvr>
                                        <p:cTn id="29" dur="5000" fill="hold"/>
                                        <p:tgtEl>
                                          <p:spTgt spid="66568">
                                            <p:txEl>
                                              <p:pRg st="1" end="1"/>
                                            </p:txEl>
                                          </p:spTgt>
                                        </p:tgtEl>
                                        <p:attrNameLst>
                                          <p:attrName>ppt_h</p:attrName>
                                        </p:attrNameLst>
                                      </p:cBhvr>
                                      <p:tavLst>
                                        <p:tav tm="0">
                                          <p:val>
                                            <p:strVal val="#ppt_h"/>
                                          </p:val>
                                        </p:tav>
                                        <p:tav tm="100000">
                                          <p:val>
                                            <p:strVal val="#ppt_h"/>
                                          </p:val>
                                        </p:tav>
                                      </p:tavLst>
                                    </p:anim>
                                  </p:childTnLst>
                                </p:cTn>
                              </p:par>
                            </p:childTnLst>
                          </p:cTn>
                        </p:par>
                        <p:par>
                          <p:cTn id="30" fill="hold">
                            <p:stCondLst>
                              <p:cond delay="14500"/>
                            </p:stCondLst>
                            <p:childTnLst>
                              <p:par>
                                <p:cTn id="31" presetID="6" presetClass="emph" presetSubtype="0" fill="hold" nodeType="afterEffect">
                                  <p:stCondLst>
                                    <p:cond delay="0"/>
                                  </p:stCondLst>
                                  <p:childTnLst>
                                    <p:animScale>
                                      <p:cBhvr>
                                        <p:cTn id="32" dur="2000" fill="hold"/>
                                        <p:tgtEl>
                                          <p:spTgt spid="66568">
                                            <p:txEl>
                                              <p:pRg st="0" end="0"/>
                                            </p:txEl>
                                          </p:spTgt>
                                        </p:tgtEl>
                                      </p:cBhvr>
                                      <p:by x="150000" y="150000"/>
                                    </p:animScale>
                                  </p:childTnLst>
                                </p:cTn>
                              </p:par>
                              <p:par>
                                <p:cTn id="33" presetID="6" presetClass="emph" presetSubtype="0" fill="hold" nodeType="withEffect">
                                  <p:stCondLst>
                                    <p:cond delay="0"/>
                                  </p:stCondLst>
                                  <p:childTnLst>
                                    <p:animScale>
                                      <p:cBhvr>
                                        <p:cTn id="34" dur="2000" fill="hold"/>
                                        <p:tgtEl>
                                          <p:spTgt spid="6656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build="allAtOnce"/>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endParaRPr lang="en-US"/>
          </a:p>
        </p:txBody>
      </p:sp>
      <p:pic>
        <p:nvPicPr>
          <p:cNvPr id="57348" name="Picture 4" descr="8-1657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nodePh="1">
                                  <p:stCondLst>
                                    <p:cond delay="0"/>
                                  </p:stCondLst>
                                  <p:endCondLst>
                                    <p:cond evt="begin" delay="0">
                                      <p:tn val="12"/>
                                    </p:cond>
                                  </p:endCondLst>
                                  <p:childTnLst>
                                    <p:set>
                                      <p:cBhvr>
                                        <p:cTn id="13" dur="1" fill="hold">
                                          <p:stCondLst>
                                            <p:cond delay="0"/>
                                          </p:stCondLst>
                                        </p:cTn>
                                        <p:tgtEl>
                                          <p:spTgt spid="57347">
                                            <p:txEl>
                                              <p:pRg st="0" end="0"/>
                                            </p:txEl>
                                          </p:spTgt>
                                        </p:tgtEl>
                                        <p:attrNameLst>
                                          <p:attrName>style.visibility</p:attrName>
                                        </p:attrNameLst>
                                      </p:cBhvr>
                                      <p:to>
                                        <p:strVal val="visible"/>
                                      </p:to>
                                    </p:set>
                                    <p:anim calcmode="lin" valueType="num">
                                      <p:cBhvr additive="base">
                                        <p:cTn id="14" dur="1000" fill="hold">
                                          <p:stCondLst>
                                            <p:cond delay="0"/>
                                          </p:stCondLst>
                                        </p:cTn>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rev="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pic>
        <p:nvPicPr>
          <p:cNvPr id="58372" name="Picture 4" descr="images655275_images52636_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3"/>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58371">
                                            <p:txEl>
                                              <p:pRg st="0" end="0"/>
                                            </p:txEl>
                                          </p:spTgt>
                                        </p:tgtEl>
                                        <p:attrNameLst>
                                          <p:attrName>style.visibility</p:attrName>
                                        </p:attrNameLst>
                                      </p:cBhvr>
                                      <p:to>
                                        <p:strVal val="visible"/>
                                      </p:to>
                                    </p:set>
                                    <p:anim calcmode="lin" valueType="num">
                                      <p:cBhvr>
                                        <p:cTn id="14" dur="1000" fill="hold"/>
                                        <p:tgtEl>
                                          <p:spTgt spid="5837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endParaRPr lang="en-US"/>
          </a:p>
        </p:txBody>
      </p:sp>
      <p:pic>
        <p:nvPicPr>
          <p:cNvPr id="59396" name="Picture 4" descr="20140123152702ra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59394"/>
                                        </p:tgtEl>
                                        <p:attrNameLst>
                                          <p:attrName>style.visibility</p:attrName>
                                        </p:attrNameLst>
                                      </p:cBhvr>
                                      <p:to>
                                        <p:strVal val="visible"/>
                                      </p:to>
                                    </p:set>
                                    <p:anim calcmode="lin" valueType="num">
                                      <p:cBhvr>
                                        <p:cTn id="7" dur="2000" fill="hold"/>
                                        <p:tgtEl>
                                          <p:spTgt spid="59394"/>
                                        </p:tgtEl>
                                        <p:attrNameLst>
                                          <p:attrName>ppt_w</p:attrName>
                                        </p:attrNameLst>
                                      </p:cBhvr>
                                      <p:tavLst>
                                        <p:tav tm="0">
                                          <p:val>
                                            <p:strVal val="#ppt_w"/>
                                          </p:val>
                                        </p:tav>
                                        <p:tav tm="100000">
                                          <p:val>
                                            <p:strVal val="#ppt_w"/>
                                          </p:val>
                                        </p:tav>
                                      </p:tavLst>
                                    </p:anim>
                                    <p:anim calcmode="lin" valueType="num">
                                      <p:cBhvr>
                                        <p:cTn id="8" dur="2000" fill="hold"/>
                                        <p:tgtEl>
                                          <p:spTgt spid="5939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9394"/>
                                        </p:tgtEl>
                                        <p:attrNameLst>
                                          <p:attrName>ppt_x</p:attrName>
                                        </p:attrNameLst>
                                      </p:cBhvr>
                                      <p:tavLst>
                                        <p:tav tm="0">
                                          <p:val>
                                            <p:strVal val="#ppt_x-.4"/>
                                          </p:val>
                                        </p:tav>
                                        <p:tav tm="100000">
                                          <p:val>
                                            <p:strVal val="#ppt_x"/>
                                          </p:val>
                                        </p:tav>
                                      </p:tavLst>
                                    </p:anim>
                                    <p:anim calcmode="lin" valueType="num">
                                      <p:cBhvr>
                                        <p:cTn id="10" dur="2000" fill="hold"/>
                                        <p:tgtEl>
                                          <p:spTgt spid="5939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59395">
                                            <p:txEl>
                                              <p:pRg st="0" end="0"/>
                                            </p:txEl>
                                          </p:spTgt>
                                        </p:tgtEl>
                                        <p:attrNameLst>
                                          <p:attrName>style.visibility</p:attrName>
                                        </p:attrNameLst>
                                      </p:cBhvr>
                                      <p:to>
                                        <p:strVal val="visible"/>
                                      </p:to>
                                    </p:set>
                                    <p:animEffect transition="in" filter="fade">
                                      <p:cBhvr>
                                        <p:cTn id="15" dur="500">
                                          <p:stCondLst>
                                            <p:cond delay="0"/>
                                          </p:stCondLst>
                                        </p:cTn>
                                        <p:tgtEl>
                                          <p:spTgt spid="59395">
                                            <p:txEl>
                                              <p:pRg st="0" end="0"/>
                                            </p:txEl>
                                          </p:spTgt>
                                        </p:tgtEl>
                                      </p:cBhvr>
                                    </p:animEffect>
                                    <p:anim calcmode="lin" valueType="num">
                                      <p:cBhvr>
                                        <p:cTn id="16" dur="500" fill="hold">
                                          <p:stCondLst>
                                            <p:cond delay="0"/>
                                          </p:stCondLst>
                                        </p:cTn>
                                        <p:tgtEl>
                                          <p:spTgt spid="5939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2757" name="Picture 5" descr="http://icon.com.vn/Portals/0/userfiles/Pin%20mat%20troi%201.jpg"/>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8" name="Picture 6" descr="Copy of 5c8ff_unnamed-2153-14371268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checkerboard(across)">
                                      <p:cBhvr>
                                        <p:cTn id="7" dur="500"/>
                                        <p:tgtEl>
                                          <p:spTgt spid="2027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02758"/>
                                        </p:tgtEl>
                                        <p:attrNameLst>
                                          <p:attrName>style.visibility</p:attrName>
                                        </p:attrNameLst>
                                      </p:cBhvr>
                                      <p:to>
                                        <p:strVal val="visible"/>
                                      </p:to>
                                    </p:set>
                                    <p:animEffect transition="in" filter="wheel(4)">
                                      <p:cBhvr>
                                        <p:cTn id="12" dur="2000"/>
                                        <p:tgtEl>
                                          <p:spTgt spid="20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431800" y="1411923"/>
            <a:ext cx="8280400" cy="4307840"/>
          </a:xfrm>
          <a:prstGeom prst="rect">
            <a:avLst/>
          </a:prstGeom>
          <a:solidFill>
            <a:srgbClr val="00FF00"/>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u="sng">
                <a:solidFill>
                  <a:srgbClr val="FF0000"/>
                </a:solidFill>
                <a:latin typeface="Times New Roman" panose="02020603050405020304" pitchFamily="18" charset="0"/>
              </a:rPr>
              <a:t>Bài học:</a:t>
            </a:r>
            <a:r>
              <a:rPr lang="en-US" sz="4000">
                <a:solidFill>
                  <a:srgbClr val="0000FF"/>
                </a:solidFill>
                <a:latin typeface="Times New Roman" panose="02020603050405020304" pitchFamily="18" charset="0"/>
              </a:rPr>
              <a:t> </a:t>
            </a:r>
            <a:endParaRPr lang="en-US" sz="4000">
              <a:solidFill>
                <a:srgbClr val="0000FF"/>
              </a:solidFill>
              <a:latin typeface="Times New Roman" panose="02020603050405020304" pitchFamily="18" charset="0"/>
            </a:endParaRPr>
          </a:p>
          <a:p>
            <a:pPr algn="just">
              <a:spcBef>
                <a:spcPct val="50000"/>
              </a:spcBef>
            </a:pPr>
            <a:r>
              <a:rPr lang="en-US" sz="3600">
                <a:solidFill>
                  <a:srgbClr val="0000FF"/>
                </a:solidFill>
              </a:rPr>
              <a:t>Ở đồng bằng duyên hải miền Trung dân cư  tập trung khá đông đúc, chủ yếu là người Kinh và người Chăm. Nghề chính của họ là nghề nông, làm muối, đánh bắt, nuôi trồng và chế biến thuỷ sản.</a:t>
            </a:r>
            <a:endParaRPr lang="en-US" sz="3600">
              <a:solidFill>
                <a:srgbClr val="0000FF"/>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0713"/>
                                        </p:tgtEl>
                                        <p:attrNameLst>
                                          <p:attrName>style.visibility</p:attrName>
                                        </p:attrNameLst>
                                      </p:cBhvr>
                                      <p:to>
                                        <p:strVal val="visible"/>
                                      </p:to>
                                    </p:set>
                                    <p:animEffect transition="in" filter="plus(in)">
                                      <p:cBhvr>
                                        <p:cTn id="7" dur="2000"/>
                                        <p:tgtEl>
                                          <p:spTgt spid="200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2"/>
          <p:cNvPicPr>
            <a:picLocks noChangeAspect="1"/>
          </p:cNvPicPr>
          <p:nvPr/>
        </p:nvPicPr>
        <p:blipFill>
          <a:blip r:embed="rId1"/>
          <a:stretch>
            <a:fillRect/>
          </a:stretch>
        </p:blipFill>
        <p:spPr>
          <a:xfrm>
            <a:off x="0" y="-27940"/>
            <a:ext cx="9144000" cy="6965950"/>
          </a:xfrm>
          <a:prstGeom prst="rect">
            <a:avLst/>
          </a:prstGeom>
          <a:noFill/>
          <a:ln w="9525">
            <a:noFill/>
          </a:ln>
        </p:spPr>
      </p:pic>
      <p:sp>
        <p:nvSpPr>
          <p:cNvPr id="5122" name="TextBox 4"/>
          <p:cNvSpPr txBox="1"/>
          <p:nvPr/>
        </p:nvSpPr>
        <p:spPr>
          <a:xfrm>
            <a:off x="800100" y="3200400"/>
            <a:ext cx="7543800" cy="1650365"/>
          </a:xfrm>
          <a:prstGeom prst="rect">
            <a:avLst/>
          </a:prstGeom>
          <a:noFill/>
          <a:ln w="9525">
            <a:noFill/>
          </a:ln>
        </p:spPr>
        <p:txBody>
          <a:bodyPr anchor="t" anchorCtr="0">
            <a:spAutoFit/>
          </a:bodyPr>
          <a:p>
            <a:pPr algn="ctr">
              <a:lnSpc>
                <a:spcPct val="150000"/>
              </a:lnSpc>
              <a:buFontTx/>
            </a:pPr>
            <a:r>
              <a:rPr lang="en-US" sz="3375" b="1" noProof="1" dirty="0">
                <a:solidFill>
                  <a:srgbClr val="FF0000"/>
                </a:solidFill>
                <a:latin typeface="Calibri" panose="020F0502020204030204" pitchFamily="34" charset="0"/>
                <a:ea typeface="+mn-ea"/>
                <a:cs typeface="+mn-cs"/>
              </a:rPr>
              <a:t>NGƯỜI DÂN VÀ HOẠT ĐỘNG SẢN XUẤT</a:t>
            </a:r>
            <a:endParaRPr lang="en-US" sz="3375" b="1" noProof="1" dirty="0">
              <a:solidFill>
                <a:srgbClr val="FF0000"/>
              </a:solidFill>
              <a:latin typeface="Calibri" panose="020F0502020204030204" pitchFamily="34" charset="0"/>
              <a:ea typeface="+mn-ea"/>
              <a:cs typeface="+mn-cs"/>
            </a:endParaRPr>
          </a:p>
          <a:p>
            <a:pPr algn="ctr">
              <a:lnSpc>
                <a:spcPct val="150000"/>
              </a:lnSpc>
              <a:buFontTx/>
            </a:pPr>
            <a:r>
              <a:rPr lang="en-US" sz="3375" b="1" noProof="1" dirty="0">
                <a:solidFill>
                  <a:srgbClr val="FF0000"/>
                </a:solidFill>
                <a:latin typeface="Calibri" panose="020F0502020204030204" pitchFamily="34" charset="0"/>
              </a:rPr>
              <a:t>Ở ĐỒNG BẰNG DUYÊN HẢI MIỀN TRUNG.</a:t>
            </a:r>
            <a:endParaRPr lang="en-US" sz="3375" b="1" noProof="1" dirty="0">
              <a:solidFill>
                <a:srgbClr val="FF0000"/>
              </a:solidFill>
              <a:latin typeface="Calibri" panose="020F0502020204030204" pitchFamily="34" charset="0"/>
            </a:endParaRPr>
          </a:p>
        </p:txBody>
      </p:sp>
      <p:sp>
        <p:nvSpPr>
          <p:cNvPr id="5123" name="TextBox 5"/>
          <p:cNvSpPr txBox="1"/>
          <p:nvPr/>
        </p:nvSpPr>
        <p:spPr>
          <a:xfrm>
            <a:off x="3371850" y="2514600"/>
            <a:ext cx="2114550" cy="610870"/>
          </a:xfrm>
          <a:prstGeom prst="rect">
            <a:avLst/>
          </a:prstGeom>
          <a:noFill/>
          <a:ln w="9525">
            <a:noFill/>
          </a:ln>
        </p:spPr>
        <p:txBody>
          <a:bodyPr anchor="t" anchorCtr="0">
            <a:spAutoFit/>
          </a:bodyPr>
          <a:p>
            <a:pPr algn="ctr">
              <a:buFontTx/>
            </a:pPr>
            <a:r>
              <a:rPr lang="en-US" altLang="en-US" sz="3375" b="1" noProof="1" dirty="0">
                <a:solidFill>
                  <a:srgbClr val="002060"/>
                </a:solidFill>
                <a:latin typeface="Calibri" panose="020F0502020204030204" pitchFamily="34" charset="0"/>
                <a:ea typeface="+mn-ea"/>
                <a:cs typeface="+mn-cs"/>
              </a:rPr>
              <a:t>Bài 25:</a:t>
            </a:r>
            <a:endParaRPr lang="en-US" altLang="en-US" sz="3375" b="1" noProof="1" dirty="0">
              <a:solidFill>
                <a:srgbClr val="002060"/>
              </a:solidFill>
              <a:latin typeface="Calibri" panose="020F0502020204030204" pitchFamily="34" charset="0"/>
            </a:endParaRPr>
          </a:p>
        </p:txBody>
      </p:sp>
      <p:sp>
        <p:nvSpPr>
          <p:cNvPr id="5124" name="TextBox 6"/>
          <p:cNvSpPr txBox="1"/>
          <p:nvPr/>
        </p:nvSpPr>
        <p:spPr>
          <a:xfrm>
            <a:off x="3200400" y="1144588"/>
            <a:ext cx="2286000" cy="611188"/>
          </a:xfrm>
          <a:prstGeom prst="rect">
            <a:avLst/>
          </a:prstGeom>
          <a:solidFill>
            <a:schemeClr val="bg1"/>
          </a:solidFill>
          <a:ln w="9525" cap="flat" cmpd="sng">
            <a:solidFill>
              <a:schemeClr val="tx1"/>
            </a:solidFill>
            <a:prstDash val="solid"/>
            <a:miter/>
            <a:headEnd type="none" w="med" len="med"/>
            <a:tailEnd type="none" w="med" len="med"/>
          </a:ln>
        </p:spPr>
        <p:txBody>
          <a:bodyPr anchor="t" anchorCtr="0">
            <a:spAutoFit/>
          </a:bodyPr>
          <a:p>
            <a:pPr algn="ctr">
              <a:buFontTx/>
            </a:pPr>
            <a:r>
              <a:rPr lang="en-US" altLang="en-US" sz="3375" b="1" noProof="1" dirty="0">
                <a:latin typeface="Calibri" panose="020F0502020204030204" pitchFamily="34" charset="0"/>
                <a:ea typeface="+mn-ea"/>
                <a:cs typeface="+mn-cs"/>
              </a:rPr>
              <a:t>ĐỊA LÍ</a:t>
            </a:r>
            <a:endParaRPr lang="en-US" altLang="en-US" sz="3375" b="1" noProof="1" dirty="0">
              <a:latin typeface="Calibri" panose="020F0502020204030204" pitchFamily="34" charset="0"/>
            </a:endParaRPr>
          </a:p>
        </p:txBody>
      </p:sp>
    </p:spTree>
  </p:cSld>
  <p:clrMapOvr>
    <a:masterClrMapping/>
  </p:clrMapOvr>
  <p:transition advTm="4139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351_examp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Luoc do phan bo dan cu va do thi Viet Nam nam 199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576580"/>
            <a:ext cx="48768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Rectangle 2"/>
          <p:cNvSpPr>
            <a:spLocks noChangeArrowheads="1"/>
          </p:cNvSpPr>
          <p:nvPr/>
        </p:nvSpPr>
        <p:spPr bwMode="auto">
          <a:xfrm>
            <a:off x="1404938" y="6396038"/>
            <a:ext cx="647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1600"/>
              <a:t>Lược đồ phân bố dân cư Việt Nam</a:t>
            </a:r>
            <a:endParaRPr lang="en-US" sz="1600"/>
          </a:p>
        </p:txBody>
      </p:sp>
      <p:sp>
        <p:nvSpPr>
          <p:cNvPr id="168970" name="Freeform 10"/>
          <p:cNvSpPr/>
          <p:nvPr/>
        </p:nvSpPr>
        <p:spPr bwMode="auto">
          <a:xfrm>
            <a:off x="3741738" y="1577975"/>
            <a:ext cx="2003425" cy="3819525"/>
          </a:xfrm>
          <a:custGeom>
            <a:avLst/>
            <a:gdLst>
              <a:gd name="T0" fmla="*/ 82 w 1262"/>
              <a:gd name="T1" fmla="*/ 73 h 2406"/>
              <a:gd name="T2" fmla="*/ 46 w 1262"/>
              <a:gd name="T3" fmla="*/ 183 h 2406"/>
              <a:gd name="T4" fmla="*/ 146 w 1262"/>
              <a:gd name="T5" fmla="*/ 329 h 2406"/>
              <a:gd name="T6" fmla="*/ 256 w 1262"/>
              <a:gd name="T7" fmla="*/ 384 h 2406"/>
              <a:gd name="T8" fmla="*/ 302 w 1262"/>
              <a:gd name="T9" fmla="*/ 457 h 2406"/>
              <a:gd name="T10" fmla="*/ 366 w 1262"/>
              <a:gd name="T11" fmla="*/ 567 h 2406"/>
              <a:gd name="T12" fmla="*/ 439 w 1262"/>
              <a:gd name="T13" fmla="*/ 631 h 2406"/>
              <a:gd name="T14" fmla="*/ 631 w 1262"/>
              <a:gd name="T15" fmla="*/ 795 h 2406"/>
              <a:gd name="T16" fmla="*/ 731 w 1262"/>
              <a:gd name="T17" fmla="*/ 841 h 2406"/>
              <a:gd name="T18" fmla="*/ 814 w 1262"/>
              <a:gd name="T19" fmla="*/ 887 h 2406"/>
              <a:gd name="T20" fmla="*/ 914 w 1262"/>
              <a:gd name="T21" fmla="*/ 951 h 2406"/>
              <a:gd name="T22" fmla="*/ 1006 w 1262"/>
              <a:gd name="T23" fmla="*/ 1060 h 2406"/>
              <a:gd name="T24" fmla="*/ 1161 w 1262"/>
              <a:gd name="T25" fmla="*/ 1390 h 2406"/>
              <a:gd name="T26" fmla="*/ 1262 w 1262"/>
              <a:gd name="T27" fmla="*/ 1801 h 2406"/>
              <a:gd name="T28" fmla="*/ 1179 w 1262"/>
              <a:gd name="T29" fmla="*/ 2139 h 2406"/>
              <a:gd name="T30" fmla="*/ 896 w 1262"/>
              <a:gd name="T31" fmla="*/ 2322 h 2406"/>
              <a:gd name="T32" fmla="*/ 759 w 1262"/>
              <a:gd name="T33" fmla="*/ 2386 h 2406"/>
              <a:gd name="T34" fmla="*/ 722 w 1262"/>
              <a:gd name="T35" fmla="*/ 2377 h 2406"/>
              <a:gd name="T36" fmla="*/ 896 w 1262"/>
              <a:gd name="T37" fmla="*/ 2304 h 2406"/>
              <a:gd name="T38" fmla="*/ 1079 w 1262"/>
              <a:gd name="T39" fmla="*/ 2121 h 2406"/>
              <a:gd name="T40" fmla="*/ 1124 w 1262"/>
              <a:gd name="T41" fmla="*/ 2030 h 2406"/>
              <a:gd name="T42" fmla="*/ 1161 w 1262"/>
              <a:gd name="T43" fmla="*/ 1728 h 2406"/>
              <a:gd name="T44" fmla="*/ 1134 w 1262"/>
              <a:gd name="T45" fmla="*/ 1646 h 2406"/>
              <a:gd name="T46" fmla="*/ 1088 w 1262"/>
              <a:gd name="T47" fmla="*/ 1326 h 2406"/>
              <a:gd name="T48" fmla="*/ 996 w 1262"/>
              <a:gd name="T49" fmla="*/ 1225 h 2406"/>
              <a:gd name="T50" fmla="*/ 932 w 1262"/>
              <a:gd name="T51" fmla="*/ 1134 h 2406"/>
              <a:gd name="T52" fmla="*/ 868 w 1262"/>
              <a:gd name="T53" fmla="*/ 1060 h 2406"/>
              <a:gd name="T54" fmla="*/ 695 w 1262"/>
              <a:gd name="T55" fmla="*/ 896 h 2406"/>
              <a:gd name="T56" fmla="*/ 622 w 1262"/>
              <a:gd name="T57" fmla="*/ 859 h 2406"/>
              <a:gd name="T58" fmla="*/ 548 w 1262"/>
              <a:gd name="T59" fmla="*/ 804 h 2406"/>
              <a:gd name="T60" fmla="*/ 475 w 1262"/>
              <a:gd name="T61" fmla="*/ 750 h 2406"/>
              <a:gd name="T62" fmla="*/ 164 w 1262"/>
              <a:gd name="T63" fmla="*/ 466 h 2406"/>
              <a:gd name="T64" fmla="*/ 18 w 1262"/>
              <a:gd name="T65" fmla="*/ 292 h 2406"/>
              <a:gd name="T66" fmla="*/ 55 w 1262"/>
              <a:gd name="T67" fmla="*/ 18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2" h="2406">
                <a:moveTo>
                  <a:pt x="128" y="0"/>
                </a:moveTo>
                <a:cubicBezTo>
                  <a:pt x="110" y="27"/>
                  <a:pt x="92" y="42"/>
                  <a:pt x="82" y="73"/>
                </a:cubicBezTo>
                <a:cubicBezTo>
                  <a:pt x="79" y="100"/>
                  <a:pt x="82" y="129"/>
                  <a:pt x="73" y="155"/>
                </a:cubicBezTo>
                <a:cubicBezTo>
                  <a:pt x="69" y="167"/>
                  <a:pt x="49" y="170"/>
                  <a:pt x="46" y="183"/>
                </a:cubicBezTo>
                <a:cubicBezTo>
                  <a:pt x="37" y="221"/>
                  <a:pt x="86" y="269"/>
                  <a:pt x="110" y="292"/>
                </a:cubicBezTo>
                <a:cubicBezTo>
                  <a:pt x="129" y="353"/>
                  <a:pt x="102" y="294"/>
                  <a:pt x="146" y="329"/>
                </a:cubicBezTo>
                <a:cubicBezTo>
                  <a:pt x="209" y="380"/>
                  <a:pt x="108" y="338"/>
                  <a:pt x="201" y="366"/>
                </a:cubicBezTo>
                <a:cubicBezTo>
                  <a:pt x="219" y="372"/>
                  <a:pt x="256" y="384"/>
                  <a:pt x="256" y="384"/>
                </a:cubicBezTo>
                <a:cubicBezTo>
                  <a:pt x="253" y="396"/>
                  <a:pt x="240" y="410"/>
                  <a:pt x="247" y="420"/>
                </a:cubicBezTo>
                <a:cubicBezTo>
                  <a:pt x="259" y="439"/>
                  <a:pt x="284" y="445"/>
                  <a:pt x="302" y="457"/>
                </a:cubicBezTo>
                <a:cubicBezTo>
                  <a:pt x="311" y="463"/>
                  <a:pt x="329" y="475"/>
                  <a:pt x="329" y="475"/>
                </a:cubicBezTo>
                <a:cubicBezTo>
                  <a:pt x="344" y="598"/>
                  <a:pt x="316" y="517"/>
                  <a:pt x="366" y="567"/>
                </a:cubicBezTo>
                <a:cubicBezTo>
                  <a:pt x="374" y="575"/>
                  <a:pt x="376" y="587"/>
                  <a:pt x="384" y="594"/>
                </a:cubicBezTo>
                <a:cubicBezTo>
                  <a:pt x="401" y="609"/>
                  <a:pt x="439" y="631"/>
                  <a:pt x="439" y="631"/>
                </a:cubicBezTo>
                <a:cubicBezTo>
                  <a:pt x="470" y="678"/>
                  <a:pt x="513" y="693"/>
                  <a:pt x="558" y="722"/>
                </a:cubicBezTo>
                <a:cubicBezTo>
                  <a:pt x="580" y="789"/>
                  <a:pt x="547" y="706"/>
                  <a:pt x="631" y="795"/>
                </a:cubicBezTo>
                <a:cubicBezTo>
                  <a:pt x="637" y="801"/>
                  <a:pt x="641" y="810"/>
                  <a:pt x="649" y="814"/>
                </a:cubicBezTo>
                <a:cubicBezTo>
                  <a:pt x="675" y="827"/>
                  <a:pt x="707" y="825"/>
                  <a:pt x="731" y="841"/>
                </a:cubicBezTo>
                <a:cubicBezTo>
                  <a:pt x="769" y="866"/>
                  <a:pt x="748" y="856"/>
                  <a:pt x="795" y="868"/>
                </a:cubicBezTo>
                <a:cubicBezTo>
                  <a:pt x="801" y="874"/>
                  <a:pt x="806" y="882"/>
                  <a:pt x="814" y="887"/>
                </a:cubicBezTo>
                <a:cubicBezTo>
                  <a:pt x="822" y="892"/>
                  <a:pt x="833" y="890"/>
                  <a:pt x="841" y="896"/>
                </a:cubicBezTo>
                <a:cubicBezTo>
                  <a:pt x="925" y="959"/>
                  <a:pt x="853" y="931"/>
                  <a:pt x="914" y="951"/>
                </a:cubicBezTo>
                <a:cubicBezTo>
                  <a:pt x="928" y="992"/>
                  <a:pt x="956" y="1011"/>
                  <a:pt x="987" y="1042"/>
                </a:cubicBezTo>
                <a:cubicBezTo>
                  <a:pt x="993" y="1048"/>
                  <a:pt x="1006" y="1060"/>
                  <a:pt x="1006" y="1060"/>
                </a:cubicBezTo>
                <a:cubicBezTo>
                  <a:pt x="1022" y="1111"/>
                  <a:pt x="1069" y="1159"/>
                  <a:pt x="1106" y="1198"/>
                </a:cubicBezTo>
                <a:cubicBezTo>
                  <a:pt x="1127" y="1262"/>
                  <a:pt x="1140" y="1326"/>
                  <a:pt x="1161" y="1390"/>
                </a:cubicBezTo>
                <a:cubicBezTo>
                  <a:pt x="1167" y="1409"/>
                  <a:pt x="1182" y="1425"/>
                  <a:pt x="1188" y="1444"/>
                </a:cubicBezTo>
                <a:cubicBezTo>
                  <a:pt x="1199" y="1569"/>
                  <a:pt x="1219" y="1684"/>
                  <a:pt x="1262" y="1801"/>
                </a:cubicBezTo>
                <a:cubicBezTo>
                  <a:pt x="1245" y="1878"/>
                  <a:pt x="1240" y="1956"/>
                  <a:pt x="1216" y="2030"/>
                </a:cubicBezTo>
                <a:cubicBezTo>
                  <a:pt x="1209" y="2078"/>
                  <a:pt x="1213" y="2107"/>
                  <a:pt x="1179" y="2139"/>
                </a:cubicBezTo>
                <a:cubicBezTo>
                  <a:pt x="1173" y="2158"/>
                  <a:pt x="1154" y="2208"/>
                  <a:pt x="1143" y="2222"/>
                </a:cubicBezTo>
                <a:cubicBezTo>
                  <a:pt x="1084" y="2300"/>
                  <a:pt x="986" y="2311"/>
                  <a:pt x="896" y="2322"/>
                </a:cubicBezTo>
                <a:cubicBezTo>
                  <a:pt x="879" y="2333"/>
                  <a:pt x="867" y="2349"/>
                  <a:pt x="850" y="2359"/>
                </a:cubicBezTo>
                <a:cubicBezTo>
                  <a:pt x="825" y="2375"/>
                  <a:pt x="787" y="2377"/>
                  <a:pt x="759" y="2386"/>
                </a:cubicBezTo>
                <a:cubicBezTo>
                  <a:pt x="753" y="2392"/>
                  <a:pt x="748" y="2406"/>
                  <a:pt x="740" y="2404"/>
                </a:cubicBezTo>
                <a:cubicBezTo>
                  <a:pt x="729" y="2401"/>
                  <a:pt x="718" y="2387"/>
                  <a:pt x="722" y="2377"/>
                </a:cubicBezTo>
                <a:cubicBezTo>
                  <a:pt x="725" y="2369"/>
                  <a:pt x="775" y="2354"/>
                  <a:pt x="786" y="2350"/>
                </a:cubicBezTo>
                <a:cubicBezTo>
                  <a:pt x="803" y="2297"/>
                  <a:pt x="839" y="2311"/>
                  <a:pt x="896" y="2304"/>
                </a:cubicBezTo>
                <a:cubicBezTo>
                  <a:pt x="946" y="2271"/>
                  <a:pt x="992" y="2238"/>
                  <a:pt x="1042" y="2203"/>
                </a:cubicBezTo>
                <a:cubicBezTo>
                  <a:pt x="1071" y="2160"/>
                  <a:pt x="1056" y="2186"/>
                  <a:pt x="1079" y="2121"/>
                </a:cubicBezTo>
                <a:cubicBezTo>
                  <a:pt x="1080" y="2118"/>
                  <a:pt x="1089" y="2058"/>
                  <a:pt x="1097" y="2048"/>
                </a:cubicBezTo>
                <a:cubicBezTo>
                  <a:pt x="1104" y="2040"/>
                  <a:pt x="1115" y="2036"/>
                  <a:pt x="1124" y="2030"/>
                </a:cubicBezTo>
                <a:cubicBezTo>
                  <a:pt x="1144" y="1974"/>
                  <a:pt x="1136" y="1915"/>
                  <a:pt x="1170" y="1865"/>
                </a:cubicBezTo>
                <a:cubicBezTo>
                  <a:pt x="1167" y="1819"/>
                  <a:pt x="1167" y="1773"/>
                  <a:pt x="1161" y="1728"/>
                </a:cubicBezTo>
                <a:cubicBezTo>
                  <a:pt x="1158" y="1709"/>
                  <a:pt x="1149" y="1691"/>
                  <a:pt x="1143" y="1673"/>
                </a:cubicBezTo>
                <a:cubicBezTo>
                  <a:pt x="1140" y="1664"/>
                  <a:pt x="1134" y="1646"/>
                  <a:pt x="1134" y="1646"/>
                </a:cubicBezTo>
                <a:cubicBezTo>
                  <a:pt x="1120" y="1423"/>
                  <a:pt x="1134" y="1550"/>
                  <a:pt x="1097" y="1435"/>
                </a:cubicBezTo>
                <a:cubicBezTo>
                  <a:pt x="1094" y="1399"/>
                  <a:pt x="1096" y="1362"/>
                  <a:pt x="1088" y="1326"/>
                </a:cubicBezTo>
                <a:cubicBezTo>
                  <a:pt x="1087" y="1322"/>
                  <a:pt x="1053" y="1292"/>
                  <a:pt x="1051" y="1289"/>
                </a:cubicBezTo>
                <a:cubicBezTo>
                  <a:pt x="1032" y="1266"/>
                  <a:pt x="1018" y="1246"/>
                  <a:pt x="996" y="1225"/>
                </a:cubicBezTo>
                <a:cubicBezTo>
                  <a:pt x="993" y="1216"/>
                  <a:pt x="964" y="1157"/>
                  <a:pt x="960" y="1152"/>
                </a:cubicBezTo>
                <a:cubicBezTo>
                  <a:pt x="953" y="1143"/>
                  <a:pt x="941" y="1141"/>
                  <a:pt x="932" y="1134"/>
                </a:cubicBezTo>
                <a:cubicBezTo>
                  <a:pt x="925" y="1129"/>
                  <a:pt x="919" y="1122"/>
                  <a:pt x="914" y="1115"/>
                </a:cubicBezTo>
                <a:cubicBezTo>
                  <a:pt x="868" y="1057"/>
                  <a:pt x="928" y="1120"/>
                  <a:pt x="868" y="1060"/>
                </a:cubicBezTo>
                <a:cubicBezTo>
                  <a:pt x="852" y="1013"/>
                  <a:pt x="809" y="978"/>
                  <a:pt x="768" y="951"/>
                </a:cubicBezTo>
                <a:cubicBezTo>
                  <a:pt x="747" y="918"/>
                  <a:pt x="732" y="908"/>
                  <a:pt x="695" y="896"/>
                </a:cubicBezTo>
                <a:cubicBezTo>
                  <a:pt x="689" y="890"/>
                  <a:pt x="684" y="882"/>
                  <a:pt x="676" y="878"/>
                </a:cubicBezTo>
                <a:cubicBezTo>
                  <a:pt x="659" y="869"/>
                  <a:pt x="622" y="859"/>
                  <a:pt x="622" y="859"/>
                </a:cubicBezTo>
                <a:cubicBezTo>
                  <a:pt x="556" y="796"/>
                  <a:pt x="655" y="885"/>
                  <a:pt x="576" y="832"/>
                </a:cubicBezTo>
                <a:cubicBezTo>
                  <a:pt x="565" y="825"/>
                  <a:pt x="558" y="812"/>
                  <a:pt x="548" y="804"/>
                </a:cubicBezTo>
                <a:cubicBezTo>
                  <a:pt x="540" y="797"/>
                  <a:pt x="530" y="792"/>
                  <a:pt x="521" y="786"/>
                </a:cubicBezTo>
                <a:cubicBezTo>
                  <a:pt x="473" y="714"/>
                  <a:pt x="535" y="796"/>
                  <a:pt x="475" y="750"/>
                </a:cubicBezTo>
                <a:cubicBezTo>
                  <a:pt x="458" y="737"/>
                  <a:pt x="445" y="719"/>
                  <a:pt x="430" y="704"/>
                </a:cubicBezTo>
                <a:cubicBezTo>
                  <a:pt x="345" y="619"/>
                  <a:pt x="251" y="548"/>
                  <a:pt x="164" y="466"/>
                </a:cubicBezTo>
                <a:cubicBezTo>
                  <a:pt x="147" y="414"/>
                  <a:pt x="168" y="461"/>
                  <a:pt x="128" y="420"/>
                </a:cubicBezTo>
                <a:cubicBezTo>
                  <a:pt x="89" y="380"/>
                  <a:pt x="57" y="333"/>
                  <a:pt x="18" y="292"/>
                </a:cubicBezTo>
                <a:cubicBezTo>
                  <a:pt x="0" y="238"/>
                  <a:pt x="3" y="97"/>
                  <a:pt x="27" y="36"/>
                </a:cubicBezTo>
                <a:cubicBezTo>
                  <a:pt x="31" y="26"/>
                  <a:pt x="46" y="24"/>
                  <a:pt x="55" y="18"/>
                </a:cubicBezTo>
                <a:cubicBezTo>
                  <a:pt x="113" y="30"/>
                  <a:pt x="89" y="38"/>
                  <a:pt x="128" y="0"/>
                </a:cubicBezTo>
                <a:close/>
              </a:path>
            </a:pathLst>
          </a:custGeom>
          <a:noFill/>
          <a:ln w="28575"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5" name="Freeform 15"/>
          <p:cNvSpPr/>
          <p:nvPr/>
        </p:nvSpPr>
        <p:spPr bwMode="auto">
          <a:xfrm>
            <a:off x="2051685" y="620395"/>
            <a:ext cx="2949575" cy="1517650"/>
          </a:xfrm>
          <a:custGeom>
            <a:avLst/>
            <a:gdLst>
              <a:gd name="T0" fmla="*/ 11 w 1858"/>
              <a:gd name="T1" fmla="*/ 233 h 956"/>
              <a:gd name="T2" fmla="*/ 84 w 1858"/>
              <a:gd name="T3" fmla="*/ 169 h 956"/>
              <a:gd name="T4" fmla="*/ 249 w 1858"/>
              <a:gd name="T5" fmla="*/ 188 h 956"/>
              <a:gd name="T6" fmla="*/ 304 w 1858"/>
              <a:gd name="T7" fmla="*/ 206 h 956"/>
              <a:gd name="T8" fmla="*/ 578 w 1858"/>
              <a:gd name="T9" fmla="*/ 197 h 956"/>
              <a:gd name="T10" fmla="*/ 724 w 1858"/>
              <a:gd name="T11" fmla="*/ 169 h 956"/>
              <a:gd name="T12" fmla="*/ 898 w 1858"/>
              <a:gd name="T13" fmla="*/ 105 h 956"/>
              <a:gd name="T14" fmla="*/ 953 w 1858"/>
              <a:gd name="T15" fmla="*/ 32 h 956"/>
              <a:gd name="T16" fmla="*/ 1008 w 1858"/>
              <a:gd name="T17" fmla="*/ 14 h 956"/>
              <a:gd name="T18" fmla="*/ 1099 w 1858"/>
              <a:gd name="T19" fmla="*/ 32 h 956"/>
              <a:gd name="T20" fmla="*/ 1117 w 1858"/>
              <a:gd name="T21" fmla="*/ 51 h 956"/>
              <a:gd name="T22" fmla="*/ 1145 w 1858"/>
              <a:gd name="T23" fmla="*/ 60 h 956"/>
              <a:gd name="T24" fmla="*/ 1437 w 1858"/>
              <a:gd name="T25" fmla="*/ 115 h 956"/>
              <a:gd name="T26" fmla="*/ 1447 w 1858"/>
              <a:gd name="T27" fmla="*/ 261 h 956"/>
              <a:gd name="T28" fmla="*/ 1474 w 1858"/>
              <a:gd name="T29" fmla="*/ 307 h 956"/>
              <a:gd name="T30" fmla="*/ 1693 w 1858"/>
              <a:gd name="T31" fmla="*/ 398 h 956"/>
              <a:gd name="T32" fmla="*/ 1757 w 1858"/>
              <a:gd name="T33" fmla="*/ 416 h 956"/>
              <a:gd name="T34" fmla="*/ 1776 w 1858"/>
              <a:gd name="T35" fmla="*/ 435 h 956"/>
              <a:gd name="T36" fmla="*/ 1831 w 1858"/>
              <a:gd name="T37" fmla="*/ 453 h 956"/>
              <a:gd name="T38" fmla="*/ 1858 w 1858"/>
              <a:gd name="T39" fmla="*/ 471 h 956"/>
              <a:gd name="T40" fmla="*/ 1831 w 1858"/>
              <a:gd name="T41" fmla="*/ 480 h 956"/>
              <a:gd name="T42" fmla="*/ 1684 w 1858"/>
              <a:gd name="T43" fmla="*/ 517 h 956"/>
              <a:gd name="T44" fmla="*/ 1584 w 1858"/>
              <a:gd name="T45" fmla="*/ 590 h 956"/>
              <a:gd name="T46" fmla="*/ 1474 w 1858"/>
              <a:gd name="T47" fmla="*/ 627 h 956"/>
              <a:gd name="T48" fmla="*/ 1401 w 1858"/>
              <a:gd name="T49" fmla="*/ 681 h 956"/>
              <a:gd name="T50" fmla="*/ 1392 w 1858"/>
              <a:gd name="T51" fmla="*/ 709 h 956"/>
              <a:gd name="T52" fmla="*/ 1373 w 1858"/>
              <a:gd name="T53" fmla="*/ 727 h 956"/>
              <a:gd name="T54" fmla="*/ 1355 w 1858"/>
              <a:gd name="T55" fmla="*/ 782 h 956"/>
              <a:gd name="T56" fmla="*/ 1273 w 1858"/>
              <a:gd name="T57" fmla="*/ 873 h 956"/>
              <a:gd name="T58" fmla="*/ 1172 w 1858"/>
              <a:gd name="T59" fmla="*/ 956 h 956"/>
              <a:gd name="T60" fmla="*/ 1035 w 1858"/>
              <a:gd name="T61" fmla="*/ 947 h 956"/>
              <a:gd name="T62" fmla="*/ 953 w 1858"/>
              <a:gd name="T63" fmla="*/ 919 h 956"/>
              <a:gd name="T64" fmla="*/ 834 w 1858"/>
              <a:gd name="T65" fmla="*/ 928 h 956"/>
              <a:gd name="T66" fmla="*/ 807 w 1858"/>
              <a:gd name="T67" fmla="*/ 937 h 956"/>
              <a:gd name="T68" fmla="*/ 825 w 1858"/>
              <a:gd name="T69" fmla="*/ 883 h 956"/>
              <a:gd name="T70" fmla="*/ 834 w 1858"/>
              <a:gd name="T71" fmla="*/ 855 h 956"/>
              <a:gd name="T72" fmla="*/ 788 w 1858"/>
              <a:gd name="T73" fmla="*/ 773 h 956"/>
              <a:gd name="T74" fmla="*/ 752 w 1858"/>
              <a:gd name="T75" fmla="*/ 727 h 956"/>
              <a:gd name="T76" fmla="*/ 743 w 1858"/>
              <a:gd name="T77" fmla="*/ 700 h 956"/>
              <a:gd name="T78" fmla="*/ 697 w 1858"/>
              <a:gd name="T79" fmla="*/ 672 h 956"/>
              <a:gd name="T80" fmla="*/ 679 w 1858"/>
              <a:gd name="T81" fmla="*/ 645 h 956"/>
              <a:gd name="T82" fmla="*/ 624 w 1858"/>
              <a:gd name="T83" fmla="*/ 627 h 956"/>
              <a:gd name="T84" fmla="*/ 477 w 1858"/>
              <a:gd name="T85" fmla="*/ 672 h 956"/>
              <a:gd name="T86" fmla="*/ 313 w 1858"/>
              <a:gd name="T87" fmla="*/ 617 h 956"/>
              <a:gd name="T88" fmla="*/ 258 w 1858"/>
              <a:gd name="T89" fmla="*/ 581 h 956"/>
              <a:gd name="T90" fmla="*/ 240 w 1858"/>
              <a:gd name="T91" fmla="*/ 553 h 956"/>
              <a:gd name="T92" fmla="*/ 231 w 1858"/>
              <a:gd name="T93" fmla="*/ 425 h 956"/>
              <a:gd name="T94" fmla="*/ 157 w 1858"/>
              <a:gd name="T95" fmla="*/ 416 h 956"/>
              <a:gd name="T96" fmla="*/ 66 w 1858"/>
              <a:gd name="T97" fmla="*/ 334 h 956"/>
              <a:gd name="T98" fmla="*/ 20 w 1858"/>
              <a:gd name="T99" fmla="*/ 270 h 956"/>
              <a:gd name="T100" fmla="*/ 2 w 1858"/>
              <a:gd name="T101" fmla="*/ 233 h 956"/>
              <a:gd name="T102" fmla="*/ 29 w 1858"/>
              <a:gd name="T103" fmla="*/ 215 h 956"/>
              <a:gd name="T104" fmla="*/ 11 w 1858"/>
              <a:gd name="T105" fmla="*/ 23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8" h="956">
                <a:moveTo>
                  <a:pt x="11" y="233"/>
                </a:moveTo>
                <a:cubicBezTo>
                  <a:pt x="32" y="201"/>
                  <a:pt x="48" y="182"/>
                  <a:pt x="84" y="169"/>
                </a:cubicBezTo>
                <a:cubicBezTo>
                  <a:pt x="134" y="173"/>
                  <a:pt x="197" y="174"/>
                  <a:pt x="249" y="188"/>
                </a:cubicBezTo>
                <a:cubicBezTo>
                  <a:pt x="268" y="193"/>
                  <a:pt x="304" y="206"/>
                  <a:pt x="304" y="206"/>
                </a:cubicBezTo>
                <a:cubicBezTo>
                  <a:pt x="406" y="195"/>
                  <a:pt x="471" y="190"/>
                  <a:pt x="578" y="197"/>
                </a:cubicBezTo>
                <a:cubicBezTo>
                  <a:pt x="641" y="191"/>
                  <a:pt x="671" y="189"/>
                  <a:pt x="724" y="169"/>
                </a:cubicBezTo>
                <a:cubicBezTo>
                  <a:pt x="797" y="100"/>
                  <a:pt x="795" y="115"/>
                  <a:pt x="898" y="105"/>
                </a:cubicBezTo>
                <a:cubicBezTo>
                  <a:pt x="908" y="75"/>
                  <a:pt x="914" y="45"/>
                  <a:pt x="953" y="32"/>
                </a:cubicBezTo>
                <a:cubicBezTo>
                  <a:pt x="971" y="26"/>
                  <a:pt x="1008" y="14"/>
                  <a:pt x="1008" y="14"/>
                </a:cubicBezTo>
                <a:cubicBezTo>
                  <a:pt x="1038" y="21"/>
                  <a:pt x="1070" y="21"/>
                  <a:pt x="1099" y="32"/>
                </a:cubicBezTo>
                <a:cubicBezTo>
                  <a:pt x="1107" y="35"/>
                  <a:pt x="1110" y="46"/>
                  <a:pt x="1117" y="51"/>
                </a:cubicBezTo>
                <a:cubicBezTo>
                  <a:pt x="1125" y="56"/>
                  <a:pt x="1136" y="57"/>
                  <a:pt x="1145" y="60"/>
                </a:cubicBezTo>
                <a:cubicBezTo>
                  <a:pt x="1237" y="122"/>
                  <a:pt x="1400" y="0"/>
                  <a:pt x="1437" y="115"/>
                </a:cubicBezTo>
                <a:cubicBezTo>
                  <a:pt x="1440" y="164"/>
                  <a:pt x="1442" y="213"/>
                  <a:pt x="1447" y="261"/>
                </a:cubicBezTo>
                <a:cubicBezTo>
                  <a:pt x="1450" y="291"/>
                  <a:pt x="1457" y="286"/>
                  <a:pt x="1474" y="307"/>
                </a:cubicBezTo>
                <a:cubicBezTo>
                  <a:pt x="1533" y="383"/>
                  <a:pt x="1601" y="388"/>
                  <a:pt x="1693" y="398"/>
                </a:cubicBezTo>
                <a:cubicBezTo>
                  <a:pt x="1714" y="405"/>
                  <a:pt x="1737" y="406"/>
                  <a:pt x="1757" y="416"/>
                </a:cubicBezTo>
                <a:cubicBezTo>
                  <a:pt x="1765" y="420"/>
                  <a:pt x="1768" y="431"/>
                  <a:pt x="1776" y="435"/>
                </a:cubicBezTo>
                <a:cubicBezTo>
                  <a:pt x="1793" y="444"/>
                  <a:pt x="1831" y="453"/>
                  <a:pt x="1831" y="453"/>
                </a:cubicBezTo>
                <a:cubicBezTo>
                  <a:pt x="1840" y="459"/>
                  <a:pt x="1858" y="460"/>
                  <a:pt x="1858" y="471"/>
                </a:cubicBezTo>
                <a:cubicBezTo>
                  <a:pt x="1858" y="480"/>
                  <a:pt x="1840" y="478"/>
                  <a:pt x="1831" y="480"/>
                </a:cubicBezTo>
                <a:cubicBezTo>
                  <a:pt x="1782" y="492"/>
                  <a:pt x="1732" y="501"/>
                  <a:pt x="1684" y="517"/>
                </a:cubicBezTo>
                <a:cubicBezTo>
                  <a:pt x="1673" y="524"/>
                  <a:pt x="1600" y="583"/>
                  <a:pt x="1584" y="590"/>
                </a:cubicBezTo>
                <a:cubicBezTo>
                  <a:pt x="1549" y="605"/>
                  <a:pt x="1508" y="609"/>
                  <a:pt x="1474" y="627"/>
                </a:cubicBezTo>
                <a:cubicBezTo>
                  <a:pt x="1447" y="641"/>
                  <a:pt x="1426" y="664"/>
                  <a:pt x="1401" y="681"/>
                </a:cubicBezTo>
                <a:cubicBezTo>
                  <a:pt x="1398" y="690"/>
                  <a:pt x="1397" y="701"/>
                  <a:pt x="1392" y="709"/>
                </a:cubicBezTo>
                <a:cubicBezTo>
                  <a:pt x="1387" y="716"/>
                  <a:pt x="1377" y="719"/>
                  <a:pt x="1373" y="727"/>
                </a:cubicBezTo>
                <a:cubicBezTo>
                  <a:pt x="1364" y="744"/>
                  <a:pt x="1366" y="766"/>
                  <a:pt x="1355" y="782"/>
                </a:cubicBezTo>
                <a:cubicBezTo>
                  <a:pt x="1331" y="818"/>
                  <a:pt x="1305" y="841"/>
                  <a:pt x="1273" y="873"/>
                </a:cubicBezTo>
                <a:cubicBezTo>
                  <a:pt x="1239" y="907"/>
                  <a:pt x="1221" y="940"/>
                  <a:pt x="1172" y="956"/>
                </a:cubicBezTo>
                <a:cubicBezTo>
                  <a:pt x="1126" y="953"/>
                  <a:pt x="1080" y="952"/>
                  <a:pt x="1035" y="947"/>
                </a:cubicBezTo>
                <a:cubicBezTo>
                  <a:pt x="1006" y="944"/>
                  <a:pt x="953" y="919"/>
                  <a:pt x="953" y="919"/>
                </a:cubicBezTo>
                <a:cubicBezTo>
                  <a:pt x="913" y="922"/>
                  <a:pt x="873" y="923"/>
                  <a:pt x="834" y="928"/>
                </a:cubicBezTo>
                <a:cubicBezTo>
                  <a:pt x="825" y="929"/>
                  <a:pt x="809" y="946"/>
                  <a:pt x="807" y="937"/>
                </a:cubicBezTo>
                <a:cubicBezTo>
                  <a:pt x="803" y="918"/>
                  <a:pt x="819" y="901"/>
                  <a:pt x="825" y="883"/>
                </a:cubicBezTo>
                <a:cubicBezTo>
                  <a:pt x="828" y="874"/>
                  <a:pt x="834" y="855"/>
                  <a:pt x="834" y="855"/>
                </a:cubicBezTo>
                <a:cubicBezTo>
                  <a:pt x="816" y="827"/>
                  <a:pt x="807" y="800"/>
                  <a:pt x="788" y="773"/>
                </a:cubicBezTo>
                <a:cubicBezTo>
                  <a:pt x="766" y="704"/>
                  <a:pt x="798" y="785"/>
                  <a:pt x="752" y="727"/>
                </a:cubicBezTo>
                <a:cubicBezTo>
                  <a:pt x="746" y="720"/>
                  <a:pt x="748" y="708"/>
                  <a:pt x="743" y="700"/>
                </a:cubicBezTo>
                <a:cubicBezTo>
                  <a:pt x="730" y="678"/>
                  <a:pt x="719" y="679"/>
                  <a:pt x="697" y="672"/>
                </a:cubicBezTo>
                <a:cubicBezTo>
                  <a:pt x="691" y="663"/>
                  <a:pt x="688" y="651"/>
                  <a:pt x="679" y="645"/>
                </a:cubicBezTo>
                <a:cubicBezTo>
                  <a:pt x="663" y="635"/>
                  <a:pt x="624" y="627"/>
                  <a:pt x="624" y="627"/>
                </a:cubicBezTo>
                <a:cubicBezTo>
                  <a:pt x="539" y="635"/>
                  <a:pt x="528" y="624"/>
                  <a:pt x="477" y="672"/>
                </a:cubicBezTo>
                <a:cubicBezTo>
                  <a:pt x="387" y="662"/>
                  <a:pt x="385" y="665"/>
                  <a:pt x="313" y="617"/>
                </a:cubicBezTo>
                <a:cubicBezTo>
                  <a:pt x="295" y="605"/>
                  <a:pt x="258" y="581"/>
                  <a:pt x="258" y="581"/>
                </a:cubicBezTo>
                <a:cubicBezTo>
                  <a:pt x="252" y="572"/>
                  <a:pt x="242" y="564"/>
                  <a:pt x="240" y="553"/>
                </a:cubicBezTo>
                <a:cubicBezTo>
                  <a:pt x="233" y="511"/>
                  <a:pt x="253" y="462"/>
                  <a:pt x="231" y="425"/>
                </a:cubicBezTo>
                <a:cubicBezTo>
                  <a:pt x="218" y="404"/>
                  <a:pt x="182" y="419"/>
                  <a:pt x="157" y="416"/>
                </a:cubicBezTo>
                <a:cubicBezTo>
                  <a:pt x="132" y="378"/>
                  <a:pt x="109" y="348"/>
                  <a:pt x="66" y="334"/>
                </a:cubicBezTo>
                <a:cubicBezTo>
                  <a:pt x="56" y="303"/>
                  <a:pt x="43" y="292"/>
                  <a:pt x="20" y="270"/>
                </a:cubicBezTo>
                <a:cubicBezTo>
                  <a:pt x="14" y="258"/>
                  <a:pt x="0" y="247"/>
                  <a:pt x="2" y="233"/>
                </a:cubicBezTo>
                <a:cubicBezTo>
                  <a:pt x="4" y="222"/>
                  <a:pt x="18" y="215"/>
                  <a:pt x="29" y="215"/>
                </a:cubicBezTo>
                <a:cubicBezTo>
                  <a:pt x="37" y="215"/>
                  <a:pt x="17" y="227"/>
                  <a:pt x="11" y="233"/>
                </a:cubicBezTo>
                <a:close/>
              </a:path>
            </a:pathLst>
          </a:custGeom>
          <a:noFill/>
          <a:ln w="28575" cmpd="sng">
            <a:solidFill>
              <a:srgbClr val="D60093"/>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8" name="Freeform 18"/>
          <p:cNvSpPr/>
          <p:nvPr/>
        </p:nvSpPr>
        <p:spPr bwMode="auto">
          <a:xfrm>
            <a:off x="3228975" y="5235575"/>
            <a:ext cx="1189038" cy="1082675"/>
          </a:xfrm>
          <a:custGeom>
            <a:avLst/>
            <a:gdLst>
              <a:gd name="T0" fmla="*/ 207 w 749"/>
              <a:gd name="T1" fmla="*/ 299 h 682"/>
              <a:gd name="T2" fmla="*/ 177 w 749"/>
              <a:gd name="T3" fmla="*/ 302 h 682"/>
              <a:gd name="T4" fmla="*/ 153 w 749"/>
              <a:gd name="T5" fmla="*/ 320 h 682"/>
              <a:gd name="T6" fmla="*/ 129 w 749"/>
              <a:gd name="T7" fmla="*/ 356 h 682"/>
              <a:gd name="T8" fmla="*/ 117 w 749"/>
              <a:gd name="T9" fmla="*/ 461 h 682"/>
              <a:gd name="T10" fmla="*/ 126 w 749"/>
              <a:gd name="T11" fmla="*/ 623 h 682"/>
              <a:gd name="T12" fmla="*/ 99 w 749"/>
              <a:gd name="T13" fmla="*/ 656 h 682"/>
              <a:gd name="T14" fmla="*/ 186 w 749"/>
              <a:gd name="T15" fmla="*/ 665 h 682"/>
              <a:gd name="T16" fmla="*/ 240 w 749"/>
              <a:gd name="T17" fmla="*/ 623 h 682"/>
              <a:gd name="T18" fmla="*/ 276 w 749"/>
              <a:gd name="T19" fmla="*/ 608 h 682"/>
              <a:gd name="T20" fmla="*/ 294 w 749"/>
              <a:gd name="T21" fmla="*/ 584 h 682"/>
              <a:gd name="T22" fmla="*/ 291 w 749"/>
              <a:gd name="T23" fmla="*/ 557 h 682"/>
              <a:gd name="T24" fmla="*/ 330 w 749"/>
              <a:gd name="T25" fmla="*/ 542 h 682"/>
              <a:gd name="T26" fmla="*/ 348 w 749"/>
              <a:gd name="T27" fmla="*/ 530 h 682"/>
              <a:gd name="T28" fmla="*/ 405 w 749"/>
              <a:gd name="T29" fmla="*/ 509 h 682"/>
              <a:gd name="T30" fmla="*/ 462 w 749"/>
              <a:gd name="T31" fmla="*/ 488 h 682"/>
              <a:gd name="T32" fmla="*/ 555 w 749"/>
              <a:gd name="T33" fmla="*/ 455 h 682"/>
              <a:gd name="T34" fmla="*/ 666 w 749"/>
              <a:gd name="T35" fmla="*/ 395 h 682"/>
              <a:gd name="T36" fmla="*/ 663 w 749"/>
              <a:gd name="T37" fmla="*/ 350 h 682"/>
              <a:gd name="T38" fmla="*/ 708 w 749"/>
              <a:gd name="T39" fmla="*/ 320 h 682"/>
              <a:gd name="T40" fmla="*/ 729 w 749"/>
              <a:gd name="T41" fmla="*/ 242 h 682"/>
              <a:gd name="T42" fmla="*/ 738 w 749"/>
              <a:gd name="T43" fmla="*/ 212 h 682"/>
              <a:gd name="T44" fmla="*/ 744 w 749"/>
              <a:gd name="T45" fmla="*/ 194 h 682"/>
              <a:gd name="T46" fmla="*/ 747 w 749"/>
              <a:gd name="T47" fmla="*/ 170 h 682"/>
              <a:gd name="T48" fmla="*/ 738 w 749"/>
              <a:gd name="T49" fmla="*/ 164 h 682"/>
              <a:gd name="T50" fmla="*/ 735 w 749"/>
              <a:gd name="T51" fmla="*/ 155 h 682"/>
              <a:gd name="T52" fmla="*/ 726 w 749"/>
              <a:gd name="T53" fmla="*/ 146 h 682"/>
              <a:gd name="T54" fmla="*/ 720 w 749"/>
              <a:gd name="T55" fmla="*/ 137 h 682"/>
              <a:gd name="T56" fmla="*/ 717 w 749"/>
              <a:gd name="T57" fmla="*/ 128 h 682"/>
              <a:gd name="T58" fmla="*/ 666 w 749"/>
              <a:gd name="T59" fmla="*/ 80 h 682"/>
              <a:gd name="T60" fmla="*/ 585 w 749"/>
              <a:gd name="T61" fmla="*/ 17 h 682"/>
              <a:gd name="T62" fmla="*/ 546 w 749"/>
              <a:gd name="T63" fmla="*/ 20 h 682"/>
              <a:gd name="T64" fmla="*/ 546 w 749"/>
              <a:gd name="T65" fmla="*/ 47 h 682"/>
              <a:gd name="T66" fmla="*/ 513 w 749"/>
              <a:gd name="T67" fmla="*/ 68 h 682"/>
              <a:gd name="T68" fmla="*/ 474 w 749"/>
              <a:gd name="T69" fmla="*/ 44 h 682"/>
              <a:gd name="T70" fmla="*/ 444 w 749"/>
              <a:gd name="T71" fmla="*/ 50 h 682"/>
              <a:gd name="T72" fmla="*/ 423 w 749"/>
              <a:gd name="T73" fmla="*/ 14 h 682"/>
              <a:gd name="T74" fmla="*/ 363 w 749"/>
              <a:gd name="T75" fmla="*/ 20 h 682"/>
              <a:gd name="T76" fmla="*/ 270 w 749"/>
              <a:gd name="T77" fmla="*/ 44 h 682"/>
              <a:gd name="T78" fmla="*/ 171 w 749"/>
              <a:gd name="T79" fmla="*/ 80 h 682"/>
              <a:gd name="T80" fmla="*/ 186 w 749"/>
              <a:gd name="T81" fmla="*/ 104 h 682"/>
              <a:gd name="T82" fmla="*/ 156 w 749"/>
              <a:gd name="T83" fmla="*/ 116 h 682"/>
              <a:gd name="T84" fmla="*/ 39 w 749"/>
              <a:gd name="T85" fmla="*/ 143 h 682"/>
              <a:gd name="T86" fmla="*/ 0 w 749"/>
              <a:gd name="T87" fmla="*/ 182 h 682"/>
              <a:gd name="T88" fmla="*/ 18 w 749"/>
              <a:gd name="T89" fmla="*/ 188 h 682"/>
              <a:gd name="T90" fmla="*/ 30 w 749"/>
              <a:gd name="T91" fmla="*/ 206 h 682"/>
              <a:gd name="T92" fmla="*/ 60 w 749"/>
              <a:gd name="T93" fmla="*/ 245 h 682"/>
              <a:gd name="T94" fmla="*/ 93 w 749"/>
              <a:gd name="T95" fmla="*/ 230 h 682"/>
              <a:gd name="T96" fmla="*/ 102 w 749"/>
              <a:gd name="T97" fmla="*/ 224 h 682"/>
              <a:gd name="T98" fmla="*/ 126 w 749"/>
              <a:gd name="T99" fmla="*/ 242 h 682"/>
              <a:gd name="T100" fmla="*/ 150 w 749"/>
              <a:gd name="T101" fmla="*/ 248 h 682"/>
              <a:gd name="T102" fmla="*/ 168 w 749"/>
              <a:gd name="T103" fmla="*/ 254 h 682"/>
              <a:gd name="T104" fmla="*/ 186 w 749"/>
              <a:gd name="T105" fmla="*/ 266 h 682"/>
              <a:gd name="T106" fmla="*/ 198 w 749"/>
              <a:gd name="T107" fmla="*/ 284 h 682"/>
              <a:gd name="T108" fmla="*/ 210 w 749"/>
              <a:gd name="T109" fmla="*/ 278 h 682"/>
              <a:gd name="T110" fmla="*/ 201 w 749"/>
              <a:gd name="T111" fmla="*/ 287 h 682"/>
              <a:gd name="T112" fmla="*/ 207 w 749"/>
              <a:gd name="T113" fmla="*/ 29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682">
                <a:moveTo>
                  <a:pt x="207" y="299"/>
                </a:moveTo>
                <a:cubicBezTo>
                  <a:pt x="197" y="300"/>
                  <a:pt x="187" y="300"/>
                  <a:pt x="177" y="302"/>
                </a:cubicBezTo>
                <a:cubicBezTo>
                  <a:pt x="166" y="305"/>
                  <a:pt x="164" y="316"/>
                  <a:pt x="153" y="320"/>
                </a:cubicBezTo>
                <a:cubicBezTo>
                  <a:pt x="144" y="333"/>
                  <a:pt x="134" y="341"/>
                  <a:pt x="129" y="356"/>
                </a:cubicBezTo>
                <a:cubicBezTo>
                  <a:pt x="124" y="391"/>
                  <a:pt x="128" y="427"/>
                  <a:pt x="117" y="461"/>
                </a:cubicBezTo>
                <a:cubicBezTo>
                  <a:pt x="113" y="516"/>
                  <a:pt x="109" y="571"/>
                  <a:pt x="126" y="623"/>
                </a:cubicBezTo>
                <a:cubicBezTo>
                  <a:pt x="122" y="639"/>
                  <a:pt x="109" y="642"/>
                  <a:pt x="99" y="656"/>
                </a:cubicBezTo>
                <a:cubicBezTo>
                  <a:pt x="117" y="682"/>
                  <a:pt x="158" y="668"/>
                  <a:pt x="186" y="665"/>
                </a:cubicBezTo>
                <a:cubicBezTo>
                  <a:pt x="204" y="653"/>
                  <a:pt x="221" y="634"/>
                  <a:pt x="240" y="623"/>
                </a:cubicBezTo>
                <a:cubicBezTo>
                  <a:pt x="253" y="616"/>
                  <a:pt x="264" y="616"/>
                  <a:pt x="276" y="608"/>
                </a:cubicBezTo>
                <a:cubicBezTo>
                  <a:pt x="283" y="598"/>
                  <a:pt x="290" y="595"/>
                  <a:pt x="294" y="584"/>
                </a:cubicBezTo>
                <a:cubicBezTo>
                  <a:pt x="290" y="573"/>
                  <a:pt x="295" y="568"/>
                  <a:pt x="291" y="557"/>
                </a:cubicBezTo>
                <a:cubicBezTo>
                  <a:pt x="303" y="553"/>
                  <a:pt x="319" y="548"/>
                  <a:pt x="330" y="542"/>
                </a:cubicBezTo>
                <a:cubicBezTo>
                  <a:pt x="336" y="538"/>
                  <a:pt x="348" y="530"/>
                  <a:pt x="348" y="530"/>
                </a:cubicBezTo>
                <a:cubicBezTo>
                  <a:pt x="360" y="513"/>
                  <a:pt x="386" y="514"/>
                  <a:pt x="405" y="509"/>
                </a:cubicBezTo>
                <a:cubicBezTo>
                  <a:pt x="423" y="504"/>
                  <a:pt x="443" y="494"/>
                  <a:pt x="462" y="488"/>
                </a:cubicBezTo>
                <a:cubicBezTo>
                  <a:pt x="494" y="477"/>
                  <a:pt x="526" y="474"/>
                  <a:pt x="555" y="455"/>
                </a:cubicBezTo>
                <a:cubicBezTo>
                  <a:pt x="566" y="390"/>
                  <a:pt x="607" y="398"/>
                  <a:pt x="666" y="395"/>
                </a:cubicBezTo>
                <a:cubicBezTo>
                  <a:pt x="684" y="383"/>
                  <a:pt x="680" y="361"/>
                  <a:pt x="663" y="350"/>
                </a:cubicBezTo>
                <a:cubicBezTo>
                  <a:pt x="653" y="320"/>
                  <a:pt x="687" y="323"/>
                  <a:pt x="708" y="320"/>
                </a:cubicBezTo>
                <a:cubicBezTo>
                  <a:pt x="719" y="303"/>
                  <a:pt x="724" y="265"/>
                  <a:pt x="729" y="242"/>
                </a:cubicBezTo>
                <a:cubicBezTo>
                  <a:pt x="731" y="231"/>
                  <a:pt x="734" y="223"/>
                  <a:pt x="738" y="212"/>
                </a:cubicBezTo>
                <a:cubicBezTo>
                  <a:pt x="740" y="206"/>
                  <a:pt x="744" y="194"/>
                  <a:pt x="744" y="194"/>
                </a:cubicBezTo>
                <a:cubicBezTo>
                  <a:pt x="745" y="186"/>
                  <a:pt x="749" y="178"/>
                  <a:pt x="747" y="170"/>
                </a:cubicBezTo>
                <a:cubicBezTo>
                  <a:pt x="746" y="166"/>
                  <a:pt x="740" y="167"/>
                  <a:pt x="738" y="164"/>
                </a:cubicBezTo>
                <a:cubicBezTo>
                  <a:pt x="736" y="162"/>
                  <a:pt x="737" y="158"/>
                  <a:pt x="735" y="155"/>
                </a:cubicBezTo>
                <a:cubicBezTo>
                  <a:pt x="733" y="151"/>
                  <a:pt x="729" y="149"/>
                  <a:pt x="726" y="146"/>
                </a:cubicBezTo>
                <a:cubicBezTo>
                  <a:pt x="724" y="143"/>
                  <a:pt x="722" y="140"/>
                  <a:pt x="720" y="137"/>
                </a:cubicBezTo>
                <a:cubicBezTo>
                  <a:pt x="719" y="134"/>
                  <a:pt x="719" y="130"/>
                  <a:pt x="717" y="128"/>
                </a:cubicBezTo>
                <a:cubicBezTo>
                  <a:pt x="706" y="114"/>
                  <a:pt x="682" y="91"/>
                  <a:pt x="666" y="80"/>
                </a:cubicBezTo>
                <a:cubicBezTo>
                  <a:pt x="649" y="54"/>
                  <a:pt x="616" y="23"/>
                  <a:pt x="585" y="17"/>
                </a:cubicBezTo>
                <a:cubicBezTo>
                  <a:pt x="572" y="18"/>
                  <a:pt x="559" y="17"/>
                  <a:pt x="546" y="20"/>
                </a:cubicBezTo>
                <a:cubicBezTo>
                  <a:pt x="537" y="22"/>
                  <a:pt x="546" y="47"/>
                  <a:pt x="546" y="47"/>
                </a:cubicBezTo>
                <a:cubicBezTo>
                  <a:pt x="542" y="76"/>
                  <a:pt x="541" y="72"/>
                  <a:pt x="513" y="68"/>
                </a:cubicBezTo>
                <a:cubicBezTo>
                  <a:pt x="501" y="56"/>
                  <a:pt x="490" y="48"/>
                  <a:pt x="474" y="44"/>
                </a:cubicBezTo>
                <a:cubicBezTo>
                  <a:pt x="462" y="50"/>
                  <a:pt x="457" y="54"/>
                  <a:pt x="444" y="50"/>
                </a:cubicBezTo>
                <a:cubicBezTo>
                  <a:pt x="438" y="32"/>
                  <a:pt x="433" y="29"/>
                  <a:pt x="423" y="14"/>
                </a:cubicBezTo>
                <a:cubicBezTo>
                  <a:pt x="396" y="17"/>
                  <a:pt x="388" y="24"/>
                  <a:pt x="363" y="20"/>
                </a:cubicBezTo>
                <a:cubicBezTo>
                  <a:pt x="304" y="0"/>
                  <a:pt x="304" y="21"/>
                  <a:pt x="270" y="44"/>
                </a:cubicBezTo>
                <a:cubicBezTo>
                  <a:pt x="201" y="41"/>
                  <a:pt x="185" y="23"/>
                  <a:pt x="171" y="80"/>
                </a:cubicBezTo>
                <a:cubicBezTo>
                  <a:pt x="175" y="92"/>
                  <a:pt x="182" y="92"/>
                  <a:pt x="186" y="104"/>
                </a:cubicBezTo>
                <a:cubicBezTo>
                  <a:pt x="175" y="108"/>
                  <a:pt x="166" y="109"/>
                  <a:pt x="156" y="116"/>
                </a:cubicBezTo>
                <a:cubicBezTo>
                  <a:pt x="130" y="154"/>
                  <a:pt x="85" y="141"/>
                  <a:pt x="39" y="143"/>
                </a:cubicBezTo>
                <a:cubicBezTo>
                  <a:pt x="25" y="152"/>
                  <a:pt x="10" y="168"/>
                  <a:pt x="0" y="182"/>
                </a:cubicBezTo>
                <a:cubicBezTo>
                  <a:pt x="6" y="184"/>
                  <a:pt x="12" y="186"/>
                  <a:pt x="18" y="188"/>
                </a:cubicBezTo>
                <a:cubicBezTo>
                  <a:pt x="25" y="190"/>
                  <a:pt x="26" y="200"/>
                  <a:pt x="30" y="206"/>
                </a:cubicBezTo>
                <a:cubicBezTo>
                  <a:pt x="40" y="220"/>
                  <a:pt x="42" y="239"/>
                  <a:pt x="60" y="245"/>
                </a:cubicBezTo>
                <a:cubicBezTo>
                  <a:pt x="82" y="241"/>
                  <a:pt x="71" y="245"/>
                  <a:pt x="93" y="230"/>
                </a:cubicBezTo>
                <a:cubicBezTo>
                  <a:pt x="96" y="228"/>
                  <a:pt x="102" y="224"/>
                  <a:pt x="102" y="224"/>
                </a:cubicBezTo>
                <a:cubicBezTo>
                  <a:pt x="114" y="228"/>
                  <a:pt x="115" y="236"/>
                  <a:pt x="126" y="242"/>
                </a:cubicBezTo>
                <a:cubicBezTo>
                  <a:pt x="133" y="246"/>
                  <a:pt x="142" y="246"/>
                  <a:pt x="150" y="248"/>
                </a:cubicBezTo>
                <a:cubicBezTo>
                  <a:pt x="156" y="250"/>
                  <a:pt x="163" y="250"/>
                  <a:pt x="168" y="254"/>
                </a:cubicBezTo>
                <a:cubicBezTo>
                  <a:pt x="174" y="258"/>
                  <a:pt x="186" y="266"/>
                  <a:pt x="186" y="266"/>
                </a:cubicBezTo>
                <a:cubicBezTo>
                  <a:pt x="190" y="272"/>
                  <a:pt x="192" y="287"/>
                  <a:pt x="198" y="284"/>
                </a:cubicBezTo>
                <a:cubicBezTo>
                  <a:pt x="202" y="282"/>
                  <a:pt x="207" y="275"/>
                  <a:pt x="210" y="278"/>
                </a:cubicBezTo>
                <a:cubicBezTo>
                  <a:pt x="213" y="281"/>
                  <a:pt x="202" y="283"/>
                  <a:pt x="201" y="287"/>
                </a:cubicBezTo>
                <a:cubicBezTo>
                  <a:pt x="200" y="291"/>
                  <a:pt x="205" y="295"/>
                  <a:pt x="207" y="299"/>
                </a:cubicBezTo>
                <a:close/>
              </a:path>
            </a:pathLst>
          </a:custGeom>
          <a:noFill/>
          <a:ln w="28575" cmpd="sng">
            <a:solidFill>
              <a:srgbClr val="D60093"/>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80" name="Freeform 20"/>
          <p:cNvSpPr/>
          <p:nvPr/>
        </p:nvSpPr>
        <p:spPr bwMode="auto">
          <a:xfrm>
            <a:off x="4198938" y="3101975"/>
            <a:ext cx="1333500" cy="2103438"/>
          </a:xfrm>
          <a:custGeom>
            <a:avLst/>
            <a:gdLst>
              <a:gd name="T0" fmla="*/ 19 w 840"/>
              <a:gd name="T1" fmla="*/ 1171 h 1325"/>
              <a:gd name="T2" fmla="*/ 81 w 840"/>
              <a:gd name="T3" fmla="*/ 1180 h 1325"/>
              <a:gd name="T4" fmla="*/ 216 w 840"/>
              <a:gd name="T5" fmla="*/ 1252 h 1325"/>
              <a:gd name="T6" fmla="*/ 384 w 840"/>
              <a:gd name="T7" fmla="*/ 1281 h 1325"/>
              <a:gd name="T8" fmla="*/ 456 w 840"/>
              <a:gd name="T9" fmla="*/ 1300 h 1325"/>
              <a:gd name="T10" fmla="*/ 509 w 840"/>
              <a:gd name="T11" fmla="*/ 1315 h 1325"/>
              <a:gd name="T12" fmla="*/ 648 w 840"/>
              <a:gd name="T13" fmla="*/ 1296 h 1325"/>
              <a:gd name="T14" fmla="*/ 691 w 840"/>
              <a:gd name="T15" fmla="*/ 1276 h 1325"/>
              <a:gd name="T16" fmla="*/ 720 w 840"/>
              <a:gd name="T17" fmla="*/ 1224 h 1325"/>
              <a:gd name="T18" fmla="*/ 768 w 840"/>
              <a:gd name="T19" fmla="*/ 1152 h 1325"/>
              <a:gd name="T20" fmla="*/ 821 w 840"/>
              <a:gd name="T21" fmla="*/ 979 h 1325"/>
              <a:gd name="T22" fmla="*/ 840 w 840"/>
              <a:gd name="T23" fmla="*/ 897 h 1325"/>
              <a:gd name="T24" fmla="*/ 835 w 840"/>
              <a:gd name="T25" fmla="*/ 643 h 1325"/>
              <a:gd name="T26" fmla="*/ 782 w 840"/>
              <a:gd name="T27" fmla="*/ 422 h 1325"/>
              <a:gd name="T28" fmla="*/ 763 w 840"/>
              <a:gd name="T29" fmla="*/ 360 h 1325"/>
              <a:gd name="T30" fmla="*/ 744 w 840"/>
              <a:gd name="T31" fmla="*/ 331 h 1325"/>
              <a:gd name="T32" fmla="*/ 681 w 840"/>
              <a:gd name="T33" fmla="*/ 249 h 1325"/>
              <a:gd name="T34" fmla="*/ 633 w 840"/>
              <a:gd name="T35" fmla="*/ 192 h 1325"/>
              <a:gd name="T36" fmla="*/ 619 w 840"/>
              <a:gd name="T37" fmla="*/ 201 h 1325"/>
              <a:gd name="T38" fmla="*/ 609 w 840"/>
              <a:gd name="T39" fmla="*/ 187 h 1325"/>
              <a:gd name="T40" fmla="*/ 561 w 840"/>
              <a:gd name="T41" fmla="*/ 134 h 1325"/>
              <a:gd name="T42" fmla="*/ 513 w 840"/>
              <a:gd name="T43" fmla="*/ 67 h 1325"/>
              <a:gd name="T44" fmla="*/ 451 w 840"/>
              <a:gd name="T45" fmla="*/ 0 h 1325"/>
              <a:gd name="T46" fmla="*/ 350 w 840"/>
              <a:gd name="T47" fmla="*/ 24 h 1325"/>
              <a:gd name="T48" fmla="*/ 326 w 840"/>
              <a:gd name="T49" fmla="*/ 43 h 1325"/>
              <a:gd name="T50" fmla="*/ 278 w 840"/>
              <a:gd name="T51" fmla="*/ 62 h 1325"/>
              <a:gd name="T52" fmla="*/ 269 w 840"/>
              <a:gd name="T53" fmla="*/ 96 h 1325"/>
              <a:gd name="T54" fmla="*/ 312 w 840"/>
              <a:gd name="T55" fmla="*/ 115 h 1325"/>
              <a:gd name="T56" fmla="*/ 341 w 840"/>
              <a:gd name="T57" fmla="*/ 134 h 1325"/>
              <a:gd name="T58" fmla="*/ 389 w 840"/>
              <a:gd name="T59" fmla="*/ 192 h 1325"/>
              <a:gd name="T60" fmla="*/ 393 w 840"/>
              <a:gd name="T61" fmla="*/ 292 h 1325"/>
              <a:gd name="T62" fmla="*/ 374 w 840"/>
              <a:gd name="T63" fmla="*/ 336 h 1325"/>
              <a:gd name="T64" fmla="*/ 326 w 840"/>
              <a:gd name="T65" fmla="*/ 465 h 1325"/>
              <a:gd name="T66" fmla="*/ 297 w 840"/>
              <a:gd name="T67" fmla="*/ 508 h 1325"/>
              <a:gd name="T68" fmla="*/ 317 w 840"/>
              <a:gd name="T69" fmla="*/ 566 h 1325"/>
              <a:gd name="T70" fmla="*/ 321 w 840"/>
              <a:gd name="T71" fmla="*/ 604 h 1325"/>
              <a:gd name="T72" fmla="*/ 360 w 840"/>
              <a:gd name="T73" fmla="*/ 643 h 1325"/>
              <a:gd name="T74" fmla="*/ 398 w 840"/>
              <a:gd name="T75" fmla="*/ 686 h 1325"/>
              <a:gd name="T76" fmla="*/ 393 w 840"/>
              <a:gd name="T77" fmla="*/ 763 h 1325"/>
              <a:gd name="T78" fmla="*/ 355 w 840"/>
              <a:gd name="T79" fmla="*/ 806 h 1325"/>
              <a:gd name="T80" fmla="*/ 369 w 840"/>
              <a:gd name="T81" fmla="*/ 912 h 1325"/>
              <a:gd name="T82" fmla="*/ 331 w 840"/>
              <a:gd name="T83" fmla="*/ 1008 h 1325"/>
              <a:gd name="T84" fmla="*/ 259 w 840"/>
              <a:gd name="T85" fmla="*/ 1027 h 1325"/>
              <a:gd name="T86" fmla="*/ 91 w 840"/>
              <a:gd name="T87" fmla="*/ 1084 h 1325"/>
              <a:gd name="T88" fmla="*/ 53 w 840"/>
              <a:gd name="T89" fmla="*/ 1094 h 1325"/>
              <a:gd name="T90" fmla="*/ 24 w 840"/>
              <a:gd name="T91" fmla="*/ 1113 h 1325"/>
              <a:gd name="T92" fmla="*/ 0 w 840"/>
              <a:gd name="T93" fmla="*/ 1156 h 1325"/>
              <a:gd name="T94" fmla="*/ 19 w 840"/>
              <a:gd name="T95" fmla="*/ 1171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1325">
                <a:moveTo>
                  <a:pt x="19" y="1171"/>
                </a:moveTo>
                <a:cubicBezTo>
                  <a:pt x="40" y="1173"/>
                  <a:pt x="64" y="1169"/>
                  <a:pt x="81" y="1180"/>
                </a:cubicBezTo>
                <a:cubicBezTo>
                  <a:pt x="124" y="1208"/>
                  <a:pt x="163" y="1246"/>
                  <a:pt x="216" y="1252"/>
                </a:cubicBezTo>
                <a:cubicBezTo>
                  <a:pt x="279" y="1285"/>
                  <a:pt x="289" y="1277"/>
                  <a:pt x="384" y="1281"/>
                </a:cubicBezTo>
                <a:cubicBezTo>
                  <a:pt x="409" y="1287"/>
                  <a:pt x="431" y="1296"/>
                  <a:pt x="456" y="1300"/>
                </a:cubicBezTo>
                <a:cubicBezTo>
                  <a:pt x="473" y="1306"/>
                  <a:pt x="491" y="1309"/>
                  <a:pt x="509" y="1315"/>
                </a:cubicBezTo>
                <a:cubicBezTo>
                  <a:pt x="555" y="1313"/>
                  <a:pt x="607" y="1321"/>
                  <a:pt x="648" y="1296"/>
                </a:cubicBezTo>
                <a:cubicBezTo>
                  <a:pt x="676" y="1249"/>
                  <a:pt x="625" y="1325"/>
                  <a:pt x="691" y="1276"/>
                </a:cubicBezTo>
                <a:cubicBezTo>
                  <a:pt x="716" y="1257"/>
                  <a:pt x="686" y="1244"/>
                  <a:pt x="720" y="1224"/>
                </a:cubicBezTo>
                <a:cubicBezTo>
                  <a:pt x="736" y="1198"/>
                  <a:pt x="751" y="1176"/>
                  <a:pt x="768" y="1152"/>
                </a:cubicBezTo>
                <a:cubicBezTo>
                  <a:pt x="787" y="1095"/>
                  <a:pt x="806" y="1037"/>
                  <a:pt x="821" y="979"/>
                </a:cubicBezTo>
                <a:cubicBezTo>
                  <a:pt x="828" y="952"/>
                  <a:pt x="831" y="923"/>
                  <a:pt x="840" y="897"/>
                </a:cubicBezTo>
                <a:cubicBezTo>
                  <a:pt x="838" y="812"/>
                  <a:pt x="838" y="728"/>
                  <a:pt x="835" y="643"/>
                </a:cubicBezTo>
                <a:cubicBezTo>
                  <a:pt x="831" y="545"/>
                  <a:pt x="811" y="504"/>
                  <a:pt x="782" y="422"/>
                </a:cubicBezTo>
                <a:cubicBezTo>
                  <a:pt x="775" y="402"/>
                  <a:pt x="774" y="377"/>
                  <a:pt x="763" y="360"/>
                </a:cubicBezTo>
                <a:cubicBezTo>
                  <a:pt x="757" y="350"/>
                  <a:pt x="748" y="342"/>
                  <a:pt x="744" y="331"/>
                </a:cubicBezTo>
                <a:cubicBezTo>
                  <a:pt x="734" y="300"/>
                  <a:pt x="708" y="267"/>
                  <a:pt x="681" y="249"/>
                </a:cubicBezTo>
                <a:cubicBezTo>
                  <a:pt x="667" y="228"/>
                  <a:pt x="648" y="213"/>
                  <a:pt x="633" y="192"/>
                </a:cubicBezTo>
                <a:cubicBezTo>
                  <a:pt x="628" y="195"/>
                  <a:pt x="624" y="202"/>
                  <a:pt x="619" y="201"/>
                </a:cubicBezTo>
                <a:cubicBezTo>
                  <a:pt x="613" y="200"/>
                  <a:pt x="613" y="191"/>
                  <a:pt x="609" y="187"/>
                </a:cubicBezTo>
                <a:cubicBezTo>
                  <a:pt x="594" y="169"/>
                  <a:pt x="581" y="147"/>
                  <a:pt x="561" y="134"/>
                </a:cubicBezTo>
                <a:cubicBezTo>
                  <a:pt x="553" y="106"/>
                  <a:pt x="538" y="82"/>
                  <a:pt x="513" y="67"/>
                </a:cubicBezTo>
                <a:cubicBezTo>
                  <a:pt x="496" y="39"/>
                  <a:pt x="469" y="25"/>
                  <a:pt x="451" y="0"/>
                </a:cubicBezTo>
                <a:cubicBezTo>
                  <a:pt x="415" y="8"/>
                  <a:pt x="386" y="19"/>
                  <a:pt x="350" y="24"/>
                </a:cubicBezTo>
                <a:cubicBezTo>
                  <a:pt x="318" y="33"/>
                  <a:pt x="354" y="20"/>
                  <a:pt x="326" y="43"/>
                </a:cubicBezTo>
                <a:cubicBezTo>
                  <a:pt x="315" y="52"/>
                  <a:pt x="291" y="58"/>
                  <a:pt x="278" y="62"/>
                </a:cubicBezTo>
                <a:cubicBezTo>
                  <a:pt x="263" y="73"/>
                  <a:pt x="255" y="72"/>
                  <a:pt x="269" y="96"/>
                </a:cubicBezTo>
                <a:cubicBezTo>
                  <a:pt x="277" y="110"/>
                  <a:pt x="312" y="115"/>
                  <a:pt x="312" y="115"/>
                </a:cubicBezTo>
                <a:cubicBezTo>
                  <a:pt x="355" y="158"/>
                  <a:pt x="300" y="107"/>
                  <a:pt x="341" y="134"/>
                </a:cubicBezTo>
                <a:cubicBezTo>
                  <a:pt x="359" y="146"/>
                  <a:pt x="377" y="174"/>
                  <a:pt x="389" y="192"/>
                </a:cubicBezTo>
                <a:cubicBezTo>
                  <a:pt x="395" y="233"/>
                  <a:pt x="402" y="245"/>
                  <a:pt x="393" y="292"/>
                </a:cubicBezTo>
                <a:cubicBezTo>
                  <a:pt x="390" y="308"/>
                  <a:pt x="374" y="336"/>
                  <a:pt x="374" y="336"/>
                </a:cubicBezTo>
                <a:cubicBezTo>
                  <a:pt x="366" y="400"/>
                  <a:pt x="357" y="414"/>
                  <a:pt x="326" y="465"/>
                </a:cubicBezTo>
                <a:cubicBezTo>
                  <a:pt x="317" y="480"/>
                  <a:pt x="297" y="508"/>
                  <a:pt x="297" y="508"/>
                </a:cubicBezTo>
                <a:cubicBezTo>
                  <a:pt x="301" y="533"/>
                  <a:pt x="309" y="543"/>
                  <a:pt x="317" y="566"/>
                </a:cubicBezTo>
                <a:cubicBezTo>
                  <a:pt x="318" y="579"/>
                  <a:pt x="317" y="592"/>
                  <a:pt x="321" y="604"/>
                </a:cubicBezTo>
                <a:cubicBezTo>
                  <a:pt x="326" y="617"/>
                  <a:pt x="350" y="634"/>
                  <a:pt x="360" y="643"/>
                </a:cubicBezTo>
                <a:cubicBezTo>
                  <a:pt x="375" y="655"/>
                  <a:pt x="384" y="672"/>
                  <a:pt x="398" y="686"/>
                </a:cubicBezTo>
                <a:cubicBezTo>
                  <a:pt x="396" y="712"/>
                  <a:pt x="397" y="738"/>
                  <a:pt x="393" y="763"/>
                </a:cubicBezTo>
                <a:cubicBezTo>
                  <a:pt x="390" y="782"/>
                  <a:pt x="355" y="806"/>
                  <a:pt x="355" y="806"/>
                </a:cubicBezTo>
                <a:cubicBezTo>
                  <a:pt x="358" y="843"/>
                  <a:pt x="360" y="877"/>
                  <a:pt x="369" y="912"/>
                </a:cubicBezTo>
                <a:cubicBezTo>
                  <a:pt x="366" y="954"/>
                  <a:pt x="363" y="981"/>
                  <a:pt x="331" y="1008"/>
                </a:cubicBezTo>
                <a:cubicBezTo>
                  <a:pt x="312" y="1024"/>
                  <a:pt x="259" y="1027"/>
                  <a:pt x="259" y="1027"/>
                </a:cubicBezTo>
                <a:cubicBezTo>
                  <a:pt x="211" y="1075"/>
                  <a:pt x="156" y="1080"/>
                  <a:pt x="91" y="1084"/>
                </a:cubicBezTo>
                <a:cubicBezTo>
                  <a:pt x="83" y="1086"/>
                  <a:pt x="62" y="1089"/>
                  <a:pt x="53" y="1094"/>
                </a:cubicBezTo>
                <a:cubicBezTo>
                  <a:pt x="43" y="1100"/>
                  <a:pt x="24" y="1113"/>
                  <a:pt x="24" y="1113"/>
                </a:cubicBezTo>
                <a:cubicBezTo>
                  <a:pt x="2" y="1146"/>
                  <a:pt x="9" y="1131"/>
                  <a:pt x="0" y="1156"/>
                </a:cubicBezTo>
                <a:cubicBezTo>
                  <a:pt x="11" y="1174"/>
                  <a:pt x="3" y="1171"/>
                  <a:pt x="19" y="1171"/>
                </a:cubicBezTo>
                <a:close/>
              </a:path>
            </a:pathLst>
          </a:custGeom>
          <a:noFill/>
          <a:ln w="28575" cmpd="sng">
            <a:solidFill>
              <a:srgbClr val="D60093"/>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s 2"/>
          <p:cNvSpPr/>
          <p:nvPr/>
        </p:nvSpPr>
        <p:spPr>
          <a:xfrm>
            <a:off x="251460" y="188595"/>
            <a:ext cx="6552565" cy="360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400">
                <a:solidFill>
                  <a:srgbClr val="FF0000"/>
                </a:solidFill>
              </a:rPr>
              <a:t>1. Dân cư ở đồng bằng duyên hải</a:t>
            </a:r>
            <a:endParaRPr 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8970"/>
                                        </p:tgtEl>
                                        <p:attrNameLst>
                                          <p:attrName>style.visibility</p:attrName>
                                        </p:attrNameLst>
                                      </p:cBhvr>
                                      <p:to>
                                        <p:strVal val="visible"/>
                                      </p:to>
                                    </p:set>
                                    <p:animEffect transition="in" filter="randombar(horizontal)">
                                      <p:cBhvr>
                                        <p:cTn id="7" dur="3000"/>
                                        <p:tgtEl>
                                          <p:spTgt spid="1689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975"/>
                                        </p:tgtEl>
                                        <p:attrNameLst>
                                          <p:attrName>style.visibility</p:attrName>
                                        </p:attrNameLst>
                                      </p:cBhvr>
                                      <p:to>
                                        <p:strVal val="visible"/>
                                      </p:to>
                                    </p:set>
                                    <p:animEffect transition="in" filter="blinds(horizontal)">
                                      <p:cBhvr>
                                        <p:cTn id="12" dur="500"/>
                                        <p:tgtEl>
                                          <p:spTgt spid="168975"/>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68978"/>
                                        </p:tgtEl>
                                        <p:attrNameLst>
                                          <p:attrName>style.visibility</p:attrName>
                                        </p:attrNameLst>
                                      </p:cBhvr>
                                      <p:to>
                                        <p:strVal val="visible"/>
                                      </p:to>
                                    </p:set>
                                    <p:animEffect transition="in" filter="strips(downLeft)">
                                      <p:cBhvr>
                                        <p:cTn id="16" dur="500"/>
                                        <p:tgtEl>
                                          <p:spTgt spid="1689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mph" presetSubtype="0" fill="hold" grpId="1" nodeType="clickEffect">
                                  <p:stCondLst>
                                    <p:cond delay="0"/>
                                  </p:stCondLst>
                                  <p:childTnLst>
                                    <p:animClr clrSpc="hsl" dir="cw">
                                      <p:cBhvr override="childStyle">
                                        <p:cTn id="20" dur="500" fill="hold"/>
                                        <p:tgtEl>
                                          <p:spTgt spid="168970"/>
                                        </p:tgtEl>
                                        <p:attrNameLst>
                                          <p:attrName>style.color</p:attrName>
                                        </p:attrNameLst>
                                      </p:cBhvr>
                                      <p:by>
                                        <p:hsl h="-7200000" s="0" l="0"/>
                                      </p:by>
                                    </p:animClr>
                                    <p:animClr clrSpc="hsl" dir="cw">
                                      <p:cBhvr>
                                        <p:cTn id="21" dur="500" fill="hold"/>
                                        <p:tgtEl>
                                          <p:spTgt spid="168970"/>
                                        </p:tgtEl>
                                        <p:attrNameLst>
                                          <p:attrName>fillcolor</p:attrName>
                                        </p:attrNameLst>
                                      </p:cBhvr>
                                      <p:by>
                                        <p:hsl h="-7200000" s="0" l="0"/>
                                      </p:by>
                                    </p:animClr>
                                    <p:animClr clrSpc="hsl" dir="cw">
                                      <p:cBhvr>
                                        <p:cTn id="22" dur="500" fill="hold"/>
                                        <p:tgtEl>
                                          <p:spTgt spid="168970"/>
                                        </p:tgtEl>
                                        <p:attrNameLst>
                                          <p:attrName>stroke.color</p:attrName>
                                        </p:attrNameLst>
                                      </p:cBhvr>
                                      <p:by>
                                        <p:hsl h="-7200000" s="0" l="0"/>
                                      </p:by>
                                    </p:animClr>
                                    <p:set>
                                      <p:cBhvr>
                                        <p:cTn id="23" dur="500" fill="hold"/>
                                        <p:tgtEl>
                                          <p:spTgt spid="16897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68980"/>
                                        </p:tgtEl>
                                        <p:attrNameLst>
                                          <p:attrName>style.visibility</p:attrName>
                                        </p:attrNameLst>
                                      </p:cBhvr>
                                      <p:to>
                                        <p:strVal val="visible"/>
                                      </p:to>
                                    </p:set>
                                    <p:animEffect transition="in" filter="wedge">
                                      <p:cBhvr>
                                        <p:cTn id="28" dur="2000"/>
                                        <p:tgtEl>
                                          <p:spTgt spid="16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0" grpId="0" animBg="1"/>
      <p:bldP spid="168970" grpId="1" animBg="1"/>
      <p:bldP spid="168975" grpId="0" bldLvl="0" animBg="1"/>
      <p:bldP spid="168978" grpId="0" animBg="1"/>
      <p:bldP spid="1689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5845175" y="1484313"/>
            <a:ext cx="3273425" cy="1936750"/>
          </a:xfrm>
          <a:prstGeom prst="rect">
            <a:avLst/>
          </a:prstGeom>
          <a:gradFill rotWithShape="1">
            <a:gsLst>
              <a:gs pos="0">
                <a:srgbClr val="66FFFF"/>
              </a:gs>
              <a:gs pos="100000">
                <a:schemeClr val="bg1"/>
              </a:gs>
            </a:gsLst>
            <a:path path="shape">
              <a:fillToRect l="50000" t="50000" r="50000" b="50000"/>
            </a:path>
          </a:gradFill>
          <a:ln w="19050">
            <a:solidFill>
              <a:srgbClr val="0099FF"/>
            </a:solidFill>
            <a:miter lim="800000"/>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400" b="1">
                <a:solidFill>
                  <a:srgbClr val="0000FF"/>
                </a:solidFill>
              </a:rPr>
              <a:t>1) Dân số của đồng bằng duyên hải miền Trung với dân số ở đồng bằng Bắc Bộ và Nam Bộ.</a:t>
            </a:r>
            <a:endParaRPr lang="en-US" sz="2400" b="1">
              <a:solidFill>
                <a:srgbClr val="0000FF"/>
              </a:solidFill>
            </a:endParaRPr>
          </a:p>
        </p:txBody>
      </p:sp>
      <p:sp>
        <p:nvSpPr>
          <p:cNvPr id="5127" name="Rectangle 7"/>
          <p:cNvSpPr>
            <a:spLocks noChangeArrowheads="1"/>
          </p:cNvSpPr>
          <p:nvPr/>
        </p:nvSpPr>
        <p:spPr bwMode="auto">
          <a:xfrm>
            <a:off x="5845175" y="3586163"/>
            <a:ext cx="3273425" cy="1936750"/>
          </a:xfrm>
          <a:prstGeom prst="rect">
            <a:avLst/>
          </a:prstGeom>
          <a:gradFill rotWithShape="1">
            <a:gsLst>
              <a:gs pos="0">
                <a:srgbClr val="66FFFF"/>
              </a:gs>
              <a:gs pos="100000">
                <a:schemeClr val="bg1"/>
              </a:gs>
            </a:gsLst>
            <a:path path="shape">
              <a:fillToRect l="50000" t="50000" r="50000" b="50000"/>
            </a:path>
          </a:gradFill>
          <a:ln w="19050">
            <a:solidFill>
              <a:srgbClr val="0099FF"/>
            </a:solidFill>
            <a:miter lim="800000"/>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805180" indent="-285750">
              <a:defRPr>
                <a:solidFill>
                  <a:schemeClr val="tx1"/>
                </a:solidFill>
                <a:latin typeface="Arial" panose="020B0604020202020204" pitchFamily="34" charset="0"/>
                <a:cs typeface="Arial" panose="020B0604020202020204" pitchFamily="34" charset="0"/>
              </a:defRPr>
            </a:lvl2pPr>
            <a:lvl3pPr marL="114808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400" b="1">
                <a:solidFill>
                  <a:srgbClr val="0000FF"/>
                </a:solidFill>
              </a:rPr>
              <a:t>2) Dân số của đồng bằng duyên hải miền Trung với dân số ở vùng núi Trường Sơn.</a:t>
            </a:r>
            <a:endParaRPr lang="en-US" sz="2400" b="1">
              <a:solidFill>
                <a:srgbClr val="0000FF"/>
              </a:solidFill>
            </a:endParaRPr>
          </a:p>
        </p:txBody>
      </p:sp>
      <p:graphicFrame>
        <p:nvGraphicFramePr>
          <p:cNvPr id="167992" name="Group 56"/>
          <p:cNvGraphicFramePr>
            <a:graphicFrameLocks noGrp="1"/>
          </p:cNvGraphicFramePr>
          <p:nvPr/>
        </p:nvGraphicFramePr>
        <p:xfrm>
          <a:off x="153988" y="1133475"/>
          <a:ext cx="5638800" cy="3800158"/>
        </p:xfrm>
        <a:graphic>
          <a:graphicData uri="http://schemas.openxmlformats.org/drawingml/2006/table">
            <a:tbl>
              <a:tblPr/>
              <a:tblGrid>
                <a:gridCol w="3016250"/>
                <a:gridCol w="2622550"/>
              </a:tblGrid>
              <a:tr h="1189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ĐỊA PHƯƠNG</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MẬT ĐỘ DÂN SỐ </a:t>
                      </a:r>
                      <a:r>
                        <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(Người/ km</a:t>
                      </a:r>
                      <a:r>
                        <a:rPr kumimoji="0" lang="en-US" sz="2400" b="0" i="0" u="none" strike="noStrike" cap="none" normalizeH="0" baseline="30000" smtClean="0">
                          <a:ln>
                            <a:noFill/>
                          </a:ln>
                          <a:solidFill>
                            <a:srgbClr val="FF0000"/>
                          </a:solidFill>
                          <a:effectLst/>
                          <a:latin typeface="Arial" panose="020B0604020202020204" pitchFamily="34" charset="0"/>
                          <a:cs typeface="Arial" panose="020B0604020202020204" pitchFamily="34" charset="0"/>
                        </a:rPr>
                        <a:t>2)</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Bắc Bộ</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1225</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Nam Bộ</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396</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Đồng bằng duyên hải miền Trung</a:t>
                      </a:r>
                      <a:endParaRPr kumimoji="0" lang="en-US"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215</a:t>
                      </a:r>
                      <a:endParaRPr kumimoji="0" lang="en-US"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Vùng núi Hoàng Liên Sơn</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132</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7969" name="Rectangle 9"/>
          <p:cNvSpPr>
            <a:spLocks noChangeArrowheads="1"/>
          </p:cNvSpPr>
          <p:nvPr/>
        </p:nvSpPr>
        <p:spPr bwMode="auto">
          <a:xfrm>
            <a:off x="539750" y="188913"/>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000" b="1">
                <a:solidFill>
                  <a:srgbClr val="FF0066"/>
                </a:solidFill>
              </a:rPr>
              <a:t>BẢNG SỐ LIỆU VỀ MẬT ĐỘ DÂN SỐ CÁC ĐỊA PHƯƠNG</a:t>
            </a:r>
            <a:endParaRPr lang="en-US" sz="2000" b="1">
              <a:solidFill>
                <a:srgbClr val="FF0066"/>
              </a:solidFill>
            </a:endParaRPr>
          </a:p>
        </p:txBody>
      </p:sp>
      <p:sp>
        <p:nvSpPr>
          <p:cNvPr id="167970" name="Rectangle 10"/>
          <p:cNvSpPr>
            <a:spLocks noChangeArrowheads="1"/>
          </p:cNvSpPr>
          <p:nvPr/>
        </p:nvSpPr>
        <p:spPr bwMode="auto">
          <a:xfrm>
            <a:off x="-19050" y="736600"/>
            <a:ext cx="579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t> </a:t>
            </a:r>
            <a:r>
              <a:rPr lang="en-US" sz="2000"/>
              <a:t>(Số liệu tính đến năm 2006)</a:t>
            </a:r>
            <a:endParaRPr lang="en-US" sz="2000"/>
          </a:p>
        </p:txBody>
      </p:sp>
      <p:sp>
        <p:nvSpPr>
          <p:cNvPr id="167971" name="Rectangle 35"/>
          <p:cNvSpPr>
            <a:spLocks noChangeArrowheads="1"/>
          </p:cNvSpPr>
          <p:nvPr/>
        </p:nvSpPr>
        <p:spPr bwMode="auto">
          <a:xfrm>
            <a:off x="5867400" y="260350"/>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6600"/>
                </a:solidFill>
              </a:rPr>
              <a:t>Dựa vào bảng số liệu bên để so sánh:</a:t>
            </a:r>
            <a:endParaRPr lang="en-US" sz="2400" b="1">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7971"/>
                                        </p:tgtEl>
                                        <p:attrNameLst>
                                          <p:attrName>style.visibility</p:attrName>
                                        </p:attrNameLst>
                                      </p:cBhvr>
                                      <p:to>
                                        <p:strVal val="visible"/>
                                      </p:to>
                                    </p:set>
                                    <p:anim calcmode="lin" valueType="num">
                                      <p:cBhvr>
                                        <p:cTn id="7" dur="1000" fill="hold"/>
                                        <p:tgtEl>
                                          <p:spTgt spid="167971"/>
                                        </p:tgtEl>
                                        <p:attrNameLst>
                                          <p:attrName>ppt_w</p:attrName>
                                        </p:attrNameLst>
                                      </p:cBhvr>
                                      <p:tavLst>
                                        <p:tav tm="0">
                                          <p:val>
                                            <p:strVal val="#ppt_w+.3"/>
                                          </p:val>
                                        </p:tav>
                                        <p:tav tm="100000">
                                          <p:val>
                                            <p:strVal val="#ppt_w"/>
                                          </p:val>
                                        </p:tav>
                                      </p:tavLst>
                                    </p:anim>
                                    <p:anim calcmode="lin" valueType="num">
                                      <p:cBhvr>
                                        <p:cTn id="8" dur="1000" fill="hold"/>
                                        <p:tgtEl>
                                          <p:spTgt spid="167971"/>
                                        </p:tgtEl>
                                        <p:attrNameLst>
                                          <p:attrName>ppt_h</p:attrName>
                                        </p:attrNameLst>
                                      </p:cBhvr>
                                      <p:tavLst>
                                        <p:tav tm="0">
                                          <p:val>
                                            <p:strVal val="#ppt_h"/>
                                          </p:val>
                                        </p:tav>
                                        <p:tav tm="100000">
                                          <p:val>
                                            <p:strVal val="#ppt_h"/>
                                          </p:val>
                                        </p:tav>
                                      </p:tavLst>
                                    </p:anim>
                                    <p:animEffect transition="in" filter="fade">
                                      <p:cBhvr>
                                        <p:cTn id="9" dur="1000"/>
                                        <p:tgtEl>
                                          <p:spTgt spid="16797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randombar(horizontal)">
                                      <p:cBhvr>
                                        <p:cTn id="14" dur="500"/>
                                        <p:tgtEl>
                                          <p:spTgt spid="512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checkerboard(across)">
                                      <p:cBhvr>
                                        <p:cTn id="1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1679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0" name="Group 40"/>
          <p:cNvGraphicFramePr>
            <a:graphicFrameLocks noGrp="1"/>
          </p:cNvGraphicFramePr>
          <p:nvPr/>
        </p:nvGraphicFramePr>
        <p:xfrm>
          <a:off x="1331913" y="892175"/>
          <a:ext cx="6696075" cy="4303078"/>
        </p:xfrm>
        <a:graphic>
          <a:graphicData uri="http://schemas.openxmlformats.org/drawingml/2006/table">
            <a:tbl>
              <a:tblPr/>
              <a:tblGrid>
                <a:gridCol w="3581400"/>
                <a:gridCol w="3114675"/>
              </a:tblGrid>
              <a:tr h="1189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ĐỊA PHƯƠNG</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5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MẬT ĐỘ DÂN SỐ </a:t>
                      </a:r>
                      <a:r>
                        <a:rPr kumimoji="0" lang="en-US" sz="28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(Người/ km</a:t>
                      </a:r>
                      <a:r>
                        <a:rPr kumimoji="0" lang="en-US" sz="2800" b="0" i="0" u="none" strike="noStrike" cap="none" normalizeH="0" baseline="30000" smtClean="0">
                          <a:ln>
                            <a:noFill/>
                          </a:ln>
                          <a:solidFill>
                            <a:srgbClr val="FF0000"/>
                          </a:solidFill>
                          <a:effectLst/>
                          <a:latin typeface="Arial" panose="020B0604020202020204" pitchFamily="34" charset="0"/>
                          <a:cs typeface="Arial" panose="020B0604020202020204" pitchFamily="34" charset="0"/>
                        </a:rPr>
                        <a:t>2)</a:t>
                      </a:r>
                      <a:endParaRPr kumimoji="0" lang="en-US" sz="28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Bắc Bộ</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1225</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Đồng bằng Nam Bộ</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396</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Đồng bằng duyên hải miền Trung</a:t>
                      </a:r>
                      <a:endParaRPr kumimoji="0" lang="en-US" sz="2800" b="0" i="0" u="none" strike="noStrike" cap="none" normalizeH="0" baseline="0" smtClean="0">
                        <a:ln>
                          <a:noFill/>
                        </a:ln>
                        <a:solidFill>
                          <a:srgbClr val="0033CC"/>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215</a:t>
                      </a:r>
                      <a:endParaRPr kumimoji="0" lang="en-US" sz="2800" b="0" i="0" u="none" strike="noStrike" cap="none" normalizeH="0" baseline="0" smtClean="0">
                        <a:ln>
                          <a:noFill/>
                        </a:ln>
                        <a:solidFill>
                          <a:srgbClr val="0033CC"/>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Vùng núi Hoàng Liên Sơn</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132</a:t>
                      </a: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353" name="Rectangle 9"/>
          <p:cNvSpPr>
            <a:spLocks noChangeArrowheads="1"/>
          </p:cNvSpPr>
          <p:nvPr/>
        </p:nvSpPr>
        <p:spPr bwMode="auto">
          <a:xfrm>
            <a:off x="1936750" y="127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000" b="1">
                <a:solidFill>
                  <a:srgbClr val="FF0066"/>
                </a:solidFill>
              </a:rPr>
              <a:t>BẢNG SỐ LIỆU VỀ MẬT ĐỘ DÂN SỐ CÁC ĐỊA PHƯƠNG</a:t>
            </a:r>
            <a:endParaRPr lang="en-US" sz="2000" b="1">
              <a:solidFill>
                <a:srgbClr val="FF0066"/>
              </a:solidFill>
            </a:endParaRPr>
          </a:p>
        </p:txBody>
      </p:sp>
      <p:sp>
        <p:nvSpPr>
          <p:cNvPr id="184354" name="Rectangle 10"/>
          <p:cNvSpPr>
            <a:spLocks noChangeArrowheads="1"/>
          </p:cNvSpPr>
          <p:nvPr/>
        </p:nvSpPr>
        <p:spPr bwMode="auto">
          <a:xfrm>
            <a:off x="1733550" y="561975"/>
            <a:ext cx="579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1600"/>
              <a:t> (Số liệu tính đến năm 2006)</a:t>
            </a:r>
            <a:endParaRPr lang="en-US"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08" name="Rectangle 32"/>
          <p:cNvSpPr>
            <a:spLocks noChangeArrowheads="1"/>
          </p:cNvSpPr>
          <p:nvPr/>
        </p:nvSpPr>
        <p:spPr bwMode="auto">
          <a:xfrm>
            <a:off x="3421063" y="520700"/>
            <a:ext cx="2376487" cy="650875"/>
          </a:xfrm>
          <a:prstGeom prst="rect">
            <a:avLst/>
          </a:prstGeom>
          <a:gradFill rotWithShape="1">
            <a:gsLst>
              <a:gs pos="0">
                <a:srgbClr val="66FFFF"/>
              </a:gs>
              <a:gs pos="100000">
                <a:schemeClr val="bg1"/>
              </a:gs>
            </a:gsLst>
            <a:path path="shape">
              <a:fillToRect l="50000" t="50000" r="50000" b="50000"/>
            </a:path>
          </a:gradFill>
          <a:ln w="952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600" b="1">
                <a:solidFill>
                  <a:schemeClr val="hlink"/>
                </a:solidFill>
              </a:rPr>
              <a:t> Nhận xét</a:t>
            </a:r>
            <a:endParaRPr lang="en-US" sz="3600" b="1">
              <a:solidFill>
                <a:schemeClr val="hlink"/>
              </a:solidFill>
            </a:endParaRPr>
          </a:p>
        </p:txBody>
      </p:sp>
      <p:sp>
        <p:nvSpPr>
          <p:cNvPr id="127009" name="Text Box 33"/>
          <p:cNvSpPr txBox="1">
            <a:spLocks noChangeArrowheads="1"/>
          </p:cNvSpPr>
          <p:nvPr/>
        </p:nvSpPr>
        <p:spPr bwMode="auto">
          <a:xfrm>
            <a:off x="755650" y="1557338"/>
            <a:ext cx="8112125" cy="253047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arenR"/>
            </a:pPr>
            <a:r>
              <a:rPr lang="en-US" sz="4000">
                <a:solidFill>
                  <a:srgbClr val="0000FF"/>
                </a:solidFill>
              </a:rPr>
              <a:t>Dân số của đồng bằng duyên hải miền Trung </a:t>
            </a:r>
            <a:r>
              <a:rPr lang="en-US" sz="4000" u="sng">
                <a:solidFill>
                  <a:srgbClr val="0000FF"/>
                </a:solidFill>
              </a:rPr>
              <a:t>ít hơn dân số ở đồng bằng Bắc Bộ và Nam Bộ.</a:t>
            </a:r>
            <a:endParaRPr lang="en-US" sz="4000" u="sng">
              <a:solidFill>
                <a:srgbClr val="0000FF"/>
              </a:solidFill>
            </a:endParaRPr>
          </a:p>
          <a:p>
            <a:endParaRPr lang="en-US" sz="4000" u="sng">
              <a:solidFill>
                <a:srgbClr val="0000FF"/>
              </a:solidFill>
            </a:endParaRPr>
          </a:p>
        </p:txBody>
      </p:sp>
      <p:sp>
        <p:nvSpPr>
          <p:cNvPr id="127010" name="Text Box 34"/>
          <p:cNvSpPr txBox="1">
            <a:spLocks noChangeArrowheads="1"/>
          </p:cNvSpPr>
          <p:nvPr/>
        </p:nvSpPr>
        <p:spPr bwMode="auto">
          <a:xfrm>
            <a:off x="522288" y="2852738"/>
            <a:ext cx="8077200" cy="283527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sz="4000" u="sng">
              <a:solidFill>
                <a:schemeClr val="bg1"/>
              </a:solidFill>
            </a:endParaRPr>
          </a:p>
          <a:p>
            <a:pPr>
              <a:spcBef>
                <a:spcPct val="50000"/>
              </a:spcBef>
            </a:pPr>
            <a:r>
              <a:rPr lang="en-US" sz="4000">
                <a:solidFill>
                  <a:srgbClr val="0000FF"/>
                </a:solidFill>
              </a:rPr>
              <a:t>  2) Dân số của đồng bằng duyên hải miền Trung </a:t>
            </a:r>
            <a:r>
              <a:rPr lang="en-US" sz="4000" u="sng">
                <a:solidFill>
                  <a:srgbClr val="0000FF"/>
                </a:solidFill>
              </a:rPr>
              <a:t>nhiều hơn dân số ở vùng núi Trường sơn.</a:t>
            </a:r>
            <a:endParaRPr lang="en-US" sz="4000" u="sng">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008"/>
                                        </p:tgtEl>
                                        <p:attrNameLst>
                                          <p:attrName>style.visibility</p:attrName>
                                        </p:attrNameLst>
                                      </p:cBhvr>
                                      <p:to>
                                        <p:strVal val="visible"/>
                                      </p:to>
                                    </p:set>
                                    <p:animEffect transition="in" filter="dissolve">
                                      <p:cBhvr>
                                        <p:cTn id="7" dur="500"/>
                                        <p:tgtEl>
                                          <p:spTgt spid="127008"/>
                                        </p:tgtEl>
                                      </p:cBhvr>
                                    </p:animEffect>
                                  </p:childTnLst>
                                </p:cTn>
                              </p:par>
                            </p:childTnLst>
                          </p:cTn>
                        </p:par>
                        <p:par>
                          <p:cTn id="8" fill="hold">
                            <p:stCondLst>
                              <p:cond delay="500"/>
                            </p:stCondLst>
                            <p:childTnLst>
                              <p:par>
                                <p:cTn id="9" presetID="21" presetClass="entr" presetSubtype="4" fill="hold" grpId="1" nodeType="afterEffect">
                                  <p:stCondLst>
                                    <p:cond delay="0"/>
                                  </p:stCondLst>
                                  <p:childTnLst>
                                    <p:set>
                                      <p:cBhvr>
                                        <p:cTn id="10" dur="1" fill="hold">
                                          <p:stCondLst>
                                            <p:cond delay="0"/>
                                          </p:stCondLst>
                                        </p:cTn>
                                        <p:tgtEl>
                                          <p:spTgt spid="127008"/>
                                        </p:tgtEl>
                                        <p:attrNameLst>
                                          <p:attrName>style.visibility</p:attrName>
                                        </p:attrNameLst>
                                      </p:cBhvr>
                                      <p:to>
                                        <p:strVal val="visible"/>
                                      </p:to>
                                    </p:set>
                                    <p:animEffect transition="in" filter="wheel(4)">
                                      <p:cBhvr>
                                        <p:cTn id="11" dur="2000"/>
                                        <p:tgtEl>
                                          <p:spTgt spid="127008"/>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27009"/>
                                        </p:tgtEl>
                                        <p:attrNameLst>
                                          <p:attrName>style.visibility</p:attrName>
                                        </p:attrNameLst>
                                      </p:cBhvr>
                                      <p:to>
                                        <p:strVal val="visible"/>
                                      </p:to>
                                    </p:set>
                                    <p:animEffect transition="in" filter="wipe(down)">
                                      <p:cBhvr>
                                        <p:cTn id="16" dur="580">
                                          <p:stCondLst>
                                            <p:cond delay="0"/>
                                          </p:stCondLst>
                                        </p:cTn>
                                        <p:tgtEl>
                                          <p:spTgt spid="127009"/>
                                        </p:tgtEl>
                                      </p:cBhvr>
                                    </p:animEffect>
                                    <p:anim calcmode="lin" valueType="num">
                                      <p:cBhvr>
                                        <p:cTn id="17" dur="1822" tmFilter="0,0; 0.14,0.36; 0.43,0.73; 0.71,0.91; 1.0,1.0">
                                          <p:stCondLst>
                                            <p:cond delay="0"/>
                                          </p:stCondLst>
                                        </p:cTn>
                                        <p:tgtEl>
                                          <p:spTgt spid="12700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700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700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700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7009"/>
                                        </p:tgtEl>
                                        <p:attrNameLst>
                                          <p:attrName>ppt_y</p:attrName>
                                        </p:attrNameLst>
                                      </p:cBhvr>
                                      <p:tavLst>
                                        <p:tav tm="0" fmla="#ppt_y-sin(pi*$)/81">
                                          <p:val>
                                            <p:fltVal val="0"/>
                                          </p:val>
                                        </p:tav>
                                        <p:tav tm="100000">
                                          <p:val>
                                            <p:fltVal val="1"/>
                                          </p:val>
                                        </p:tav>
                                      </p:tavLst>
                                    </p:anim>
                                    <p:animScale>
                                      <p:cBhvr>
                                        <p:cTn id="22" dur="26">
                                          <p:stCondLst>
                                            <p:cond delay="650"/>
                                          </p:stCondLst>
                                        </p:cTn>
                                        <p:tgtEl>
                                          <p:spTgt spid="127009"/>
                                        </p:tgtEl>
                                      </p:cBhvr>
                                      <p:to x="100000" y="60000"/>
                                    </p:animScale>
                                    <p:animScale>
                                      <p:cBhvr>
                                        <p:cTn id="23" dur="166" decel="50000">
                                          <p:stCondLst>
                                            <p:cond delay="676"/>
                                          </p:stCondLst>
                                        </p:cTn>
                                        <p:tgtEl>
                                          <p:spTgt spid="127009"/>
                                        </p:tgtEl>
                                      </p:cBhvr>
                                      <p:to x="100000" y="100000"/>
                                    </p:animScale>
                                    <p:animScale>
                                      <p:cBhvr>
                                        <p:cTn id="24" dur="26">
                                          <p:stCondLst>
                                            <p:cond delay="1312"/>
                                          </p:stCondLst>
                                        </p:cTn>
                                        <p:tgtEl>
                                          <p:spTgt spid="127009"/>
                                        </p:tgtEl>
                                      </p:cBhvr>
                                      <p:to x="100000" y="80000"/>
                                    </p:animScale>
                                    <p:animScale>
                                      <p:cBhvr>
                                        <p:cTn id="25" dur="166" decel="50000">
                                          <p:stCondLst>
                                            <p:cond delay="1338"/>
                                          </p:stCondLst>
                                        </p:cTn>
                                        <p:tgtEl>
                                          <p:spTgt spid="127009"/>
                                        </p:tgtEl>
                                      </p:cBhvr>
                                      <p:to x="100000" y="100000"/>
                                    </p:animScale>
                                    <p:animScale>
                                      <p:cBhvr>
                                        <p:cTn id="26" dur="26">
                                          <p:stCondLst>
                                            <p:cond delay="1642"/>
                                          </p:stCondLst>
                                        </p:cTn>
                                        <p:tgtEl>
                                          <p:spTgt spid="127009"/>
                                        </p:tgtEl>
                                      </p:cBhvr>
                                      <p:to x="100000" y="90000"/>
                                    </p:animScale>
                                    <p:animScale>
                                      <p:cBhvr>
                                        <p:cTn id="27" dur="166" decel="50000">
                                          <p:stCondLst>
                                            <p:cond delay="1668"/>
                                          </p:stCondLst>
                                        </p:cTn>
                                        <p:tgtEl>
                                          <p:spTgt spid="127009"/>
                                        </p:tgtEl>
                                      </p:cBhvr>
                                      <p:to x="100000" y="100000"/>
                                    </p:animScale>
                                    <p:animScale>
                                      <p:cBhvr>
                                        <p:cTn id="28" dur="26">
                                          <p:stCondLst>
                                            <p:cond delay="1808"/>
                                          </p:stCondLst>
                                        </p:cTn>
                                        <p:tgtEl>
                                          <p:spTgt spid="127009"/>
                                        </p:tgtEl>
                                      </p:cBhvr>
                                      <p:to x="100000" y="95000"/>
                                    </p:animScale>
                                    <p:animScale>
                                      <p:cBhvr>
                                        <p:cTn id="29" dur="166" decel="50000">
                                          <p:stCondLst>
                                            <p:cond delay="1834"/>
                                          </p:stCondLst>
                                        </p:cTn>
                                        <p:tgtEl>
                                          <p:spTgt spid="127009"/>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27010"/>
                                        </p:tgtEl>
                                        <p:attrNameLst>
                                          <p:attrName>style.visibility</p:attrName>
                                        </p:attrNameLst>
                                      </p:cBhvr>
                                      <p:to>
                                        <p:strVal val="visible"/>
                                      </p:to>
                                    </p:set>
                                    <p:animEffect transition="in" filter="fade">
                                      <p:cBhvr>
                                        <p:cTn id="34" dur="1000"/>
                                        <p:tgtEl>
                                          <p:spTgt spid="127010"/>
                                        </p:tgtEl>
                                      </p:cBhvr>
                                    </p:animEffect>
                                    <p:anim calcmode="lin" valueType="num">
                                      <p:cBhvr>
                                        <p:cTn id="35" dur="1000" fill="hold"/>
                                        <p:tgtEl>
                                          <p:spTgt spid="127010"/>
                                        </p:tgtEl>
                                        <p:attrNameLst>
                                          <p:attrName>ppt_x</p:attrName>
                                        </p:attrNameLst>
                                      </p:cBhvr>
                                      <p:tavLst>
                                        <p:tav tm="0">
                                          <p:val>
                                            <p:strVal val="#ppt_x"/>
                                          </p:val>
                                        </p:tav>
                                        <p:tav tm="100000">
                                          <p:val>
                                            <p:strVal val="#ppt_x"/>
                                          </p:val>
                                        </p:tav>
                                      </p:tavLst>
                                    </p:anim>
                                    <p:anim calcmode="lin" valueType="num">
                                      <p:cBhvr>
                                        <p:cTn id="36" dur="1000" fill="hold"/>
                                        <p:tgtEl>
                                          <p:spTgt spid="127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08" grpId="0" animBg="1"/>
      <p:bldP spid="127008" grpId="1" animBg="1"/>
      <p:bldP spid="127009" grpId="0"/>
      <p:bldP spid="1270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AutoShape 4"/>
          <p:cNvSpPr>
            <a:spLocks noChangeArrowheads="1"/>
          </p:cNvSpPr>
          <p:nvPr/>
        </p:nvSpPr>
        <p:spPr bwMode="auto">
          <a:xfrm>
            <a:off x="1447800" y="333375"/>
            <a:ext cx="6934200" cy="2057400"/>
          </a:xfrm>
          <a:prstGeom prst="wedgeRoundRectCallout">
            <a:avLst>
              <a:gd name="adj1" fmla="val -56042"/>
              <a:gd name="adj2" fmla="val 70602"/>
              <a:gd name="adj3" fmla="val 16667"/>
            </a:avLst>
          </a:prstGeom>
          <a:gradFill rotWithShape="0">
            <a:gsLst>
              <a:gs pos="0">
                <a:srgbClr val="FFFFFF"/>
              </a:gs>
              <a:gs pos="100000">
                <a:srgbClr val="CCFF33"/>
              </a:gs>
            </a:gsLst>
            <a:path path="rect">
              <a:fillToRect l="50000" t="50000" r="50000" b="50000"/>
            </a:path>
          </a:gradFill>
          <a:ln w="57150">
            <a:solidFill>
              <a:srgbClr val="0000FF"/>
            </a:solidFill>
            <a:miter lim="800000"/>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3600">
                <a:solidFill>
                  <a:srgbClr val="000000"/>
                </a:solidFill>
              </a:rPr>
              <a:t>Vì sao dân cư tập trung khá đông đúc tại đồng bằng duyên hải miền Trung?</a:t>
            </a:r>
            <a:endParaRPr lang="en-US" sz="3600">
              <a:solidFill>
                <a:srgbClr val="000000"/>
              </a:solidFill>
            </a:endParaRPr>
          </a:p>
        </p:txBody>
      </p:sp>
      <p:sp>
        <p:nvSpPr>
          <p:cNvPr id="66568" name="AutoShape 8"/>
          <p:cNvSpPr>
            <a:spLocks noChangeArrowheads="1"/>
          </p:cNvSpPr>
          <p:nvPr/>
        </p:nvSpPr>
        <p:spPr bwMode="auto">
          <a:xfrm>
            <a:off x="-180340" y="2420620"/>
            <a:ext cx="8893175" cy="3673475"/>
          </a:xfrm>
          <a:prstGeom prst="star32">
            <a:avLst>
              <a:gd name="adj" fmla="val 37500"/>
            </a:avLst>
          </a:prstGeom>
          <a:solidFill>
            <a:srgbClr val="00FF00"/>
          </a:solidFill>
          <a:ln w="9525">
            <a:solidFill>
              <a:srgbClr val="00FF00"/>
            </a:solidFill>
            <a:miter lim="800000"/>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atin typeface="Comic Sans MS" panose="030F0702030302020204" pitchFamily="66" charset="0"/>
            </a:endParaRPr>
          </a:p>
        </p:txBody>
      </p:sp>
      <p:sp>
        <p:nvSpPr>
          <p:cNvPr id="8" name="Rectangle 7"/>
          <p:cNvSpPr>
            <a:spLocks noChangeArrowheads="1"/>
          </p:cNvSpPr>
          <p:nvPr/>
        </p:nvSpPr>
        <p:spPr bwMode="auto">
          <a:xfrm>
            <a:off x="1763395" y="3428683"/>
            <a:ext cx="5270500" cy="1400175"/>
          </a:xfrm>
          <a:prstGeom prst="rect">
            <a:avLst/>
          </a:prstGeom>
          <a:noFill/>
          <a:ln w="12700" algn="ctr">
            <a:solidFill>
              <a:srgbClr val="D60093"/>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800">
                <a:solidFill>
                  <a:srgbClr val="FF0000"/>
                </a:solidFill>
                <a:latin typeface="Times New Roman" panose="02020603050405020304" pitchFamily="18" charset="0"/>
                <a:cs typeface="Times New Roman" panose="02020603050405020304" pitchFamily="18" charset="0"/>
              </a:rPr>
              <a:t>Vì nơi đây có điều kiện thuận lợi cho sinh hoạt và sản xuất.</a:t>
            </a:r>
            <a:endParaRPr 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66564"/>
                                        </p:tgtEl>
                                      </p:cBhvr>
                                    </p:animEffect>
                                    <p:set>
                                      <p:cBhvr>
                                        <p:cTn id="12" dur="1" fill="hold">
                                          <p:stCondLst>
                                            <p:cond delay="499"/>
                                          </p:stCondLst>
                                        </p:cTn>
                                        <p:tgtEl>
                                          <p:spTgt spid="66564"/>
                                        </p:tgtEl>
                                        <p:attrNameLst>
                                          <p:attrName>style.visibility</p:attrName>
                                        </p:attrNameLst>
                                      </p:cBhvr>
                                      <p:to>
                                        <p:strVal val="hidden"/>
                                      </p:to>
                                    </p:set>
                                  </p:childTnLst>
                                </p:cTn>
                              </p:par>
                            </p:childTnLst>
                          </p:cTn>
                        </p:par>
                        <p:par>
                          <p:cTn id="13" fill="hold">
                            <p:stCondLst>
                              <p:cond delay="500"/>
                            </p:stCondLst>
                            <p:childTnLst>
                              <p:par>
                                <p:cTn id="14" presetID="21" presetClass="entr" presetSubtype="4" fill="hold" grpId="0" nodeType="afterEffect">
                                  <p:stCondLst>
                                    <p:cond delay="0"/>
                                  </p:stCondLst>
                                  <p:childTnLst>
                                    <p:set>
                                      <p:cBhvr>
                                        <p:cTn id="15" dur="1" fill="hold">
                                          <p:stCondLst>
                                            <p:cond delay="0"/>
                                          </p:stCondLst>
                                        </p:cTn>
                                        <p:tgtEl>
                                          <p:spTgt spid="66568"/>
                                        </p:tgtEl>
                                        <p:attrNameLst>
                                          <p:attrName>style.visibility</p:attrName>
                                        </p:attrNameLst>
                                      </p:cBhvr>
                                      <p:to>
                                        <p:strVal val="visible"/>
                                      </p:to>
                                    </p:set>
                                    <p:animEffect transition="in" filter="wheel(4)">
                                      <p:cBhvr>
                                        <p:cTn id="16" dur="500"/>
                                        <p:tgtEl>
                                          <p:spTgt spid="66568"/>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8"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79388" y="260350"/>
            <a:ext cx="838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sz="2800">
                <a:solidFill>
                  <a:srgbClr val="D60093"/>
                </a:solidFill>
              </a:rPr>
              <a:t>  Dựa vào thông tin trong SGK ?</a:t>
            </a:r>
            <a:endParaRPr lang="en-US" sz="2800">
              <a:solidFill>
                <a:srgbClr val="D60093"/>
              </a:solidFill>
            </a:endParaRPr>
          </a:p>
        </p:txBody>
      </p:sp>
      <p:sp>
        <p:nvSpPr>
          <p:cNvPr id="29702" name="Rectangle 6"/>
          <p:cNvSpPr>
            <a:spLocks noChangeArrowheads="1"/>
          </p:cNvSpPr>
          <p:nvPr/>
        </p:nvSpPr>
        <p:spPr bwMode="auto">
          <a:xfrm>
            <a:off x="179388" y="2996248"/>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pPr>
            <a:r>
              <a:rPr lang="en-US" sz="2800"/>
              <a:t>       Ở đồng bằng duyên hải miền Trung, có người Kinh, người Chăm và một số dân tộc ít người khác sinh sống. Họ sống với nhau rất hoà thuận.</a:t>
            </a:r>
            <a:endParaRPr lang="en-US" sz="2800"/>
          </a:p>
          <a:p>
            <a:pPr algn="just">
              <a:spcBef>
                <a:spcPct val="20000"/>
              </a:spcBef>
            </a:pPr>
            <a:endParaRPr lang="en-US" sz="2800"/>
          </a:p>
        </p:txBody>
      </p:sp>
      <p:sp>
        <p:nvSpPr>
          <p:cNvPr id="2" name="Rectangle 4"/>
          <p:cNvSpPr>
            <a:spLocks noChangeArrowheads="1"/>
          </p:cNvSpPr>
          <p:nvPr/>
        </p:nvSpPr>
        <p:spPr bwMode="auto">
          <a:xfrm>
            <a:off x="466725" y="1268413"/>
            <a:ext cx="838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pPr>
            <a:r>
              <a:rPr lang="en-US" sz="2800">
                <a:solidFill>
                  <a:srgbClr val="D60093"/>
                </a:solidFill>
              </a:rPr>
              <a:t>        Em hãy cho biết ở đồng bằng duyên hải miền Trung có những dân tộc nào sinh sống, họ sống với nhau như thế nào?</a:t>
            </a:r>
            <a:endParaRPr lang="en-US" sz="2800">
              <a:solidFill>
                <a:srgbClr val="D60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29700"/>
                                        </p:tgtEl>
                                        <p:attrNameLst>
                                          <p:attrName>fillcolor</p:attrName>
                                        </p:attrNameLst>
                                      </p:cBhvr>
                                      <p:tavLst>
                                        <p:tav tm="0">
                                          <p:val>
                                            <p:clrVal>
                                              <a:schemeClr val="accent2"/>
                                            </p:clrVal>
                                          </p:val>
                                        </p:tav>
                                        <p:tav tm="50000">
                                          <p:val>
                                            <p:clrVal>
                                              <a:schemeClr val="hlink"/>
                                            </p:clrVal>
                                          </p:val>
                                        </p:tav>
                                      </p:tavLst>
                                    </p:anim>
                                    <p:set>
                                      <p:cBhvr>
                                        <p:cTn id="9" dur="80"/>
                                        <p:tgtEl>
                                          <p:spTgt spid="29700"/>
                                        </p:tgtEl>
                                        <p:attrNameLst>
                                          <p:attrName>fill.type</p:attrName>
                                        </p:attrNameLst>
                                      </p:cBhvr>
                                      <p:to>
                                        <p:strVal val="solid"/>
                                      </p:to>
                                    </p:set>
                                  </p:childTnLst>
                                </p:cTn>
                              </p:par>
                            </p:childTnLst>
                          </p:cTn>
                        </p:par>
                        <p:par>
                          <p:cTn id="10" fill="hold">
                            <p:stCondLst>
                              <p:cond delay="1279"/>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rgbClr val="0000FF"/>
                                            </p:clrVal>
                                          </p:val>
                                        </p:tav>
                                        <p:tav tm="50000">
                                          <p:val>
                                            <p:clrVal>
                                              <a:srgbClr val="0000FF"/>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9702">
                                            <p:txEl>
                                              <p:pRg st="0" end="0"/>
                                            </p:txEl>
                                          </p:spTgt>
                                        </p:tgtEl>
                                        <p:attrNameLst>
                                          <p:attrName>style.visibility</p:attrName>
                                        </p:attrNameLst>
                                      </p:cBhvr>
                                      <p:to>
                                        <p:strVal val="visible"/>
                                      </p:to>
                                    </p:set>
                                    <p:anim calcmode="discrete" valueType="clr">
                                      <p:cBhvr override="childStyle">
                                        <p:cTn id="20" dur="80"/>
                                        <p:tgtEl>
                                          <p:spTgt spid="29702">
                                            <p:txEl>
                                              <p:pRg st="0" end="0"/>
                                            </p:txEl>
                                          </p:spTgt>
                                        </p:tgtEl>
                                        <p:attrNameLst>
                                          <p:attrName>style.color</p:attrName>
                                        </p:attrNameLst>
                                      </p:cBhvr>
                                      <p:tavLst>
                                        <p:tav tm="0">
                                          <p:val>
                                            <p:clrVal>
                                              <a:srgbClr val="FF00FF"/>
                                            </p:clrVal>
                                          </p:val>
                                        </p:tav>
                                        <p:tav tm="50000">
                                          <p:val>
                                            <p:clrVal>
                                              <a:srgbClr val="FF00FF"/>
                                            </p:clrVal>
                                          </p:val>
                                        </p:tav>
                                      </p:tavLst>
                                    </p:anim>
                                    <p:anim calcmode="discrete" valueType="clr">
                                      <p:cBhvr>
                                        <p:cTn id="21" dur="80"/>
                                        <p:tgtEl>
                                          <p:spTgt spid="29702">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970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build="allAtOnce"/>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2839</Words>
  <Application>WPS Presentation</Application>
  <PresentationFormat>On-screen Show (4:3)</PresentationFormat>
  <Paragraphs>172</Paragraphs>
  <Slides>26</Slides>
  <Notes>1</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SimSun</vt:lpstr>
      <vt:lpstr>Wingdings</vt:lpstr>
      <vt:lpstr>Times New Roman</vt:lpstr>
      <vt:lpstr>VNI-Helve-Condense</vt:lpstr>
      <vt:lpstr>Segoe Print</vt:lpstr>
      <vt:lpstr>Tahoma</vt:lpstr>
      <vt:lpstr>VNI-Times</vt:lpstr>
      <vt:lpstr>Microsoft YaHei</vt:lpstr>
      <vt:lpstr>Arial Unicode MS</vt:lpstr>
      <vt:lpstr>Comic Sans MS</vt:lpstr>
      <vt:lpstr>.VnArial</vt:lpstr>
      <vt:lpstr>Calibri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nhatcanh</dc:creator>
  <cp:lastModifiedBy>wizar</cp:lastModifiedBy>
  <cp:revision>271</cp:revision>
  <dcterms:created xsi:type="dcterms:W3CDTF">2015-03-19T01:50:00Z</dcterms:created>
  <dcterms:modified xsi:type="dcterms:W3CDTF">2021-02-27T04:47:05Z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