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317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16:08:44.619" idx="1">
    <p:pos x="8400" y="4195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92429-6BB7-49A8-A359-5463750A6E6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D1432-669E-4D8E-BB5D-78D4185B5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7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Câu in nghiêng là lời của ai? Dùng để làm gì?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33B596B-AF5A-417C-AD0C-48B4ADC9FE8A}" type="slidenum">
              <a:rPr lang="en-US" altLang="vi-VN" smtClean="0"/>
              <a:pPr/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2237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2.Khi viết cuối câu khiến có dấu gì?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4C8A3BC-13B2-4BE2-A84C-4A583E54107B}" type="slidenum">
              <a:rPr lang="en-US" altLang="vi-VN" smtClean="0"/>
              <a:pPr/>
              <a:t>11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693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更多模版：</a:t>
            </a:r>
            <a:r>
              <a:rPr lang="en-US" altLang="zh-CN"/>
              <a:t>123</a:t>
            </a:r>
            <a:r>
              <a:rPr lang="zh-CN" altLang="en-US"/>
              <a:t>图文旗舰店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3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0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4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7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4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7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929C8-0904-4AA5-8F8C-66BC1E5786D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9C234-BE77-4A03-8BA7-0D6E99637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63.png"/><Relationship Id="rId5" Type="http://schemas.openxmlformats.org/officeDocument/2006/relationships/image" Target="../media/image28.jpeg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8.jpe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26" Type="http://schemas.openxmlformats.org/officeDocument/2006/relationships/image" Target="../media/image49.png"/><Relationship Id="rId3" Type="http://schemas.openxmlformats.org/officeDocument/2006/relationships/image" Target="../media/image31.png"/><Relationship Id="rId21" Type="http://schemas.openxmlformats.org/officeDocument/2006/relationships/image" Target="../media/image24.png"/><Relationship Id="rId7" Type="http://schemas.openxmlformats.org/officeDocument/2006/relationships/image" Target="../media/image35.png"/><Relationship Id="rId12" Type="http://schemas.openxmlformats.org/officeDocument/2006/relationships/slide" Target="slide23.xml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2" Type="http://schemas.openxmlformats.org/officeDocument/2006/relationships/image" Target="../media/image28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openxmlformats.org/officeDocument/2006/relationships/image" Target="../media/image46.png"/><Relationship Id="rId28" Type="http://schemas.openxmlformats.org/officeDocument/2006/relationships/image" Target="../media/image20.png"/><Relationship Id="rId10" Type="http://schemas.openxmlformats.org/officeDocument/2006/relationships/image" Target="../media/image21.png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slide" Target="slide21.xml"/><Relationship Id="rId14" Type="http://schemas.openxmlformats.org/officeDocument/2006/relationships/slide" Target="slide22.xml"/><Relationship Id="rId22" Type="http://schemas.openxmlformats.org/officeDocument/2006/relationships/image" Target="../media/image45.png"/><Relationship Id="rId27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E36C4BFF-D1B5-4873-814F-789A0D58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A9D414-1848-48E9-BB8D-20ACD26F876D}"/>
              </a:ext>
            </a:extLst>
          </p:cNvPr>
          <p:cNvSpPr/>
          <p:nvPr/>
        </p:nvSpPr>
        <p:spPr>
          <a:xfrm>
            <a:off x="3587314" y="4285498"/>
            <a:ext cx="4669868" cy="8720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5067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5067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1">
            <a:extLst>
              <a:ext uri="{FF2B5EF4-FFF2-40B4-BE49-F238E27FC236}">
                <a16:creationId xmlns:a16="http://schemas.microsoft.com/office/drawing/2014/main" id="{8768BEAD-BD8A-4A90-9437-491AB1B1C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77789"/>
            <a:ext cx="6091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ĐOÀN KẾT</a:t>
            </a:r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6A6377BE-5E38-462A-A547-EECA8ED5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200400"/>
            <a:ext cx="11125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 mừng các con đến với tiết học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20DD95-E553-4945-A08F-A10EC319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78909"/>
            <a:ext cx="1112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viên: Hà Thanh Huyền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515903" y="299100"/>
            <a:ext cx="5648848" cy="53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57" b="1">
                <a:solidFill>
                  <a:srgbClr val="FF0000"/>
                </a:solidFill>
              </a:rPr>
              <a:t>Bài 2: </a:t>
            </a:r>
            <a:r>
              <a:rPr lang="en-US" altLang="vi-VN" sz="2857">
                <a:solidFill>
                  <a:srgbClr val="003399"/>
                </a:solidFill>
              </a:rPr>
              <a:t>Câu in nghiêng có dấu gì?</a:t>
            </a:r>
            <a:endParaRPr lang="vi-VN" altLang="vi-VN" sz="2857">
              <a:solidFill>
                <a:srgbClr val="003399"/>
              </a:solidFill>
            </a:endParaRPr>
          </a:p>
        </p:txBody>
      </p:sp>
      <p:sp>
        <p:nvSpPr>
          <p:cNvPr id="10" name="Text Box 87"/>
          <p:cNvSpPr txBox="1">
            <a:spLocks noChangeArrowheads="1"/>
          </p:cNvSpPr>
          <p:nvPr/>
        </p:nvSpPr>
        <p:spPr bwMode="auto">
          <a:xfrm>
            <a:off x="1332398" y="979513"/>
            <a:ext cx="8096919" cy="14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071"/>
              </a:spcBef>
              <a:buNone/>
              <a:defRPr/>
            </a:pPr>
            <a:r>
              <a:rPr lang="en-US" altLang="vi-VN" sz="2589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1071"/>
              </a:spcBef>
              <a:buNone/>
              <a:defRPr/>
            </a:pP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! </a:t>
            </a:r>
          </a:p>
          <a:p>
            <a:pPr algn="r">
              <a:spcBef>
                <a:spcPts val="1071"/>
              </a:spcBef>
              <a:buNone/>
              <a:defRPr/>
            </a:pPr>
            <a:r>
              <a:rPr lang="en-US" altLang="vi-VN" sz="1429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 GIÓNG </a:t>
            </a:r>
            <a:endParaRPr lang="vi-VN" altLang="vi-VN" sz="1429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398000" y="1610312"/>
            <a:ext cx="408248" cy="4082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7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8688" y="2820882"/>
            <a:ext cx="6668051" cy="50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vi-VN" sz="2679">
                <a:solidFill>
                  <a:srgbClr val="00B050"/>
                </a:solidFill>
              </a:rPr>
              <a:t>Cuối câu in nghiêng có dấu chấm than.  </a:t>
            </a:r>
            <a:endParaRPr lang="vi-VN" altLang="vi-VN" sz="2679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760" y="1"/>
            <a:ext cx="3321267" cy="18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" y="3244722"/>
            <a:ext cx="2156060" cy="394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1267" y="681832"/>
            <a:ext cx="5307224" cy="53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432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004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576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48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857"/>
              <a:t>Câu khiến dùng để làm gì?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633556" y="1523843"/>
            <a:ext cx="10967414" cy="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57">
                <a:solidFill>
                  <a:srgbClr val="003399"/>
                </a:solidFill>
              </a:rPr>
              <a:t>  Câu khiến (câu cầu khiến) dùng để nêu yêu cầu, đề nghị, mong muốn,… của người nói, người viết với người khác.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5903" y="2612505"/>
            <a:ext cx="9520555" cy="53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57">
                <a:solidFill>
                  <a:srgbClr val="003399"/>
                </a:solidFill>
              </a:rPr>
              <a:t>  Khi viết, cuối câu khiến có dấu chấm than ( ! ) hoặc dấu chấm.</a:t>
            </a:r>
          </a:p>
        </p:txBody>
      </p:sp>
      <p:pic>
        <p:nvPicPr>
          <p:cNvPr id="2970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31" y="2585571"/>
            <a:ext cx="5410704" cy="42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31358" y="554783"/>
            <a:ext cx="2238113" cy="68313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839" b="1" i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Ghi</a:t>
            </a:r>
            <a:r>
              <a:rPr lang="en-US" sz="3839" b="1" i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839" b="1" i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nhớ</a:t>
            </a:r>
            <a:r>
              <a:rPr lang="en-US" sz="3839" b="1" i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19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17" y="8506"/>
            <a:ext cx="4870626" cy="276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" y="-313273"/>
            <a:ext cx="2232607" cy="38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53922" y="2247925"/>
            <a:ext cx="4621778" cy="112293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97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Thực</a:t>
            </a:r>
            <a:r>
              <a:rPr lang="en-US" sz="6697" b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6697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hành</a:t>
            </a:r>
            <a:endParaRPr lang="en-US" sz="6697" b="1" dirty="0">
              <a:ln w="11430"/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74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32" y="-22680"/>
            <a:ext cx="2333251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68" y="1712374"/>
            <a:ext cx="1598971" cy="17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" y="3429001"/>
            <a:ext cx="2741499" cy="173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24" y="8506"/>
            <a:ext cx="4443950" cy="175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05" y="163017"/>
            <a:ext cx="1370749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图片 12" descr="图片包含 鲜花, 植物, 黄色&#10;&#10;已生成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0"/>
          <a:stretch>
            <a:fillRect/>
          </a:stretch>
        </p:blipFill>
        <p:spPr bwMode="auto">
          <a:xfrm>
            <a:off x="94896" y="5227844"/>
            <a:ext cx="11996539" cy="163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31" y="2585571"/>
            <a:ext cx="5410704" cy="42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74" y="5424880"/>
            <a:ext cx="1292785" cy="14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0" y="4312121"/>
            <a:ext cx="4115084" cy="24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98" y="3844337"/>
            <a:ext cx="2740082" cy="17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8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53" y="11341"/>
            <a:ext cx="2949875" cy="167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11778" y="167269"/>
            <a:ext cx="8913415" cy="53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2857" b="1" i="1">
                <a:solidFill>
                  <a:srgbClr val="FF0000"/>
                </a:solidFill>
              </a:rPr>
              <a:t>Bài 1:  </a:t>
            </a:r>
            <a:r>
              <a:rPr lang="en-US" altLang="vi-VN" sz="2857">
                <a:solidFill>
                  <a:srgbClr val="003399"/>
                </a:solidFill>
              </a:rPr>
              <a:t>Tìm câu khiến trong những đoạn trích sau: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43737" y="735698"/>
            <a:ext cx="11498986" cy="59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536"/>
              </a:spcBef>
              <a:buNone/>
              <a:defRPr/>
            </a:pPr>
            <a:r>
              <a:rPr lang="en-US" altLang="vi-VN" sz="2679" dirty="0"/>
              <a:t>a. </a:t>
            </a:r>
            <a:r>
              <a:rPr lang="en-US" altLang="vi-VN" sz="2679" dirty="0" err="1"/>
              <a:t>Cuối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cùng</a:t>
            </a:r>
            <a:r>
              <a:rPr lang="en-US" altLang="vi-VN" sz="2679" dirty="0"/>
              <a:t>, </a:t>
            </a:r>
            <a:r>
              <a:rPr lang="en-US" altLang="vi-VN" sz="2679" dirty="0" err="1"/>
              <a:t>nàng</a:t>
            </a:r>
            <a:r>
              <a:rPr lang="en-US" altLang="vi-VN" sz="2679" dirty="0"/>
              <a:t> quay </a:t>
            </a:r>
            <a:r>
              <a:rPr lang="en-US" altLang="vi-VN" sz="2679" dirty="0" err="1"/>
              <a:t>lại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bảo</a:t>
            </a:r>
            <a:r>
              <a:rPr lang="en-US" altLang="vi-VN" sz="2679" dirty="0"/>
              <a:t> </a:t>
            </a:r>
            <a:r>
              <a:rPr lang="en-US" altLang="vi-VN" sz="2679" dirty="0" err="1"/>
              <a:t>thị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nữ</a:t>
            </a:r>
            <a:r>
              <a:rPr lang="en-US" altLang="vi-VN" sz="2679" dirty="0"/>
              <a:t>:</a:t>
            </a:r>
          </a:p>
          <a:p>
            <a:pPr>
              <a:spcBef>
                <a:spcPts val="536"/>
              </a:spcBef>
              <a:buNone/>
              <a:defRPr/>
            </a:pPr>
            <a:r>
              <a:rPr lang="en-US" altLang="vi-VN" sz="2679" dirty="0"/>
              <a:t>    - </a:t>
            </a:r>
            <a:r>
              <a:rPr lang="en-US" altLang="vi-VN" sz="2679" dirty="0" err="1"/>
              <a:t>Hãy</a:t>
            </a:r>
            <a:r>
              <a:rPr lang="en-US" altLang="vi-VN" sz="2679" dirty="0"/>
              <a:t> </a:t>
            </a:r>
            <a:r>
              <a:rPr lang="en-US" altLang="vi-VN" sz="2679" dirty="0" err="1"/>
              <a:t>gọi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người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hàng</a:t>
            </a:r>
            <a:r>
              <a:rPr lang="en-US" altLang="vi-VN" sz="2679" dirty="0"/>
              <a:t> </a:t>
            </a:r>
            <a:r>
              <a:rPr lang="en-US" altLang="vi-VN" sz="2679" dirty="0" err="1"/>
              <a:t>hành</a:t>
            </a:r>
            <a:r>
              <a:rPr lang="en-US" altLang="vi-VN" sz="2679" dirty="0"/>
              <a:t> </a:t>
            </a:r>
            <a:r>
              <a:rPr lang="en-US" altLang="vi-VN" sz="2679" dirty="0" err="1"/>
              <a:t>vào</a:t>
            </a:r>
            <a:r>
              <a:rPr lang="en-US" altLang="vi-VN" sz="2679" dirty="0"/>
              <a:t> </a:t>
            </a:r>
            <a:r>
              <a:rPr lang="en-US" altLang="vi-VN" sz="2679" dirty="0" err="1"/>
              <a:t>cho</a:t>
            </a:r>
            <a:r>
              <a:rPr lang="en-US" altLang="vi-VN" sz="2679" dirty="0"/>
              <a:t> ta!</a:t>
            </a:r>
          </a:p>
          <a:p>
            <a:pPr algn="r">
              <a:spcBef>
                <a:spcPts val="536"/>
              </a:spcBef>
              <a:buNone/>
              <a:defRPr/>
            </a:pPr>
            <a:r>
              <a:rPr lang="en-US" altLang="vi-VN" sz="1607" b="1" dirty="0"/>
              <a:t>LỌ NƯỚC THẦN</a:t>
            </a:r>
            <a:r>
              <a:rPr lang="en-US" altLang="vi-VN" sz="2679" b="1" dirty="0"/>
              <a:t>. </a:t>
            </a:r>
          </a:p>
          <a:p>
            <a:pPr>
              <a:spcBef>
                <a:spcPts val="536"/>
              </a:spcBef>
              <a:buNone/>
              <a:defRPr/>
            </a:pPr>
            <a:r>
              <a:rPr lang="en-US" altLang="vi-VN" sz="2679" dirty="0"/>
              <a:t>b. </a:t>
            </a:r>
            <a:r>
              <a:rPr lang="en-US" altLang="vi-VN" sz="2679" dirty="0" err="1"/>
              <a:t>Một</a:t>
            </a:r>
            <a:r>
              <a:rPr lang="en-US" altLang="vi-VN" sz="2679" dirty="0"/>
              <a:t> </a:t>
            </a:r>
            <a:r>
              <a:rPr lang="en-US" altLang="vi-VN" sz="2679" dirty="0" err="1"/>
              <a:t>anh</a:t>
            </a:r>
            <a:r>
              <a:rPr lang="en-US" altLang="vi-VN" sz="2679" dirty="0"/>
              <a:t> </a:t>
            </a:r>
            <a:r>
              <a:rPr lang="en-US" altLang="vi-VN" sz="2679" dirty="0" err="1"/>
              <a:t>chiến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sĩ</a:t>
            </a:r>
            <a:r>
              <a:rPr lang="en-US" altLang="vi-VN" sz="2679" dirty="0"/>
              <a:t> </a:t>
            </a:r>
            <a:r>
              <a:rPr lang="en-US" altLang="vi-VN" sz="2679" dirty="0" err="1"/>
              <a:t>đến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nâng</a:t>
            </a:r>
            <a:r>
              <a:rPr lang="en-US" altLang="vi-VN" sz="2679" dirty="0"/>
              <a:t> con </a:t>
            </a:r>
            <a:r>
              <a:rPr lang="en-US" altLang="vi-VN" sz="2679" dirty="0" err="1"/>
              <a:t>cá</a:t>
            </a:r>
            <a:r>
              <a:rPr lang="en-US" altLang="vi-VN" sz="2679" dirty="0"/>
              <a:t> </a:t>
            </a:r>
            <a:r>
              <a:rPr lang="en-US" altLang="vi-VN" sz="2679" dirty="0" err="1"/>
              <a:t>lên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hai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bàn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tay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nói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nựng</a:t>
            </a:r>
            <a:r>
              <a:rPr lang="en-US" altLang="vi-VN" sz="2679" dirty="0"/>
              <a:t>: “</a:t>
            </a:r>
            <a:r>
              <a:rPr lang="en-US" altLang="vi-VN" sz="2679" dirty="0" err="1"/>
              <a:t>Có</a:t>
            </a:r>
            <a:r>
              <a:rPr lang="en-US" altLang="vi-VN" sz="2679" dirty="0"/>
              <a:t> </a:t>
            </a:r>
            <a:r>
              <a:rPr lang="en-US" altLang="vi-VN" sz="2679" dirty="0" err="1"/>
              <a:t>đau</a:t>
            </a:r>
            <a:r>
              <a:rPr lang="en-US" altLang="vi-VN" sz="2679" dirty="0"/>
              <a:t> </a:t>
            </a:r>
            <a:r>
              <a:rPr lang="en-US" altLang="vi-VN" sz="2679" dirty="0" err="1"/>
              <a:t>không</a:t>
            </a:r>
            <a:r>
              <a:rPr lang="en-US" altLang="vi-VN" sz="2679" dirty="0"/>
              <a:t>, </a:t>
            </a:r>
            <a:r>
              <a:rPr lang="en-US" altLang="vi-VN" sz="2679" dirty="0" err="1"/>
              <a:t>chú</a:t>
            </a:r>
            <a:r>
              <a:rPr lang="en-US" altLang="vi-VN" sz="2679" dirty="0"/>
              <a:t> </a:t>
            </a:r>
            <a:r>
              <a:rPr lang="en-US" altLang="vi-VN" sz="2679" dirty="0" err="1"/>
              <a:t>mình</a:t>
            </a:r>
            <a:r>
              <a:rPr lang="en-US" altLang="vi-VN" sz="2679" dirty="0"/>
              <a:t>? </a:t>
            </a:r>
            <a:r>
              <a:rPr lang="en-US" altLang="vi-VN" sz="2679" dirty="0" err="1"/>
              <a:t>Lần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sau</a:t>
            </a:r>
            <a:r>
              <a:rPr lang="en-US" altLang="vi-VN" sz="2679" dirty="0"/>
              <a:t>, </a:t>
            </a:r>
            <a:r>
              <a:rPr lang="en-US" altLang="vi-VN" sz="2679" dirty="0" err="1"/>
              <a:t>khi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nhảy</a:t>
            </a:r>
            <a:r>
              <a:rPr lang="en-US" altLang="vi-VN" sz="2679" dirty="0"/>
              <a:t> </a:t>
            </a:r>
            <a:r>
              <a:rPr lang="en-US" altLang="vi-VN" sz="2679" dirty="0" err="1"/>
              <a:t>múa</a:t>
            </a:r>
            <a:r>
              <a:rPr lang="en-US" altLang="vi-VN" sz="2679" dirty="0"/>
              <a:t> </a:t>
            </a:r>
            <a:r>
              <a:rPr lang="en-US" altLang="vi-VN" sz="2679" dirty="0" err="1"/>
              <a:t>phải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chú</a:t>
            </a:r>
            <a:r>
              <a:rPr lang="en-US" altLang="vi-VN" sz="2679" dirty="0"/>
              <a:t> ý </a:t>
            </a:r>
            <a:r>
              <a:rPr lang="en-US" altLang="vi-VN" sz="2679" dirty="0" err="1"/>
              <a:t>nhé</a:t>
            </a:r>
            <a:r>
              <a:rPr lang="en-US" altLang="vi-VN" sz="2679" dirty="0"/>
              <a:t>! </a:t>
            </a:r>
            <a:r>
              <a:rPr lang="en-US" altLang="vi-VN" sz="2679" dirty="0" err="1"/>
              <a:t>Đừng</a:t>
            </a:r>
            <a:r>
              <a:rPr lang="en-US" altLang="vi-VN" sz="2679" dirty="0"/>
              <a:t> </a:t>
            </a:r>
            <a:r>
              <a:rPr lang="en-US" altLang="vi-VN" sz="2679" dirty="0" err="1"/>
              <a:t>có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nhảy</a:t>
            </a:r>
            <a:r>
              <a:rPr lang="en-US" altLang="vi-VN" sz="2679" dirty="0"/>
              <a:t> </a:t>
            </a:r>
            <a:r>
              <a:rPr lang="en-US" altLang="vi-VN" sz="2679" dirty="0" err="1"/>
              <a:t>lên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boong</a:t>
            </a:r>
            <a:r>
              <a:rPr lang="en-US" altLang="vi-VN" sz="2679" dirty="0"/>
              <a:t> </a:t>
            </a:r>
            <a:r>
              <a:rPr lang="en-US" altLang="vi-VN" sz="2679" dirty="0" err="1"/>
              <a:t>tàu</a:t>
            </a:r>
            <a:r>
              <a:rPr lang="en-US" altLang="vi-VN" sz="2679" dirty="0"/>
              <a:t>!”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1607" b="1" dirty="0"/>
              <a:t>HÀ ĐÌNH CẨN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679" dirty="0"/>
              <a:t>c. Con </a:t>
            </a:r>
            <a:r>
              <a:rPr lang="en-US" altLang="vi-VN" sz="2679" dirty="0" err="1"/>
              <a:t>rùa</a:t>
            </a:r>
            <a:r>
              <a:rPr lang="en-US" altLang="vi-VN" sz="2679" dirty="0"/>
              <a:t> </a:t>
            </a:r>
            <a:r>
              <a:rPr lang="en-US" altLang="vi-VN" sz="2679" dirty="0" err="1"/>
              <a:t>vàng</a:t>
            </a:r>
            <a:r>
              <a:rPr lang="en-US" altLang="vi-VN" sz="2679" dirty="0"/>
              <a:t> </a:t>
            </a:r>
            <a:r>
              <a:rPr lang="en-US" altLang="vi-VN" sz="2679" dirty="0" err="1"/>
              <a:t>không</a:t>
            </a:r>
            <a:r>
              <a:rPr lang="en-US" altLang="vi-VN" sz="2679" dirty="0"/>
              <a:t> </a:t>
            </a:r>
            <a:r>
              <a:rPr lang="en-US" altLang="vi-VN" sz="2679" dirty="0" err="1"/>
              <a:t>sợ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người</a:t>
            </a:r>
            <a:r>
              <a:rPr lang="en-US" altLang="vi-VN" sz="2679" dirty="0"/>
              <a:t>, </a:t>
            </a:r>
            <a:r>
              <a:rPr lang="en-US" altLang="vi-VN" sz="2679" dirty="0" err="1"/>
              <a:t>nhô</a:t>
            </a:r>
            <a:r>
              <a:rPr lang="en-US" altLang="vi-VN" sz="2679" dirty="0"/>
              <a:t> </a:t>
            </a:r>
            <a:r>
              <a:rPr lang="en-US" altLang="vi-VN" sz="2679" dirty="0" err="1"/>
              <a:t>thêm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nữa</a:t>
            </a:r>
            <a:r>
              <a:rPr lang="en-US" altLang="vi-VN" sz="2679" dirty="0"/>
              <a:t>, </a:t>
            </a:r>
            <a:r>
              <a:rPr lang="en-US" altLang="vi-VN" sz="2679" dirty="0" err="1"/>
              <a:t>tiến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sát</a:t>
            </a:r>
            <a:r>
              <a:rPr lang="en-US" altLang="vi-VN" sz="2679" dirty="0"/>
              <a:t> </a:t>
            </a:r>
            <a:r>
              <a:rPr lang="en-US" altLang="vi-VN" sz="2679" dirty="0" err="1"/>
              <a:t>về</a:t>
            </a:r>
            <a:r>
              <a:rPr lang="en-US" altLang="vi-VN" sz="2679" dirty="0"/>
              <a:t> </a:t>
            </a:r>
            <a:r>
              <a:rPr lang="en-US" altLang="vi-VN" sz="2679" dirty="0" err="1"/>
              <a:t>phía</a:t>
            </a:r>
            <a:r>
              <a:rPr lang="en-US" altLang="vi-VN" sz="2679" dirty="0"/>
              <a:t> </a:t>
            </a:r>
            <a:r>
              <a:rPr lang="en-US" altLang="vi-VN" sz="2679" dirty="0" err="1"/>
              <a:t>thuyền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vua</a:t>
            </a:r>
            <a:r>
              <a:rPr lang="en-US" altLang="vi-VN" sz="2679" dirty="0"/>
              <a:t>. </a:t>
            </a:r>
            <a:r>
              <a:rPr lang="en-US" altLang="vi-VN" sz="2679" dirty="0" err="1"/>
              <a:t>Nó</a:t>
            </a:r>
            <a:r>
              <a:rPr lang="en-US" altLang="vi-VN" sz="2679" dirty="0"/>
              <a:t> </a:t>
            </a:r>
            <a:r>
              <a:rPr lang="en-US" altLang="vi-VN" sz="2679" dirty="0" err="1"/>
              <a:t>đứng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nổi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lên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mặt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nước</a:t>
            </a:r>
            <a:r>
              <a:rPr lang="en-US" altLang="vi-VN" sz="2679" dirty="0"/>
              <a:t> </a:t>
            </a:r>
            <a:r>
              <a:rPr lang="en-US" altLang="vi-VN" sz="2679" dirty="0" err="1"/>
              <a:t>và</a:t>
            </a:r>
            <a:r>
              <a:rPr lang="en-US" altLang="vi-VN" sz="2679" dirty="0"/>
              <a:t> </a:t>
            </a:r>
            <a:r>
              <a:rPr lang="en-US" altLang="vi-VN" sz="2679" dirty="0" err="1"/>
              <a:t>nói</a:t>
            </a:r>
            <a:r>
              <a:rPr lang="en-US" altLang="vi-VN" sz="2679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679" dirty="0"/>
              <a:t> - </a:t>
            </a:r>
            <a:r>
              <a:rPr lang="en-US" altLang="vi-VN" sz="2679" dirty="0" err="1"/>
              <a:t>Nhà</a:t>
            </a:r>
            <a:r>
              <a:rPr lang="en-US" altLang="vi-VN" sz="2679" dirty="0"/>
              <a:t> </a:t>
            </a:r>
            <a:r>
              <a:rPr lang="en-US" altLang="vi-VN" sz="2679" dirty="0" err="1"/>
              <a:t>vua</a:t>
            </a:r>
            <a:r>
              <a:rPr lang="en-US" altLang="vi-VN" sz="2679" dirty="0"/>
              <a:t> </a:t>
            </a:r>
            <a:r>
              <a:rPr lang="en-US" altLang="vi-VN" sz="2679" dirty="0" err="1"/>
              <a:t>hoàn</a:t>
            </a:r>
            <a:r>
              <a:rPr lang="en-US" altLang="vi-VN" sz="2679" dirty="0"/>
              <a:t> </a:t>
            </a:r>
            <a:r>
              <a:rPr lang="en-US" altLang="vi-VN" sz="2679" dirty="0" err="1"/>
              <a:t>gươm</a:t>
            </a:r>
            <a:r>
              <a:rPr lang="en-US" altLang="vi-VN" sz="2679" dirty="0"/>
              <a:t> </a:t>
            </a:r>
            <a:r>
              <a:rPr lang="en-US" altLang="vi-VN" sz="2679" dirty="0" err="1"/>
              <a:t>lại</a:t>
            </a:r>
            <a:r>
              <a:rPr lang="en-US" altLang="vi-VN" sz="2679" dirty="0"/>
              <a:t> </a:t>
            </a:r>
            <a:r>
              <a:rPr lang="en-US" altLang="vi-VN" sz="2679" dirty="0" err="1"/>
              <a:t>cho</a:t>
            </a:r>
            <a:r>
              <a:rPr lang="en-US" altLang="vi-VN" sz="2679" dirty="0"/>
              <a:t> Long </a:t>
            </a:r>
            <a:r>
              <a:rPr lang="en-US" altLang="vi-VN" sz="2679" dirty="0" err="1"/>
              <a:t>Vương</a:t>
            </a:r>
            <a:r>
              <a:rPr lang="en-US" altLang="vi-VN" sz="2679" dirty="0"/>
              <a:t>!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679" b="1" dirty="0"/>
              <a:t> </a:t>
            </a:r>
            <a:r>
              <a:rPr lang="en-US" altLang="vi-VN" sz="1607" b="1" dirty="0"/>
              <a:t>SỰ TÍCH HỒ GƯƠM</a:t>
            </a:r>
            <a:endParaRPr lang="en-US" altLang="vi-VN" sz="2679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857" dirty="0"/>
              <a:t>d. </a:t>
            </a:r>
            <a:r>
              <a:rPr lang="en-US" altLang="vi-VN" sz="2857" dirty="0" err="1"/>
              <a:t>Ông</a:t>
            </a:r>
            <a:r>
              <a:rPr lang="en-US" altLang="vi-VN" sz="2857" dirty="0"/>
              <a:t> </a:t>
            </a:r>
            <a:r>
              <a:rPr lang="en-US" altLang="vi-VN" sz="2857" dirty="0" err="1"/>
              <a:t>lão</a:t>
            </a:r>
            <a:r>
              <a:rPr lang="en-US" altLang="vi-VN" sz="2857" dirty="0"/>
              <a:t> </a:t>
            </a:r>
            <a:r>
              <a:rPr lang="en-US" altLang="vi-VN" sz="2857" dirty="0" err="1"/>
              <a:t>nghe</a:t>
            </a:r>
            <a:r>
              <a:rPr lang="en-US" altLang="vi-VN" sz="2857" dirty="0"/>
              <a:t> </a:t>
            </a:r>
            <a:r>
              <a:rPr lang="en-US" altLang="vi-VN" sz="2857" dirty="0" err="1"/>
              <a:t>xong</a:t>
            </a:r>
            <a:r>
              <a:rPr lang="en-US" altLang="vi-VN" sz="2857" dirty="0"/>
              <a:t>, </a:t>
            </a:r>
            <a:r>
              <a:rPr lang="en-US" altLang="vi-VN" sz="2857" dirty="0" err="1"/>
              <a:t>bảo</a:t>
            </a:r>
            <a:r>
              <a:rPr lang="en-US" altLang="vi-VN" sz="2857" dirty="0"/>
              <a:t> </a:t>
            </a:r>
            <a:r>
              <a:rPr lang="en-US" altLang="vi-VN" sz="2857" dirty="0" err="1"/>
              <a:t>rằng</a:t>
            </a:r>
            <a:r>
              <a:rPr lang="en-US" altLang="vi-VN" sz="2857" dirty="0"/>
              <a:t>:</a:t>
            </a:r>
            <a:endParaRPr lang="en-US" altLang="vi-VN" sz="2143" dirty="0"/>
          </a:p>
          <a:p>
            <a:pPr marL="306175" indent="-306175">
              <a:spcBef>
                <a:spcPct val="0"/>
              </a:spcBef>
              <a:buFontTx/>
              <a:buChar char="-"/>
              <a:defRPr/>
            </a:pPr>
            <a:r>
              <a:rPr lang="en-US" altLang="vi-VN" sz="2857" dirty="0"/>
              <a:t>Con </a:t>
            </a:r>
            <a:r>
              <a:rPr lang="en-US" altLang="vi-VN" sz="2857" dirty="0" err="1"/>
              <a:t>đi</a:t>
            </a:r>
            <a:r>
              <a:rPr lang="en-US" altLang="vi-VN" sz="2857" dirty="0"/>
              <a:t> </a:t>
            </a:r>
            <a:r>
              <a:rPr lang="en-US" altLang="vi-VN" sz="2857" dirty="0" err="1"/>
              <a:t>chặt</a:t>
            </a:r>
            <a:r>
              <a:rPr lang="en-US" altLang="vi-VN" sz="2857" dirty="0"/>
              <a:t> </a:t>
            </a:r>
            <a:r>
              <a:rPr lang="en-US" altLang="vi-VN" sz="2857" dirty="0" err="1"/>
              <a:t>cho</a:t>
            </a:r>
            <a:r>
              <a:rPr lang="en-US" altLang="vi-VN" sz="2857" dirty="0"/>
              <a:t> </a:t>
            </a:r>
            <a:r>
              <a:rPr lang="en-US" altLang="vi-VN" sz="2857" dirty="0" err="1"/>
              <a:t>đủ</a:t>
            </a:r>
            <a:r>
              <a:rPr lang="en-US" altLang="vi-VN" sz="2857" dirty="0"/>
              <a:t> </a:t>
            </a:r>
            <a:r>
              <a:rPr lang="en-US" altLang="vi-VN" sz="2857" dirty="0" err="1"/>
              <a:t>một</a:t>
            </a:r>
            <a:r>
              <a:rPr lang="en-US" altLang="vi-VN" sz="2857" dirty="0"/>
              <a:t> </a:t>
            </a:r>
            <a:r>
              <a:rPr lang="en-US" altLang="vi-VN" sz="2857" dirty="0" err="1"/>
              <a:t>trăm</a:t>
            </a:r>
            <a:r>
              <a:rPr lang="en-US" altLang="vi-VN" sz="2857" dirty="0"/>
              <a:t> </a:t>
            </a:r>
            <a:r>
              <a:rPr lang="en-US" altLang="vi-VN" sz="2857" dirty="0" err="1"/>
              <a:t>đốt</a:t>
            </a:r>
            <a:r>
              <a:rPr lang="en-US" altLang="vi-VN" sz="2857" dirty="0"/>
              <a:t> </a:t>
            </a:r>
            <a:r>
              <a:rPr lang="en-US" altLang="vi-VN" sz="2857" dirty="0" err="1"/>
              <a:t>tre</a:t>
            </a:r>
            <a:r>
              <a:rPr lang="en-US" altLang="vi-VN" sz="2857" dirty="0"/>
              <a:t>, </a:t>
            </a:r>
            <a:r>
              <a:rPr lang="en-US" altLang="vi-VN" sz="2857" dirty="0" err="1"/>
              <a:t>mang</a:t>
            </a:r>
            <a:r>
              <a:rPr lang="en-US" altLang="vi-VN" sz="2857" dirty="0"/>
              <a:t> </a:t>
            </a:r>
            <a:r>
              <a:rPr lang="en-US" altLang="vi-VN" sz="2857" dirty="0" err="1"/>
              <a:t>về</a:t>
            </a:r>
            <a:r>
              <a:rPr lang="en-US" altLang="vi-VN" sz="2857" dirty="0"/>
              <a:t> </a:t>
            </a:r>
            <a:r>
              <a:rPr lang="en-US" altLang="vi-VN" sz="2857" dirty="0" err="1"/>
              <a:t>đây</a:t>
            </a:r>
            <a:r>
              <a:rPr lang="en-US" altLang="vi-VN" sz="2857" dirty="0"/>
              <a:t> </a:t>
            </a:r>
            <a:r>
              <a:rPr lang="en-US" altLang="vi-VN" sz="2857" dirty="0" err="1"/>
              <a:t>cho</a:t>
            </a:r>
            <a:r>
              <a:rPr lang="en-US" altLang="vi-VN" sz="2857" dirty="0"/>
              <a:t> ta. </a:t>
            </a: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vi-VN" sz="1607" b="1" dirty="0"/>
              <a:t>CÂY TRE TRĂM ĐỐT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614486" y="589692"/>
            <a:ext cx="230348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24150" y="1628740"/>
            <a:ext cx="55113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23251" y="2992402"/>
            <a:ext cx="580194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33556" y="3400650"/>
            <a:ext cx="212771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361277" y="2983897"/>
            <a:ext cx="212912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3557" y="4876296"/>
            <a:ext cx="621019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33557" y="6140731"/>
            <a:ext cx="906792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483" y="0"/>
            <a:ext cx="2949875" cy="167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75696" y="836342"/>
            <a:ext cx="11090738" cy="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57" b="1" i="1">
                <a:solidFill>
                  <a:srgbClr val="FF0000"/>
                </a:solidFill>
              </a:rPr>
              <a:t>Bài 2. </a:t>
            </a:r>
            <a:r>
              <a:rPr lang="en-US" altLang="vi-VN" sz="2857"/>
              <a:t>Tìm 3 câu khiến trong sách giáo khoa </a:t>
            </a:r>
            <a:r>
              <a:rPr lang="en-US" altLang="vi-VN" sz="2857" b="1"/>
              <a:t>Tiếng Việt </a:t>
            </a:r>
            <a:r>
              <a:rPr lang="en-US" altLang="vi-VN" sz="2857"/>
              <a:t>hoặc </a:t>
            </a:r>
            <a:r>
              <a:rPr lang="en-US" altLang="vi-VN" sz="2857" b="1"/>
              <a:t>Toán</a:t>
            </a:r>
            <a:r>
              <a:rPr lang="en-US" altLang="vi-VN" sz="2857"/>
              <a:t> của em 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332398" y="1271523"/>
            <a:ext cx="2517530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524160" y="1271523"/>
            <a:ext cx="3470108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536522" y="2109282"/>
            <a:ext cx="9253622" cy="18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57">
                <a:solidFill>
                  <a:srgbClr val="0033CC"/>
                </a:solidFill>
              </a:rPr>
              <a:t>- Vào ngay! ( Ga - vrốt ngoài chiến luỹ) </a:t>
            </a:r>
          </a:p>
          <a:p>
            <a:pPr>
              <a:spcBef>
                <a:spcPct val="50000"/>
              </a:spcBef>
            </a:pPr>
            <a:r>
              <a:rPr lang="en-US" altLang="vi-VN" sz="2857">
                <a:solidFill>
                  <a:srgbClr val="0033CC"/>
                </a:solidFill>
              </a:rPr>
              <a:t>- Hãy tính chu vi và diện tích của hình chữ nhật đó.</a:t>
            </a:r>
          </a:p>
          <a:p>
            <a:pPr>
              <a:spcBef>
                <a:spcPct val="50000"/>
              </a:spcBef>
            </a:pPr>
            <a:r>
              <a:rPr lang="en-US" altLang="vi-VN" sz="2857">
                <a:solidFill>
                  <a:srgbClr val="0033CC"/>
                </a:solidFill>
              </a:rPr>
              <a:t>- Hãy kể về những đổi mới ở quê em.</a:t>
            </a:r>
          </a:p>
        </p:txBody>
      </p:sp>
    </p:spTree>
    <p:extLst>
      <p:ext uri="{BB962C8B-B14F-4D97-AF65-F5344CB8AC3E}">
        <p14:creationId xmlns:p14="http://schemas.microsoft.com/office/powerpoint/2010/main" val="36093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1778" y="228223"/>
            <a:ext cx="11635069" cy="91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79" b="1" i="1">
                <a:solidFill>
                  <a:srgbClr val="FF0000"/>
                </a:solidFill>
              </a:rPr>
              <a:t>Bài 3:  </a:t>
            </a:r>
            <a:r>
              <a:rPr lang="en-US" altLang="vi-VN" sz="2679"/>
              <a:t>Hãy đặt một câu khiến để nói với bạn, với anh chị, hoặc với cô giáo (thầy giáo).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45286" y="639306"/>
            <a:ext cx="25175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482920" y="639306"/>
            <a:ext cx="619176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9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17" y="8506"/>
            <a:ext cx="4870626" cy="276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" y="-313273"/>
            <a:ext cx="2232607" cy="38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44004" y="1847474"/>
            <a:ext cx="4094391" cy="112293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97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Vận</a:t>
            </a:r>
            <a:r>
              <a:rPr lang="en-US" sz="6697" b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6697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dụng</a:t>
            </a:r>
            <a:endParaRPr lang="en-US" sz="6697" b="1" dirty="0">
              <a:ln w="11430"/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5845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32" y="-22680"/>
            <a:ext cx="2333251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68" y="1712374"/>
            <a:ext cx="1598971" cy="17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" y="3429001"/>
            <a:ext cx="2741499" cy="173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24" y="8506"/>
            <a:ext cx="4443950" cy="175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05" y="163017"/>
            <a:ext cx="1370749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图片 12" descr="图片包含 鲜花, 植物, 黄色&#10;&#10;已生成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0"/>
          <a:stretch>
            <a:fillRect/>
          </a:stretch>
        </p:blipFill>
        <p:spPr bwMode="auto">
          <a:xfrm>
            <a:off x="94896" y="5227844"/>
            <a:ext cx="11996539" cy="163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31" y="2585571"/>
            <a:ext cx="5410704" cy="42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74" y="5424880"/>
            <a:ext cx="1292785" cy="14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0" y="4312121"/>
            <a:ext cx="4115084" cy="24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98" y="3844337"/>
            <a:ext cx="2740082" cy="17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5" name="Rectangle 1"/>
          <p:cNvSpPr>
            <a:spLocks noChangeArrowheads="1"/>
          </p:cNvSpPr>
          <p:nvPr/>
        </p:nvSpPr>
        <p:spPr bwMode="auto">
          <a:xfrm>
            <a:off x="3431809" y="3105805"/>
            <a:ext cx="5129930" cy="10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432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004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576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4813" indent="-55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536"/>
              </a:spcBef>
              <a:buFont typeface="Wingdings" panose="05000000000000000000" pitchFamily="2" charset="2"/>
              <a:buChar char="Ø"/>
            </a:pPr>
            <a:r>
              <a:rPr lang="en-US" altLang="vi-VN" sz="2857"/>
              <a:t>Câu khiến dùng để làm gì? </a:t>
            </a:r>
          </a:p>
          <a:p>
            <a:pPr algn="just">
              <a:spcBef>
                <a:spcPts val="536"/>
              </a:spcBef>
              <a:buFont typeface="Wingdings" panose="05000000000000000000" pitchFamily="2" charset="2"/>
              <a:buChar char="Ø"/>
            </a:pPr>
            <a:r>
              <a:rPr lang="en-US" altLang="vi-VN" sz="2857"/>
              <a:t>Cuối câu khiến có dấu gì?</a:t>
            </a:r>
          </a:p>
        </p:txBody>
      </p:sp>
    </p:spTree>
    <p:extLst>
      <p:ext uri="{BB962C8B-B14F-4D97-AF65-F5344CB8AC3E}">
        <p14:creationId xmlns:p14="http://schemas.microsoft.com/office/powerpoint/2010/main" val="41161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430" y="222028"/>
            <a:ext cx="203773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7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270933" y="1920027"/>
            <a:ext cx="3251200" cy="15240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15734" y="1310427"/>
            <a:ext cx="1336009" cy="812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461919" y="1005627"/>
            <a:ext cx="1397015" cy="50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519289" y="685801"/>
            <a:ext cx="1060705" cy="5382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58934" y="726148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58934" y="1259627"/>
            <a:ext cx="6673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579994" y="482600"/>
            <a:ext cx="1609537" cy="50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90170" y="1295400"/>
            <a:ext cx="1655431" cy="50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579994" y="2083712"/>
            <a:ext cx="1665607" cy="50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519289" y="1239314"/>
            <a:ext cx="1070881" cy="223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519289" y="1239314"/>
            <a:ext cx="1060705" cy="1047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50" idx="1"/>
          </p:cNvCxnSpPr>
          <p:nvPr/>
        </p:nvCxnSpPr>
        <p:spPr>
          <a:xfrm>
            <a:off x="3115733" y="3047088"/>
            <a:ext cx="1354667" cy="10310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70401" y="3824115"/>
            <a:ext cx="1397015" cy="50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6509113" y="3590646"/>
            <a:ext cx="975993" cy="538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875867" y="4128915"/>
            <a:ext cx="6673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485106" y="3265315"/>
            <a:ext cx="2057369" cy="50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493032" y="3908667"/>
            <a:ext cx="2057369" cy="50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485105" y="4543496"/>
            <a:ext cx="2057369" cy="50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6502400" y="4154144"/>
            <a:ext cx="921885" cy="8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519289" y="4154144"/>
            <a:ext cx="945852" cy="663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485105" y="5156200"/>
            <a:ext cx="2057369" cy="50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7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6543255" y="4187896"/>
            <a:ext cx="921885" cy="1222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Brace 82"/>
          <p:cNvSpPr/>
          <p:nvPr/>
        </p:nvSpPr>
        <p:spPr>
          <a:xfrm>
            <a:off x="9144000" y="279401"/>
            <a:ext cx="609600" cy="245999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9855200" y="1500932"/>
            <a:ext cx="1727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9729288" y="900288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720930" y="1561013"/>
            <a:ext cx="2100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6" descr="LICENSELEARN MORE Standard For Print, Advertising, Design Expande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-37432" y="-15613"/>
            <a:ext cx="12250821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519174" y="790506"/>
            <a:ext cx="5718868" cy="1308100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rial" pitchFamily="34" charset="0"/>
              </a:rPr>
              <a:t>Dặn dò</a:t>
            </a:r>
            <a:endParaRPr lang="en-US" sz="7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958997" y="2321877"/>
            <a:ext cx="12090400" cy="10444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333"/>
              </a:lnSpc>
              <a:spcBef>
                <a:spcPts val="800"/>
              </a:spcBef>
            </a:pPr>
            <a:r>
              <a:rPr lang="en-US" sz="3733" b="1" spc="67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- Ôn tập về câu khiến</a:t>
            </a:r>
            <a:endParaRPr lang="en-US" sz="3733" b="1" i="1" spc="67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rial" panose="020B0604020202020204" pitchFamily="34" charset="0"/>
            </a:endParaRPr>
          </a:p>
          <a:p>
            <a:pPr>
              <a:lnSpc>
                <a:spcPts val="3333"/>
              </a:lnSpc>
              <a:spcBef>
                <a:spcPts val="800"/>
              </a:spcBef>
            </a:pPr>
            <a:r>
              <a:rPr lang="en-US" sz="3733" b="1" spc="67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- Chuẩn </a:t>
            </a:r>
            <a:r>
              <a:rPr lang="en-US" sz="3733" b="1" spc="67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bị</a:t>
            </a:r>
            <a:r>
              <a:rPr lang="en-US" sz="3733" b="1" spc="67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 </a:t>
            </a:r>
            <a:r>
              <a:rPr lang="en-US" sz="3733" b="1" spc="67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bài</a:t>
            </a:r>
            <a:r>
              <a:rPr lang="en-US" sz="3733" b="1" spc="67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: </a:t>
            </a:r>
            <a:r>
              <a:rPr lang="en-US" sz="3733" b="1" i="1" spc="67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“ Cách đặt câu khiến”</a:t>
            </a:r>
            <a:endParaRPr lang="en-US" altLang="en-US" sz="4800" i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48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4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" y="1"/>
            <a:ext cx="120022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xmascand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97" y="4509158"/>
            <a:ext cx="3053355" cy="10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101474" y="1220492"/>
            <a:ext cx="5621916" cy="219575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>
              <a:defRPr/>
            </a:pPr>
            <a:r>
              <a:rPr lang="en-US" sz="3214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14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4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14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4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14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14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14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4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14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4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khỏe,hạnh</a:t>
            </a:r>
            <a:r>
              <a:rPr lang="en-US" sz="3214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4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14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>
                        <a:alpha val="23000"/>
                      </a:srgbClr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3033432" y="2879001"/>
            <a:ext cx="5621916" cy="2195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7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00"/>
              </a:contourClr>
            </a:sp3d>
          </a:bodyPr>
          <a:lstStyle/>
          <a:p>
            <a:r>
              <a:rPr lang="pt-BR" sz="3214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ngoan.</a:t>
            </a:r>
            <a:endParaRPr lang="en-US" sz="3214" kern="1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4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" y="-72293"/>
            <a:ext cx="12102854" cy="68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227" y="5946530"/>
            <a:ext cx="1075903" cy="7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72605" y="1"/>
            <a:ext cx="9117539" cy="2748587"/>
            <a:chOff x="1767681" y="0"/>
            <a:chExt cx="10210800" cy="2614861"/>
          </a:xfrm>
        </p:grpSpPr>
        <p:pic>
          <p:nvPicPr>
            <p:cNvPr id="37902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81" y="0"/>
              <a:ext cx="10210800" cy="261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3" name="Text Box 17"/>
            <p:cNvSpPr txBox="1">
              <a:spLocks noChangeArrowheads="1"/>
            </p:cNvSpPr>
            <p:nvPr/>
          </p:nvSpPr>
          <p:spPr bwMode="auto">
            <a:xfrm>
              <a:off x="2682081" y="872398"/>
              <a:ext cx="8382000" cy="50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47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en-US" altLang="vi-VN" sz="2857">
                  <a:solidFill>
                    <a:srgbClr val="0000FF"/>
                  </a:solidFill>
                  <a:latin typeface="Arial" panose="020B0604020202020204" pitchFamily="34" charset="0"/>
                </a:rPr>
                <a:t>Kể tên các kiểu câu mà em đã được học?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856109" y="4492147"/>
            <a:ext cx="1973199" cy="1046136"/>
          </a:xfrm>
          <a:prstGeom prst="roundRect">
            <a:avLst/>
          </a:prstGeom>
          <a:solidFill>
            <a:srgbClr val="FFDDDD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81886" y="4452456"/>
            <a:ext cx="2141884" cy="1020620"/>
          </a:xfrm>
          <a:prstGeom prst="roundRect">
            <a:avLst/>
          </a:prstGeom>
          <a:solidFill>
            <a:srgbClr val="CDFFCD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77767" y="4482224"/>
            <a:ext cx="2041240" cy="1020620"/>
          </a:xfrm>
          <a:prstGeom prst="roundRect">
            <a:avLst/>
          </a:prstGeom>
          <a:solidFill>
            <a:srgbClr val="FFB7FF"/>
          </a:solidFill>
          <a:ln w="28575">
            <a:solidFill>
              <a:srgbClr val="EC4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88597" y="4449621"/>
            <a:ext cx="1632992" cy="1020620"/>
          </a:xfrm>
          <a:prstGeom prst="roundRect">
            <a:avLst/>
          </a:prstGeom>
          <a:solidFill>
            <a:srgbClr val="FFFFD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5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18" idx="1"/>
            <a:endCxn id="10" idx="0"/>
          </p:cNvCxnSpPr>
          <p:nvPr/>
        </p:nvCxnSpPr>
        <p:spPr>
          <a:xfrm flipH="1">
            <a:off x="1842708" y="3356707"/>
            <a:ext cx="3918047" cy="11354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1"/>
            <a:endCxn id="11" idx="0"/>
          </p:cNvCxnSpPr>
          <p:nvPr/>
        </p:nvCxnSpPr>
        <p:spPr>
          <a:xfrm flipH="1">
            <a:off x="4853537" y="3356706"/>
            <a:ext cx="907218" cy="109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1"/>
            <a:endCxn id="12" idx="0"/>
          </p:cNvCxnSpPr>
          <p:nvPr/>
        </p:nvCxnSpPr>
        <p:spPr>
          <a:xfrm>
            <a:off x="5760755" y="3356707"/>
            <a:ext cx="2137632" cy="11255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1"/>
            <a:endCxn id="13" idx="0"/>
          </p:cNvCxnSpPr>
          <p:nvPr/>
        </p:nvCxnSpPr>
        <p:spPr>
          <a:xfrm>
            <a:off x="5760755" y="3356707"/>
            <a:ext cx="4944337" cy="1092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nip Diagonal Corner Rectangle 17"/>
          <p:cNvSpPr/>
          <p:nvPr/>
        </p:nvSpPr>
        <p:spPr>
          <a:xfrm>
            <a:off x="4672094" y="2472169"/>
            <a:ext cx="2177323" cy="884537"/>
          </a:xfrm>
          <a:prstGeom prst="snip2DiagRect">
            <a:avLst>
              <a:gd name="adj1" fmla="val 0"/>
              <a:gd name="adj2" fmla="val 15618"/>
            </a:avLst>
          </a:prstGeom>
          <a:solidFill>
            <a:srgbClr val="BDFFFF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5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5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5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17" y="8506"/>
            <a:ext cx="4870626" cy="276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" y="-313273"/>
            <a:ext cx="2232607" cy="38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07623" y="2247925"/>
            <a:ext cx="4514377" cy="112293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97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Khởi</a:t>
            </a:r>
            <a:r>
              <a:rPr lang="en-US" sz="6697" b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6697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động</a:t>
            </a:r>
            <a:endParaRPr lang="en-US" sz="6697" b="1" dirty="0">
              <a:ln w="11430"/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41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32" y="-22680"/>
            <a:ext cx="2333251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68" y="1712374"/>
            <a:ext cx="1598971" cy="17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" y="3429001"/>
            <a:ext cx="2741499" cy="173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24" y="8506"/>
            <a:ext cx="4443950" cy="175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05" y="163017"/>
            <a:ext cx="1370749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图片 12" descr="图片包含 鲜花, 植物, 黄色&#10;&#10;已生成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0"/>
          <a:stretch>
            <a:fillRect/>
          </a:stretch>
        </p:blipFill>
        <p:spPr bwMode="auto">
          <a:xfrm>
            <a:off x="94896" y="5227844"/>
            <a:ext cx="11996539" cy="163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31" y="2585571"/>
            <a:ext cx="5410704" cy="42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74" y="5424880"/>
            <a:ext cx="1292785" cy="14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0" y="4312121"/>
            <a:ext cx="4115084" cy="24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98" y="3844337"/>
            <a:ext cx="2740082" cy="17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5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" y="-72293"/>
            <a:ext cx="12102854" cy="68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96" y="-29768"/>
            <a:ext cx="7130165" cy="327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685494" y="812245"/>
            <a:ext cx="4558770" cy="108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14"/>
              <a:t>Mẹ em là công nhân. Thuộc kiểu câu?</a:t>
            </a:r>
          </a:p>
        </p:txBody>
      </p:sp>
      <p:pic>
        <p:nvPicPr>
          <p:cNvPr id="3891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01" y="5929520"/>
            <a:ext cx="1665595" cy="7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8948" y="2866242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A.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làm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8948" y="3746527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B.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8948" y="4653745"/>
            <a:ext cx="4381578" cy="68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C.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làm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422" y="2888923"/>
            <a:ext cx="720104" cy="63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252703" y="4683536"/>
            <a:ext cx="718395" cy="628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40" y="3811734"/>
            <a:ext cx="718686" cy="57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06113" y="5597819"/>
            <a:ext cx="4381578" cy="68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D.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endParaRPr lang="vi-VN" sz="2857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05" y="5634675"/>
            <a:ext cx="718686" cy="63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7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2" grpId="0"/>
      <p:bldP spid="8" grpId="0" animBg="1"/>
      <p:bldP spid="9" grpId="0" animBg="1"/>
      <p:bldP spid="1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" y="-72293"/>
            <a:ext cx="12102854" cy="68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01" y="-104897"/>
            <a:ext cx="7280423" cy="319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301344" y="893043"/>
            <a:ext cx="5738153" cy="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57" dirty="0" err="1"/>
              <a:t>Bạn</a:t>
            </a:r>
            <a:r>
              <a:rPr lang="en-US" altLang="vi-VN" sz="2857" dirty="0"/>
              <a:t> </a:t>
            </a:r>
            <a:r>
              <a:rPr lang="en-US" altLang="vi-VN" sz="2857" dirty="0" err="1"/>
              <a:t>đã</a:t>
            </a:r>
            <a:r>
              <a:rPr lang="en-US" altLang="vi-VN" sz="2857" dirty="0"/>
              <a:t> </a:t>
            </a:r>
            <a:r>
              <a:rPr lang="en-US" altLang="vi-VN" sz="2857" dirty="0" err="1"/>
              <a:t>học</a:t>
            </a:r>
            <a:r>
              <a:rPr lang="en-US" altLang="vi-VN" sz="2857" dirty="0"/>
              <a:t> </a:t>
            </a:r>
            <a:r>
              <a:rPr lang="en-US" altLang="vi-VN" sz="2857" dirty="0" err="1"/>
              <a:t>thuộc</a:t>
            </a:r>
            <a:r>
              <a:rPr lang="en-US" altLang="vi-VN" sz="2857" dirty="0"/>
              <a:t> </a:t>
            </a:r>
            <a:r>
              <a:rPr lang="en-US" altLang="vi-VN" sz="2857" dirty="0" err="1"/>
              <a:t>ghi</a:t>
            </a:r>
            <a:r>
              <a:rPr lang="en-US" altLang="vi-VN" sz="2857" dirty="0"/>
              <a:t> </a:t>
            </a:r>
            <a:r>
              <a:rPr lang="en-US" altLang="vi-VN" sz="2857" dirty="0" err="1"/>
              <a:t>nhớ</a:t>
            </a:r>
            <a:r>
              <a:rPr lang="en-US" altLang="vi-VN" sz="2857" dirty="0"/>
              <a:t> </a:t>
            </a:r>
            <a:r>
              <a:rPr lang="en-US" altLang="vi-VN" sz="2857" dirty="0" err="1"/>
              <a:t>chưa</a:t>
            </a:r>
            <a:r>
              <a:rPr lang="en-US" altLang="vi-VN" sz="2857" dirty="0"/>
              <a:t>?</a:t>
            </a:r>
          </a:p>
          <a:p>
            <a:pPr algn="ctr" eaLnBrk="1" hangingPunct="1"/>
            <a:r>
              <a:rPr lang="en-US" altLang="en-US" sz="2857">
                <a:solidFill>
                  <a:srgbClr val="008000"/>
                </a:solidFill>
              </a:rPr>
              <a:t>Thuộc</a:t>
            </a:r>
            <a:r>
              <a:rPr lang="en-US" altLang="en-US" sz="2857" dirty="0">
                <a:solidFill>
                  <a:srgbClr val="008000"/>
                </a:solidFill>
              </a:rPr>
              <a:t> </a:t>
            </a:r>
            <a:r>
              <a:rPr lang="en-US" altLang="en-US" sz="2857" dirty="0" err="1">
                <a:solidFill>
                  <a:srgbClr val="008000"/>
                </a:solidFill>
              </a:rPr>
              <a:t>kiểu</a:t>
            </a:r>
            <a:r>
              <a:rPr lang="en-US" altLang="en-US" sz="2857" dirty="0">
                <a:solidFill>
                  <a:srgbClr val="008000"/>
                </a:solidFill>
              </a:rPr>
              <a:t> </a:t>
            </a:r>
            <a:r>
              <a:rPr lang="en-US" altLang="en-US" sz="2857" dirty="0" err="1">
                <a:solidFill>
                  <a:srgbClr val="008000"/>
                </a:solidFill>
              </a:rPr>
              <a:t>câu</a:t>
            </a:r>
            <a:r>
              <a:rPr lang="en-US" altLang="en-US" sz="2857" dirty="0">
                <a:solidFill>
                  <a:srgbClr val="008000"/>
                </a:solidFill>
              </a:rPr>
              <a:t>?</a:t>
            </a:r>
          </a:p>
        </p:txBody>
      </p:sp>
      <p:pic>
        <p:nvPicPr>
          <p:cNvPr id="39941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01" y="5929520"/>
            <a:ext cx="1665595" cy="7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49928" y="2825134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A.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9928" y="3713924"/>
            <a:ext cx="4381578" cy="68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B.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làm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9928" y="4587121"/>
            <a:ext cx="4381578" cy="68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C.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9928" y="5460318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D.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thế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41702" y="2847384"/>
            <a:ext cx="790366" cy="632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13673" y="4616877"/>
            <a:ext cx="718395" cy="628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820" y="5495757"/>
            <a:ext cx="718686" cy="63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820" y="3750780"/>
            <a:ext cx="718686" cy="63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0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2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" y="-72293"/>
            <a:ext cx="12102854" cy="68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49" y="-80799"/>
            <a:ext cx="8284033" cy="31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151086" y="775389"/>
            <a:ext cx="6551814" cy="10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430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430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430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430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430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43213" indent="-557213" defTabSz="1343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00413" indent="-557213" defTabSz="1343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57613" indent="-557213" defTabSz="1343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4813" indent="-557213" defTabSz="1343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36"/>
              <a:t>Đúng 6 giờ, mẹ chở em đến trường.</a:t>
            </a:r>
          </a:p>
          <a:p>
            <a:pPr algn="ctr" eaLnBrk="1" hangingPunct="1"/>
            <a:r>
              <a:rPr lang="en-US" altLang="en-US" sz="3036">
                <a:solidFill>
                  <a:srgbClr val="008000"/>
                </a:solidFill>
              </a:rPr>
              <a:t>Thuộc kiểu câu?</a:t>
            </a:r>
          </a:p>
        </p:txBody>
      </p:sp>
      <p:pic>
        <p:nvPicPr>
          <p:cNvPr id="40965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103" y="6014572"/>
            <a:ext cx="1263017" cy="7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17969" y="2754258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A.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7969" y="3643047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B.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7969" y="4548848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C.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thế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17969" y="5403617"/>
            <a:ext cx="4381578" cy="68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D.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làm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61" y="2776939"/>
            <a:ext cx="718686" cy="63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68" y="4605550"/>
            <a:ext cx="653480" cy="57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61" y="5468823"/>
            <a:ext cx="718686" cy="57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68" y="3708254"/>
            <a:ext cx="653480" cy="57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2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2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" y="-72293"/>
            <a:ext cx="12102854" cy="68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01" y="5929520"/>
            <a:ext cx="1665595" cy="7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nip Diagonal Corner Rectangle 7"/>
          <p:cNvSpPr/>
          <p:nvPr/>
        </p:nvSpPr>
        <p:spPr>
          <a:xfrm>
            <a:off x="1400440" y="303352"/>
            <a:ext cx="9401045" cy="143312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071"/>
              </a:spcBef>
              <a:defRPr/>
            </a:pP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ngoãn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ts val="1071"/>
              </a:spcBef>
              <a:defRPr/>
            </a:pP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5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556" y="2100777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A.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thế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556" y="3006578"/>
            <a:ext cx="4381578" cy="68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B.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làm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7556" y="3905290"/>
            <a:ext cx="4381578" cy="68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C.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Ai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57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7556" y="4833771"/>
            <a:ext cx="4381578" cy="68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57" dirty="0">
                <a:solidFill>
                  <a:prstClr val="black"/>
                </a:solidFill>
              </a:rPr>
              <a:t>D.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85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57" dirty="0" err="1">
                <a:solidFill>
                  <a:prstClr val="black"/>
                </a:solidFill>
                <a:latin typeface="Arial" panose="020B0604020202020204" pitchFamily="34" charset="0"/>
              </a:rPr>
              <a:t>hỏi</a:t>
            </a:r>
            <a:endParaRPr lang="vi-VN" sz="2857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829330" y="2123050"/>
            <a:ext cx="790366" cy="632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901301" y="3935081"/>
            <a:ext cx="718395" cy="628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48" y="4870627"/>
            <a:ext cx="718686" cy="6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48" y="3043434"/>
            <a:ext cx="718686" cy="63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4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" y="53867"/>
            <a:ext cx="12019220" cy="675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71" y="4529003"/>
            <a:ext cx="1275775" cy="15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74" y="5301555"/>
            <a:ext cx="1400518" cy="9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66" y="5301555"/>
            <a:ext cx="2346009" cy="79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32" y="5301555"/>
            <a:ext cx="1000775" cy="66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" y="5301555"/>
            <a:ext cx="1400518" cy="9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11" y="5266118"/>
            <a:ext cx="1200647" cy="73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97" y="3677068"/>
            <a:ext cx="1936343" cy="345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797875" y="3824491"/>
            <a:ext cx="2409797" cy="36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8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5758" y="-2171652"/>
            <a:ext cx="12182236" cy="1082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43" y="-77964"/>
            <a:ext cx="1199229" cy="173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4" descr="Hình ảnh có liên qu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928402" y="3247557"/>
            <a:ext cx="1332476" cy="130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03" y="-771135"/>
            <a:ext cx="3420494" cy="34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4875" y="1338147"/>
            <a:ext cx="2324675" cy="1061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00208">
              <a:defRPr/>
            </a:pPr>
            <a:r>
              <a:rPr lang="en-US" sz="3150" b="1" dirty="0">
                <a:solidFill>
                  <a:srgbClr val="008000"/>
                </a:solidFill>
              </a:rPr>
              <a:t>BẢO VỆ</a:t>
            </a:r>
          </a:p>
          <a:p>
            <a:pPr algn="ctr" defTabSz="1200208">
              <a:defRPr/>
            </a:pPr>
            <a:r>
              <a:rPr lang="en-US" sz="3150" b="1" dirty="0">
                <a:solidFill>
                  <a:srgbClr val="008000"/>
                </a:solidFill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53" y="2757093"/>
            <a:ext cx="1512503" cy="9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259" y="5966376"/>
            <a:ext cx="799486" cy="80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56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" y="-72293"/>
            <a:ext cx="12102854" cy="68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0" y="66625"/>
            <a:ext cx="11102079" cy="67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95673" y="1598972"/>
            <a:ext cx="8201816" cy="30008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00208">
              <a:defRPr/>
            </a:pPr>
            <a:r>
              <a:rPr lang="en-US" sz="4725" b="1" dirty="0" err="1">
                <a:solidFill>
                  <a:srgbClr val="008000"/>
                </a:solidFill>
              </a:rPr>
              <a:t>Trả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lời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đúng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các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câu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hỏi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</a:p>
          <a:p>
            <a:pPr algn="ctr" defTabSz="1200208">
              <a:defRPr/>
            </a:pPr>
            <a:r>
              <a:rPr lang="en-US" sz="4725" b="1" dirty="0" err="1">
                <a:solidFill>
                  <a:srgbClr val="008000"/>
                </a:solidFill>
              </a:rPr>
              <a:t>để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giúp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các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chú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khỉ</a:t>
            </a:r>
            <a:r>
              <a:rPr lang="en-US" sz="4725" b="1">
                <a:solidFill>
                  <a:srgbClr val="008000"/>
                </a:solidFill>
              </a:rPr>
              <a:t> </a:t>
            </a:r>
          </a:p>
          <a:p>
            <a:pPr algn="ctr" defTabSz="1200208">
              <a:defRPr/>
            </a:pPr>
            <a:r>
              <a:rPr lang="en-US" sz="4725" b="1">
                <a:solidFill>
                  <a:srgbClr val="008000"/>
                </a:solidFill>
              </a:rPr>
              <a:t>ngăn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chặn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hành</a:t>
            </a:r>
            <a:r>
              <a:rPr lang="en-US" sz="4725" b="1" dirty="0">
                <a:solidFill>
                  <a:srgbClr val="008000"/>
                </a:solidFill>
              </a:rPr>
              <a:t> vi </a:t>
            </a:r>
          </a:p>
          <a:p>
            <a:pPr algn="ctr" defTabSz="1200208">
              <a:defRPr/>
            </a:pPr>
            <a:r>
              <a:rPr lang="en-US" sz="4725" b="1" dirty="0" err="1">
                <a:solidFill>
                  <a:srgbClr val="008000"/>
                </a:solidFill>
              </a:rPr>
              <a:t>phá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rừng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của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nhóm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lâm</a:t>
            </a:r>
            <a:r>
              <a:rPr lang="en-US" sz="4725" b="1" dirty="0">
                <a:solidFill>
                  <a:srgbClr val="008000"/>
                </a:solidFill>
              </a:rPr>
              <a:t> </a:t>
            </a:r>
            <a:r>
              <a:rPr lang="en-US" sz="4725" b="1" dirty="0" err="1">
                <a:solidFill>
                  <a:srgbClr val="008000"/>
                </a:solidFill>
              </a:rPr>
              <a:t>tặc</a:t>
            </a:r>
            <a:endParaRPr lang="en-US" sz="4725" b="1" dirty="0">
              <a:solidFill>
                <a:srgbClr val="008000"/>
              </a:solidFill>
            </a:endParaRPr>
          </a:p>
        </p:txBody>
      </p:sp>
      <p:pic>
        <p:nvPicPr>
          <p:cNvPr id="19461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01" y="5929520"/>
            <a:ext cx="1665595" cy="7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8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" y="-72293"/>
            <a:ext cx="12102854" cy="68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44" y="4066888"/>
            <a:ext cx="999357" cy="12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08" y="4689183"/>
            <a:ext cx="2201421" cy="56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27" y="4689183"/>
            <a:ext cx="1370749" cy="90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727114" y="5142792"/>
            <a:ext cx="1431703" cy="4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29" y="4931581"/>
            <a:ext cx="1305543" cy="90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21" y="5128617"/>
            <a:ext cx="778222" cy="75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487551" y="4324878"/>
            <a:ext cx="1910828" cy="29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 descr="C:\Users\ADMIN\Desktop\Untitleda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931" y="2028484"/>
            <a:ext cx="5366761" cy="500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55" y="4110832"/>
            <a:ext cx="2048328" cy="296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59" y="4302198"/>
            <a:ext cx="1450131" cy="271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84" y="5200911"/>
            <a:ext cx="1299873" cy="181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457" y="4241244"/>
            <a:ext cx="2350261" cy="278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-103480"/>
            <a:ext cx="1243172" cy="173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820802" y="756960"/>
            <a:ext cx="1047553" cy="111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7566686" y="-344459"/>
            <a:ext cx="1400518" cy="173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7895" y="524486"/>
            <a:ext cx="1097167" cy="10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32669" y="975260"/>
            <a:ext cx="1325388" cy="13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75" y="1301292"/>
            <a:ext cx="1087243" cy="114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52" y="1808766"/>
            <a:ext cx="657733" cy="79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3" y="357217"/>
            <a:ext cx="738532" cy="95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98" y="1342400"/>
            <a:ext cx="633635" cy="76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93" y="2195751"/>
            <a:ext cx="694589" cy="90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6" y="3661476"/>
            <a:ext cx="2137632" cy="133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421793" y="5597110"/>
            <a:ext cx="1910828" cy="294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69" y="3855677"/>
            <a:ext cx="2137632" cy="133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95416" y="5940861"/>
            <a:ext cx="1450131" cy="271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33" y="3760703"/>
            <a:ext cx="2139050" cy="133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9197" y="5595692"/>
            <a:ext cx="2048328" cy="296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954" y="4791245"/>
            <a:ext cx="2137632" cy="133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47744" y="6146402"/>
            <a:ext cx="1301291" cy="181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730" y="3991759"/>
            <a:ext cx="2137632" cy="133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9612179" y="6013154"/>
            <a:ext cx="2351679" cy="278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295543" y="3729517"/>
            <a:ext cx="572681" cy="49897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00208">
              <a:defRPr/>
            </a:pPr>
            <a:r>
              <a:rPr lang="en-US" sz="2363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418999" y="3729517"/>
            <a:ext cx="572681" cy="49897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00208">
              <a:defRPr/>
            </a:pPr>
            <a:r>
              <a:rPr lang="en-US" sz="2363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89365" y="3774878"/>
            <a:ext cx="572681" cy="500387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00208">
              <a:defRPr/>
            </a:pPr>
            <a:r>
              <a:rPr lang="en-US" sz="2363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196068" y="4541760"/>
            <a:ext cx="572681" cy="50038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00208">
              <a:defRPr/>
            </a:pPr>
            <a:r>
              <a:rPr lang="en-US" sz="2363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084216" y="3830161"/>
            <a:ext cx="572681" cy="50038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00208">
              <a:defRPr/>
            </a:pPr>
            <a:r>
              <a:rPr lang="en-US" sz="2363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965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533" y="8506"/>
            <a:ext cx="3141242" cy="178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28274" y="639306"/>
            <a:ext cx="8096919" cy="5375266"/>
            <a:chOff x="1081881" y="1554162"/>
            <a:chExt cx="9067800" cy="6019800"/>
          </a:xfrm>
        </p:grpSpPr>
        <p:pic>
          <p:nvPicPr>
            <p:cNvPr id="21508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881" y="4068762"/>
              <a:ext cx="291732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ound Diagonal Corner Rectangle 1"/>
            <p:cNvSpPr/>
            <p:nvPr/>
          </p:nvSpPr>
          <p:spPr>
            <a:xfrm>
              <a:off x="2910681" y="1554162"/>
              <a:ext cx="7239000" cy="1524000"/>
            </a:xfrm>
            <a:prstGeom prst="round2DiagRect">
              <a:avLst>
                <a:gd name="adj1" fmla="val 16667"/>
                <a:gd name="adj2" fmla="val 12955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quên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mượn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79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679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77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17" y="8506"/>
            <a:ext cx="4870626" cy="276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" y="-313273"/>
            <a:ext cx="2232607" cy="38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32" y="-22680"/>
            <a:ext cx="2333251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68" y="1712374"/>
            <a:ext cx="1598971" cy="17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" y="3429001"/>
            <a:ext cx="2741499" cy="173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24" y="8506"/>
            <a:ext cx="4443950" cy="175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05" y="163017"/>
            <a:ext cx="1370749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图片 12" descr="图片包含 鲜花, 植物, 黄色&#10;&#10;已生成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0"/>
          <a:stretch>
            <a:fillRect/>
          </a:stretch>
        </p:blipFill>
        <p:spPr bwMode="auto">
          <a:xfrm>
            <a:off x="94896" y="5227844"/>
            <a:ext cx="11996539" cy="163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31" y="2585571"/>
            <a:ext cx="5410704" cy="42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74" y="5424880"/>
            <a:ext cx="1292785" cy="14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0" y="4312121"/>
            <a:ext cx="4115084" cy="24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98" y="3844337"/>
            <a:ext cx="2740082" cy="17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81195" y="2055416"/>
            <a:ext cx="4669869" cy="7931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554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Luyện</a:t>
            </a:r>
            <a:r>
              <a:rPr lang="en-US" sz="4554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54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từ</a:t>
            </a:r>
            <a:r>
              <a:rPr lang="en-US" sz="4554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54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và</a:t>
            </a:r>
            <a:r>
              <a:rPr lang="en-US" sz="4554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54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câu</a:t>
            </a:r>
            <a:endParaRPr lang="en-US" sz="4554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2182" y="2930996"/>
            <a:ext cx="3196709" cy="84805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911" b="1" dirty="0" err="1">
                <a:ln w="11430"/>
                <a:solidFill>
                  <a:srgbClr val="00B050"/>
                </a:solidFill>
                <a:latin typeface="Arial" charset="0"/>
                <a:cs typeface="Arial" charset="0"/>
              </a:rPr>
              <a:t>Câu</a:t>
            </a:r>
            <a:r>
              <a:rPr lang="en-US" sz="4911" b="1" dirty="0">
                <a:ln w="11430"/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  <a:r>
              <a:rPr lang="en-US" sz="4911" b="1" dirty="0" err="1">
                <a:ln w="11430"/>
                <a:solidFill>
                  <a:srgbClr val="00B050"/>
                </a:solidFill>
                <a:latin typeface="Arial" charset="0"/>
                <a:cs typeface="Arial" charset="0"/>
              </a:rPr>
              <a:t>khiến</a:t>
            </a:r>
            <a:endParaRPr lang="en-US" sz="4911" b="1" dirty="0">
              <a:ln w="11430"/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533" y="8506"/>
            <a:ext cx="3141242" cy="178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14864" y="367140"/>
            <a:ext cx="3674404" cy="64203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72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sz="3572" b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572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sz="3572" b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572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cần</a:t>
            </a:r>
            <a:r>
              <a:rPr lang="en-US" sz="3572" b="1" dirty="0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572" b="1" dirty="0" err="1">
                <a:ln w="11430"/>
                <a:solidFill>
                  <a:srgbClr val="FF0000"/>
                </a:solidFill>
                <a:latin typeface="Arial" charset="0"/>
                <a:cs typeface="Arial" charset="0"/>
              </a:rPr>
              <a:t>đạt</a:t>
            </a:r>
            <a:endParaRPr lang="en-US" sz="3572" b="1" dirty="0">
              <a:ln w="11430"/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3556" name="图片 93" descr="图片包含 室内, 墙壁, 餐桌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3" r="54984"/>
          <a:stretch>
            <a:fillRect/>
          </a:stretch>
        </p:blipFill>
        <p:spPr bwMode="auto">
          <a:xfrm>
            <a:off x="9905607" y="4245497"/>
            <a:ext cx="2843561" cy="261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86391" y="1727968"/>
            <a:ext cx="3557995" cy="1254512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2525"/>
              <a:ext cx="3265792" cy="16186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81647" tIns="40823" rIns="81647" bIns="40823" anchor="ctr"/>
            <a:lstStyle/>
            <a:p>
              <a:pPr algn="ctr">
                <a:defRPr/>
              </a:pPr>
              <a:endParaRPr sz="357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3570" name="Shape 546"/>
            <p:cNvSpPr>
              <a:spLocks noChangeArrowheads="1"/>
            </p:cNvSpPr>
            <p:nvPr/>
          </p:nvSpPr>
          <p:spPr bwMode="auto">
            <a:xfrm>
              <a:off x="2898847" y="377192"/>
              <a:ext cx="748477" cy="64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0824" tIns="40824" rIns="40824" bIns="40824" anchor="ctr">
              <a:spAutoFit/>
            </a:bodyPr>
            <a:lstStyle/>
            <a:p>
              <a:pPr algn="ctr"/>
              <a:r>
                <a:rPr lang="en-US" altLang="en-US" sz="3214">
                  <a:solidFill>
                    <a:srgbClr val="000000"/>
                  </a:solidFill>
                  <a:sym typeface="微软雅黑" panose="020B0503020204020204" pitchFamily="34" charset="-122"/>
                </a:rPr>
                <a:t>02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876" y="-1"/>
              <a:ext cx="1424120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81647" tIns="40823" rIns="81647" bIns="40823" anchor="ctr"/>
            <a:lstStyle/>
            <a:p>
              <a:pPr algn="ctr">
                <a:defRPr/>
              </a:pPr>
              <a:endParaRPr sz="357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" name="Group 552"/>
          <p:cNvGrpSpPr>
            <a:grpSpLocks/>
          </p:cNvGrpSpPr>
          <p:nvPr/>
        </p:nvGrpSpPr>
        <p:grpSpPr bwMode="auto">
          <a:xfrm>
            <a:off x="86391" y="3138407"/>
            <a:ext cx="5310060" cy="1253095"/>
            <a:chOff x="-1" y="-1"/>
            <a:chExt cx="5947861" cy="1404158"/>
          </a:xfrm>
        </p:grpSpPr>
        <p:sp>
          <p:nvSpPr>
            <p:cNvPr id="12" name="Shape 549"/>
            <p:cNvSpPr/>
            <p:nvPr/>
          </p:nvSpPr>
          <p:spPr>
            <a:xfrm>
              <a:off x="-1" y="-1"/>
              <a:ext cx="5250822" cy="162018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81647" tIns="40823" rIns="81647" bIns="40823" anchor="ctr"/>
            <a:lstStyle/>
            <a:p>
              <a:pPr algn="ctr">
                <a:defRPr/>
              </a:pPr>
              <a:endParaRPr sz="357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3567" name="Shape 550"/>
            <p:cNvSpPr>
              <a:spLocks noChangeArrowheads="1"/>
            </p:cNvSpPr>
            <p:nvPr/>
          </p:nvSpPr>
          <p:spPr bwMode="auto">
            <a:xfrm>
              <a:off x="4848019" y="378763"/>
              <a:ext cx="761221" cy="646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0824" tIns="40824" rIns="40824" bIns="40824" anchor="ctr">
              <a:spAutoFit/>
            </a:bodyPr>
            <a:lstStyle/>
            <a:p>
              <a:pPr algn="ctr"/>
              <a:r>
                <a:rPr lang="en-US" altLang="en-US" sz="3214">
                  <a:solidFill>
                    <a:srgbClr val="000000"/>
                  </a:solidFill>
                  <a:sym typeface="微软雅黑" panose="020B0503020204020204" pitchFamily="34" charset="-122"/>
                </a:rPr>
                <a:t>03</a:t>
              </a:r>
            </a:p>
          </p:txBody>
        </p:sp>
        <p:sp>
          <p:nvSpPr>
            <p:cNvPr id="16" name="Shape 551"/>
            <p:cNvSpPr/>
            <p:nvPr/>
          </p:nvSpPr>
          <p:spPr>
            <a:xfrm rot="10800000">
              <a:off x="4523613" y="-1"/>
              <a:ext cx="1424247" cy="140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81647" tIns="40823" rIns="81647" bIns="40823" anchor="ctr"/>
            <a:lstStyle/>
            <a:p>
              <a:pPr algn="ctr">
                <a:defRPr/>
              </a:pPr>
              <a:endParaRPr sz="357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7" name="Group 556"/>
          <p:cNvGrpSpPr>
            <a:grpSpLocks/>
          </p:cNvGrpSpPr>
          <p:nvPr/>
        </p:nvGrpSpPr>
        <p:grpSpPr bwMode="auto">
          <a:xfrm>
            <a:off x="86391" y="3407737"/>
            <a:ext cx="1907993" cy="1254513"/>
            <a:chOff x="0" y="-1"/>
            <a:chExt cx="2136756" cy="1404264"/>
          </a:xfrm>
        </p:grpSpPr>
        <p:sp>
          <p:nvSpPr>
            <p:cNvPr id="23563" name="Shape 553"/>
            <p:cNvSpPr>
              <a:spLocks noChangeArrowheads="1"/>
            </p:cNvSpPr>
            <p:nvPr/>
          </p:nvSpPr>
          <p:spPr bwMode="auto">
            <a:xfrm>
              <a:off x="1013621" y="379103"/>
              <a:ext cx="791851" cy="645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0824" tIns="40824" rIns="40824" bIns="40824" anchor="ctr">
              <a:spAutoFit/>
            </a:bodyPr>
            <a:lstStyle/>
            <a:p>
              <a:pPr algn="ctr"/>
              <a:r>
                <a:rPr lang="en-US" altLang="en-US" sz="3214">
                  <a:solidFill>
                    <a:srgbClr val="000000"/>
                  </a:solidFill>
                  <a:sym typeface="微软雅黑" panose="020B0503020204020204" pitchFamily="34" charset="-122"/>
                </a:rPr>
                <a:t>01</a:t>
              </a:r>
            </a:p>
          </p:txBody>
        </p:sp>
        <p:sp>
          <p:nvSpPr>
            <p:cNvPr id="19" name="Shape 554"/>
            <p:cNvSpPr/>
            <p:nvPr/>
          </p:nvSpPr>
          <p:spPr>
            <a:xfrm rot="10800000" flipH="1">
              <a:off x="0" y="-1"/>
              <a:ext cx="1417625" cy="16184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81647" tIns="40823" rIns="81647" bIns="40823" anchor="ctr"/>
            <a:lstStyle/>
            <a:p>
              <a:pPr algn="ctr">
                <a:defRPr/>
              </a:pPr>
              <a:endParaRPr sz="357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Shape 555"/>
            <p:cNvSpPr/>
            <p:nvPr/>
          </p:nvSpPr>
          <p:spPr>
            <a:xfrm rot="10800000">
              <a:off x="712782" y="-1"/>
              <a:ext cx="1423974" cy="140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81647" tIns="40823" rIns="81647" bIns="40823" anchor="ctr"/>
            <a:lstStyle/>
            <a:p>
              <a:pPr algn="ctr">
                <a:defRPr/>
              </a:pPr>
              <a:endParaRPr sz="3572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3" name="Shape 558"/>
          <p:cNvSpPr>
            <a:spLocks noChangeArrowheads="1"/>
          </p:cNvSpPr>
          <p:nvPr/>
        </p:nvSpPr>
        <p:spPr bwMode="auto">
          <a:xfrm>
            <a:off x="3781886" y="2049746"/>
            <a:ext cx="6860835" cy="4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24" tIns="40824" rIns="40824" bIns="40824">
            <a:spAutoFit/>
          </a:bodyPr>
          <a:lstStyle/>
          <a:p>
            <a:r>
              <a:rPr lang="en-US" altLang="zh-CN" sz="2679">
                <a:solidFill>
                  <a:srgbClr val="000000"/>
                </a:solidFill>
                <a:sym typeface="微软雅黑" panose="020B0503020204020204" pitchFamily="34" charset="-122"/>
              </a:rPr>
              <a:t>Xác định được câu khiến trong đoạn văn.</a:t>
            </a:r>
            <a:endParaRPr lang="en-US" altLang="en-US" sz="2679" b="1" i="1">
              <a:solidFill>
                <a:srgbClr val="000000"/>
              </a:solidFill>
              <a:sym typeface="微软雅黑" panose="020B0503020204020204" pitchFamily="34" charset="-122"/>
            </a:endParaRPr>
          </a:p>
        </p:txBody>
      </p:sp>
      <p:sp>
        <p:nvSpPr>
          <p:cNvPr id="26" name="Shape 561"/>
          <p:cNvSpPr>
            <a:spLocks noChangeArrowheads="1"/>
          </p:cNvSpPr>
          <p:nvPr/>
        </p:nvSpPr>
        <p:spPr bwMode="auto">
          <a:xfrm>
            <a:off x="5521193" y="3410573"/>
            <a:ext cx="5609158" cy="4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24" tIns="40824" rIns="40824" bIns="40824">
            <a:spAutoFit/>
          </a:bodyPr>
          <a:lstStyle/>
          <a:p>
            <a:r>
              <a:rPr lang="en-US" altLang="zh-CN" sz="2679">
                <a:solidFill>
                  <a:srgbClr val="000000"/>
                </a:solidFill>
                <a:sym typeface="微软雅黑" panose="020B0503020204020204" pitchFamily="34" charset="-122"/>
              </a:rPr>
              <a:t>Sử dụng câu khiến để nói hoặc viết</a:t>
            </a:r>
            <a:endParaRPr lang="en-US" altLang="en-US" sz="2679">
              <a:solidFill>
                <a:srgbClr val="000000"/>
              </a:solidFill>
              <a:sym typeface="微软雅黑" panose="020B0503020204020204" pitchFamily="34" charset="-122"/>
            </a:endParaRPr>
          </a:p>
        </p:txBody>
      </p:sp>
      <p:sp>
        <p:nvSpPr>
          <p:cNvPr id="29" name="Shape 564"/>
          <p:cNvSpPr>
            <a:spLocks noChangeArrowheads="1"/>
          </p:cNvSpPr>
          <p:nvPr/>
        </p:nvSpPr>
        <p:spPr bwMode="auto">
          <a:xfrm>
            <a:off x="213968" y="4789828"/>
            <a:ext cx="6860835" cy="4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24" tIns="40824" rIns="40824" bIns="40824">
            <a:spAutoFit/>
          </a:bodyPr>
          <a:lstStyle/>
          <a:p>
            <a:r>
              <a:rPr lang="en-US" altLang="zh-CN" sz="2679">
                <a:solidFill>
                  <a:srgbClr val="000000"/>
                </a:solidFill>
                <a:sym typeface="微软雅黑" panose="020B0503020204020204" pitchFamily="34" charset="-122"/>
              </a:rPr>
              <a:t>Hiểu được tác dụng, cấu tạo của câu khiến.</a:t>
            </a:r>
            <a:endParaRPr lang="en-US" altLang="en-US" sz="2679" b="1" i="1">
              <a:solidFill>
                <a:srgbClr val="000000"/>
              </a:solidFill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7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11" grpId="0" animBg="1" advAuto="0"/>
      <p:bldP spid="17" grpId="0" animBg="1" advAuto="0"/>
      <p:bldP spid="23" grpId="0"/>
      <p:bldP spid="26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6"/>
          <p:cNvSpPr txBox="1">
            <a:spLocks noChangeArrowheads="1"/>
          </p:cNvSpPr>
          <p:nvPr/>
        </p:nvSpPr>
        <p:spPr bwMode="auto">
          <a:xfrm>
            <a:off x="243737" y="367140"/>
            <a:ext cx="11785327" cy="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57" b="1">
                <a:solidFill>
                  <a:srgbClr val="FF0000"/>
                </a:solidFill>
              </a:rPr>
              <a:t>Bài 1: </a:t>
            </a:r>
            <a:r>
              <a:rPr lang="en-US" altLang="vi-VN" sz="2857">
                <a:solidFill>
                  <a:srgbClr val="230BB5"/>
                </a:solidFill>
              </a:rPr>
              <a:t>Câu in nghiêng dưới đây được dùng làm gì?</a:t>
            </a:r>
            <a:r>
              <a:rPr lang="en-US" altLang="vi-VN" sz="2857" b="1">
                <a:solidFill>
                  <a:srgbClr val="230BB5"/>
                </a:solidFill>
              </a:rPr>
              <a:t> </a:t>
            </a:r>
            <a:r>
              <a:rPr lang="en-US" altLang="vi-VN" sz="2857">
                <a:solidFill>
                  <a:srgbClr val="230BB5"/>
                </a:solidFill>
              </a:rPr>
              <a:t>Cuối câu in nghiêng có dấu gì?</a:t>
            </a:r>
            <a:endParaRPr lang="vi-VN" altLang="vi-VN" sz="2857">
              <a:solidFill>
                <a:srgbClr val="230BB5"/>
              </a:solidFill>
            </a:endParaRPr>
          </a:p>
        </p:txBody>
      </p:sp>
      <p:sp>
        <p:nvSpPr>
          <p:cNvPr id="12" name="Text Box 87"/>
          <p:cNvSpPr txBox="1">
            <a:spLocks noChangeArrowheads="1"/>
          </p:cNvSpPr>
          <p:nvPr/>
        </p:nvSpPr>
        <p:spPr bwMode="auto">
          <a:xfrm>
            <a:off x="1672605" y="1591885"/>
            <a:ext cx="8096919" cy="14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071"/>
              </a:spcBef>
              <a:buNone/>
              <a:defRPr/>
            </a:pPr>
            <a:r>
              <a:rPr lang="en-US" altLang="vi-VN" sz="2589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vi-VN" sz="285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1071"/>
              </a:spcBef>
              <a:buNone/>
              <a:defRPr/>
            </a:pP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5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vi-VN" sz="2857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con! </a:t>
            </a:r>
          </a:p>
          <a:p>
            <a:pPr algn="r">
              <a:spcBef>
                <a:spcPts val="1071"/>
              </a:spcBef>
              <a:buNone/>
              <a:defRPr/>
            </a:pPr>
            <a:r>
              <a:rPr lang="en-US" altLang="vi-VN" sz="1429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 GIÓNG </a:t>
            </a:r>
            <a:endParaRPr lang="vi-VN" altLang="vi-VN" sz="1429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98250" y="2164566"/>
            <a:ext cx="5008294" cy="53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vi-VN" sz="2857" i="1">
                <a:solidFill>
                  <a:srgbClr val="FF0000"/>
                </a:solidFill>
              </a:rPr>
              <a:t>Mẹ mời sứ giả vào đây cho con! </a:t>
            </a:r>
            <a:endParaRPr lang="en-US" altLang="en-US" sz="2857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802506" y="2711732"/>
            <a:ext cx="340207" cy="34587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7"/>
          </a:p>
        </p:txBody>
      </p:sp>
      <p:sp>
        <p:nvSpPr>
          <p:cNvPr id="3" name="Cloud 2"/>
          <p:cNvSpPr/>
          <p:nvPr/>
        </p:nvSpPr>
        <p:spPr>
          <a:xfrm>
            <a:off x="2965390" y="3156836"/>
            <a:ext cx="4218563" cy="129278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679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6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4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6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857</Words>
  <Application>Microsoft Office PowerPoint</Application>
  <PresentationFormat>Widescreen</PresentationFormat>
  <Paragraphs>121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Huyền Thanh</cp:lastModifiedBy>
  <cp:revision>2</cp:revision>
  <dcterms:created xsi:type="dcterms:W3CDTF">2022-03-18T10:37:09Z</dcterms:created>
  <dcterms:modified xsi:type="dcterms:W3CDTF">2022-03-19T18:07:22Z</dcterms:modified>
</cp:coreProperties>
</file>