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30"/>
  </p:handoutMasterIdLst>
  <p:sldIdLst>
    <p:sldId id="578" r:id="rId3"/>
    <p:sldId id="579" r:id="rId4"/>
    <p:sldId id="513" r:id="rId5"/>
    <p:sldId id="435" r:id="rId7"/>
    <p:sldId id="359" r:id="rId8"/>
    <p:sldId id="515" r:id="rId9"/>
    <p:sldId id="516" r:id="rId10"/>
    <p:sldId id="518" r:id="rId11"/>
    <p:sldId id="519" r:id="rId12"/>
    <p:sldId id="551" r:id="rId13"/>
    <p:sldId id="552" r:id="rId14"/>
    <p:sldId id="520" r:id="rId15"/>
    <p:sldId id="521" r:id="rId16"/>
    <p:sldId id="522" r:id="rId17"/>
    <p:sldId id="346" r:id="rId18"/>
    <p:sldId id="467" r:id="rId19"/>
    <p:sldId id="526" r:id="rId20"/>
    <p:sldId id="531" r:id="rId21"/>
    <p:sldId id="535" r:id="rId22"/>
    <p:sldId id="547" r:id="rId23"/>
    <p:sldId id="482" r:id="rId24"/>
    <p:sldId id="543" r:id="rId25"/>
    <p:sldId id="544" r:id="rId26"/>
    <p:sldId id="545" r:id="rId27"/>
    <p:sldId id="462" r:id="rId28"/>
    <p:sldId id="464" r:id="rId29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34"/>
    </p:embeddedFont>
    <p:embeddedFont>
      <p:font typeface="VNI-Times" pitchFamily="2" charset="0"/>
      <p:regular r:id="rId35"/>
      <p:bold r:id="rId36"/>
      <p:italic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3333FF"/>
    <a:srgbClr val="0000FF"/>
    <a:srgbClr val="CC3399"/>
    <a:srgbClr val="009900"/>
    <a:srgbClr val="0066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7BFC00-BE0D-478D-92EC-2FCC0D61855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44285A-9573-4C39-A544-E4FDDBE34AC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CB56C1-2E78-4516-A5DE-A9A9F27C745B}" type="slidenum">
              <a:rPr lang="en-US" altLang="en-US"/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8B0888-87CD-4EA4-8001-A5CE04BDC173}" type="slidenum">
              <a:rPr lang="en-US" smtClean="0"/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CFAC-92A1-4863-B36A-9247F433FC8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9E89F-9C75-4957-8E74-914F33BC63E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D860B-5DAD-402B-844F-611562A04A7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609E-3A6A-452D-BC02-BD3BB4C59E0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showMasterSp="0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9E710-2FEF-4725-8CF4-85F14B90B182}" type="datetime1">
              <a:rPr lang="en-US"/>
            </a:fld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Thanh Cường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6ABE3-397C-4655-BA74-BB73F37A21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9A53-0EF0-4DEC-8A88-1DC30B125B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0539-1D8C-46FB-99C0-4E4286BA7E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4E3D-923A-4DB8-AF92-B34F25D0939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8294-EC15-4462-BB8C-2094BB1E881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4AE2-CC83-4D11-92E9-0B5D5FF8398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DD99-F88E-47E2-A95E-BD636FDCA16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DDEF-E2A9-40C6-ACD1-6F2B94DFD40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D031-1761-4EF8-8936-224866DBD50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553200"/>
            <a:ext cx="6096000" cy="168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8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Hoàng Công Thành - TH số 1 Vĩnh TháiTrần Thị Bích Lan-Trường Đoàn Thị Điểm-Đà Lạt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37325"/>
            <a:ext cx="457200" cy="320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8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72CCCE-459E-4145-829A-E2C97F41F60D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hyperlink" Target="http://images.google.com.vn/imgres?imgurl=http://img117.imageshack.us/img117/2443/images719097duonglangph5.gif&amp;imgrefurl=http://www.avsnonline.net/forum/viewtopic.php%3Ft%3D10816&amp;usg=__1gCSE4kBUI64X7fFYSxNM3ZcsQE=&amp;h=299&amp;w=421&amp;sz=117&amp;hl=vi&amp;start=1&amp;tbnid=h3ja-lA6uSK1mM:&amp;tbnh=89&amp;tbnw=125&amp;prev=/images%3Fq%3Dlu%25E1%25BB%25B9%2Btre%2Bl%25C3%25A0ng%26gbv%3D2%26ndsp%3D18%26hl%3Dvi%26sa%3DN" TargetMode="Externa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3.jpeg"/><Relationship Id="rId2" Type="http://schemas.openxmlformats.org/officeDocument/2006/relationships/hyperlink" Target="http://images.google.com.vn/imgres?imgurl=http://vitinfo.com.vn/anh/2008/1/13/tt_bamboo2at2.jpg&amp;imgrefurl=http://vitinfo.com.vn/Muctin/Honviet/35479/default.aspx&amp;usg=__MSMr-x4osqGI3YPmDen-zy8SECw=&amp;h=300&amp;w=400&amp;sz=109&amp;hl=vi&amp;start=18&amp;tbnid=Qh9166R6DWSf6M:&amp;tbnh=93&amp;tbnw=124&amp;prev=/images%3Fq%3Dlu%25E1%25BB%25B9%2Btre%2Bl%25C3%25A0ng%26gbv%3D2%26ndsp%3D18%26hl%3Dvi%26sa%3DN" TargetMode="External"/><Relationship Id="rId1" Type="http://schemas.openxmlformats.org/officeDocument/2006/relationships/hyperlink" Target="http://images.google.com.vn/imgres?imgurl=http://vietnam.vnagency.com.vn/VNP_Upload/News/2006-11/Images/1106Av03L.jpg&amp;imgrefurl=http://d3zp3r4d0.wordpress.com/2007/01/26/lang-vi%25E1%25BB%2587t/&amp;usg=__ijAAZzf9oHsUX1OluD8No4c0WL4=&amp;h=300&amp;w=450&amp;sz=39&amp;hl=vi&amp;start=11&amp;tbnid=IMKj6CJxamnKMM:&amp;tbnh=85&amp;tbnw=127&amp;prev=/images%3Fq%3Dlu%25E1%25BB%25B9%2Btre%2Bl%25C3%25A0ng%26gbv%3D2%26ndsp%3D18%26hl%3Dvi%26sa%3D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hyperlink" Target="http://www.haiduong.gov.vn/front-end/index.asp?website_id=39&amp;menu_id=365&amp;parent_menu_id=408&amp;article_id=11386&amp;fuseaction=DISPLAY_SINGLE_ARTICL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0120" y="2303070"/>
            <a:ext cx="4446178" cy="358589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  <a:latin typeface="+mn-lt"/>
              </a:rPr>
              <a:t>CHÀO MỪNG QUÝ THẦY CÔ VÀ </a:t>
            </a:r>
            <a:endParaRPr 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EB5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EB500"/>
                </a:solidFill>
                <a:latin typeface="+mn-lt"/>
              </a:rPr>
              <a:t>CÁC EM HỌC SINH LỚP 4A3 </a:t>
            </a:r>
            <a:endParaRPr lang="en-US" sz="405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EB5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4451" y="3611271"/>
            <a:ext cx="667078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latin typeface="+mn-lt"/>
              </a:rPr>
              <a:t>ĐẾN VỚI GIỜ HỌC ĐỊA LÍ</a:t>
            </a:r>
            <a:endParaRPr lang="en-US" sz="27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66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	 </a:t>
            </a:r>
            <a:endParaRPr lang="en-US" smtClean="0"/>
          </a:p>
        </p:txBody>
      </p:sp>
      <p:sp>
        <p:nvSpPr>
          <p:cNvPr id="33795" name="Text Box 15"/>
          <p:cNvSpPr txBox="1">
            <a:spLocks noChangeArrowheads="1"/>
          </p:cNvSpPr>
          <p:nvPr/>
        </p:nvSpPr>
        <p:spPr bwMode="auto">
          <a:xfrm>
            <a:off x="598488" y="6054725"/>
            <a:ext cx="3581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Miếu Thành Hoàng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3" name="Rectangle 17"/>
          <p:cNvSpPr>
            <a:spLocks noGrp="1" noRot="1" noChangeArrowheads="1"/>
          </p:cNvSpPr>
          <p:nvPr>
            <p:ph sz="quarter" idx="2"/>
          </p:nvPr>
        </p:nvSpPr>
        <p:spPr>
          <a:xfrm>
            <a:off x="4916488" y="1905000"/>
            <a:ext cx="3929062" cy="20177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hlinkClick r:id="rId1"/>
              </a:rPr>
              <a:t> 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3797" name="Text Box 20"/>
          <p:cNvSpPr txBox="1">
            <a:spLocks noChangeArrowheads="1"/>
          </p:cNvSpPr>
          <p:nvPr/>
        </p:nvSpPr>
        <p:spPr bwMode="auto">
          <a:xfrm>
            <a:off x="4814888" y="6032500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Chùa Phổ Minh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pic>
        <p:nvPicPr>
          <p:cNvPr id="33798" name="Picture 23" descr="0073 (4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701675"/>
            <a:ext cx="4572001" cy="5105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25" descr="chuaphom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701675"/>
            <a:ext cx="43592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	 </a:t>
            </a:r>
            <a:endParaRPr lang="en-US" smtClean="0"/>
          </a:p>
        </p:txBody>
      </p:sp>
      <p:sp>
        <p:nvSpPr>
          <p:cNvPr id="99337" name="Rectangle 9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smtClean="0">
                <a:solidFill>
                  <a:srgbClr val="000000"/>
                </a:solidFill>
                <a:hlinkClick r:id="rId1"/>
              </a:rPr>
              <a:t> </a:t>
            </a: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99338" name="Rectangle 10"/>
          <p:cNvSpPr>
            <a:spLocks noGrp="1" noRot="1" noChangeArrowheads="1"/>
          </p:cNvSpPr>
          <p:nvPr>
            <p:ph sz="quarter" idx="2"/>
          </p:nvPr>
        </p:nvSpPr>
        <p:spPr>
          <a:xfrm>
            <a:off x="4508500" y="1941513"/>
            <a:ext cx="4029075" cy="42306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000000"/>
                </a:solidFill>
                <a:hlinkClick r:id="rId2"/>
              </a:rPr>
              <a:t> </a:t>
            </a: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34821" name="Text Box 15"/>
          <p:cNvSpPr txBox="1">
            <a:spLocks noChangeArrowheads="1"/>
          </p:cNvSpPr>
          <p:nvPr/>
        </p:nvSpPr>
        <p:spPr bwMode="auto">
          <a:xfrm>
            <a:off x="2917825" y="6148388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Đình làng Đồng Kỵ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pic>
        <p:nvPicPr>
          <p:cNvPr id="34822" name="Picture 17" descr="dinhdong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01675"/>
            <a:ext cx="737393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899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>
              <a:latin typeface="Verdana" panose="020B0604030504040204" pitchFamily="34" charset="0"/>
            </a:endParaRP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228600" y="1143000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8600" y="2362200"/>
            <a:ext cx="876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851_125130970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r="-2"/>
          <a:stretch>
            <a:fillRect/>
          </a:stretch>
        </p:blipFill>
        <p:spPr bwMode="auto">
          <a:xfrm>
            <a:off x="-28575" y="0"/>
            <a:ext cx="4905375" cy="601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216650"/>
            <a:ext cx="4267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Làng Việt Cổ</a:t>
            </a:r>
            <a:endParaRPr lang="en-US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2" descr="hanoi1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5257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410200" y="6248400"/>
            <a:ext cx="3733800" cy="5842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LàngViệt ngày nay</a:t>
            </a:r>
            <a:endParaRPr lang="en-US" altLang="en-US" sz="32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938" y="0"/>
            <a:ext cx="9296400" cy="697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9255" y="2286000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352800" y="990600"/>
            <a:ext cx="27781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Text Box 62"/>
          <p:cNvSpPr txBox="1">
            <a:spLocks noChangeArrowheads="1"/>
          </p:cNvSpPr>
          <p:nvPr/>
        </p:nvSpPr>
        <p:spPr bwMode="auto">
          <a:xfrm>
            <a:off x="347662" y="1579602"/>
            <a:ext cx="414813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6" name="Rectangle 63"/>
          <p:cNvSpPr>
            <a:spLocks noChangeArrowheads="1"/>
          </p:cNvSpPr>
          <p:nvPr/>
        </p:nvSpPr>
        <p:spPr bwMode="auto">
          <a:xfrm>
            <a:off x="228600" y="1371600"/>
            <a:ext cx="44196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u="sng" dirty="0">
              <a:solidFill>
                <a:srgbClr val="3333FF"/>
              </a:solidFill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457200" y="2209800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13125" y="2170113"/>
            <a:ext cx="1006475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en-US" sz="1600"/>
          </a:p>
        </p:txBody>
      </p:sp>
      <p:pic>
        <p:nvPicPr>
          <p:cNvPr id="5" name="Picture 3" descr="Picture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3352799"/>
            <a:ext cx="4343400" cy="2895601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6" name="Picture 1029" descr="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"/>
            <a:ext cx="8686800" cy="2814935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667000" y="2814935"/>
            <a:ext cx="3429000" cy="461665"/>
          </a:xfrm>
          <a:prstGeom prst="rect">
            <a:avLst/>
          </a:prstGeom>
          <a:solidFill>
            <a:srgbClr val="66FF66"/>
          </a:solidFill>
          <a:ln w="9525" algn="ctr">
            <a:solidFill>
              <a:schemeClr val="hlink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62000" y="6243935"/>
            <a:ext cx="3048000" cy="461665"/>
          </a:xfrm>
          <a:prstGeom prst="rect">
            <a:avLst/>
          </a:prstGeom>
          <a:solidFill>
            <a:srgbClr val="66FF66"/>
          </a:solidFill>
          <a:ln w="9525" algn="ctr">
            <a:solidFill>
              <a:schemeClr val="hlink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334000" y="6243935"/>
            <a:ext cx="2819400" cy="461665"/>
          </a:xfrm>
          <a:prstGeom prst="rect">
            <a:avLst/>
          </a:prstGeom>
          <a:solidFill>
            <a:srgbClr val="66FF66"/>
          </a:solidFill>
          <a:ln w="9525" algn="ctr">
            <a:solidFill>
              <a:schemeClr val="hlink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4191000" cy="28956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over dir="d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Text Box 62"/>
          <p:cNvSpPr txBox="1">
            <a:spLocks noChangeArrowheads="1"/>
          </p:cNvSpPr>
          <p:nvPr/>
        </p:nvSpPr>
        <p:spPr bwMode="auto">
          <a:xfrm>
            <a:off x="305117" y="456922"/>
            <a:ext cx="414813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6" name="Rectangle 63"/>
          <p:cNvSpPr>
            <a:spLocks noChangeArrowheads="1"/>
          </p:cNvSpPr>
          <p:nvPr/>
        </p:nvSpPr>
        <p:spPr bwMode="auto">
          <a:xfrm>
            <a:off x="152400" y="609600"/>
            <a:ext cx="44196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u="sng" dirty="0">
              <a:solidFill>
                <a:srgbClr val="3333FF"/>
              </a:solidFill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91836" y="3277612"/>
            <a:ext cx="828068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Lễ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hội</a:t>
            </a:r>
            <a:r>
              <a:rPr lang="en-US" altLang="en-US" sz="3200" b="1" dirty="0">
                <a:latin typeface="Times New Roman" panose="02020603050405020304" pitchFamily="18" charset="0"/>
              </a:rPr>
              <a:t> ở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đồng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bằng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Bắc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được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tô</a:t>
            </a:r>
            <a:r>
              <a:rPr lang="en-US" altLang="en-US" sz="3200" b="1" dirty="0">
                <a:latin typeface="Times New Roman" panose="02020603050405020304" pitchFamily="18" charset="0"/>
              </a:rPr>
              <a:t>̉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chức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vào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thời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gian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nào</a:t>
            </a:r>
            <a:r>
              <a:rPr lang="en-US" altLang="en-US" sz="3200" b="1" dirty="0">
                <a:latin typeface="Times New Roman" panose="02020603050405020304" pitchFamily="18" charset="0"/>
              </a:rPr>
              <a:t> ?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</a:rPr>
              <a:t>? 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algn="just"/>
            <a:endParaRPr lang="en-US" altLang="en-US" sz="3200" dirty="0">
              <a:latin typeface="Times New Roman" panose="02020603050405020304" pitchFamily="18" charset="0"/>
            </a:endParaRPr>
          </a:p>
          <a:p>
            <a:pPr algn="just"/>
            <a:r>
              <a:rPr lang="en-US" altLang="en-US" sz="3200" b="1" dirty="0" err="1" smtClean="0"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</a:rPr>
              <a:t>2: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Kể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lễ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</a:rPr>
              <a:t>hội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mà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latin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lễ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hôi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mặc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trang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657600" y="1218901"/>
            <a:ext cx="5257800" cy="125569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Text Box 62"/>
          <p:cNvSpPr txBox="1">
            <a:spLocks noChangeArrowheads="1"/>
          </p:cNvSpPr>
          <p:nvPr/>
        </p:nvSpPr>
        <p:spPr bwMode="auto">
          <a:xfrm>
            <a:off x="500062" y="228322"/>
            <a:ext cx="4148138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6" name="Rectangle 63"/>
          <p:cNvSpPr>
            <a:spLocks noChangeArrowheads="1"/>
          </p:cNvSpPr>
          <p:nvPr/>
        </p:nvSpPr>
        <p:spPr bwMode="auto">
          <a:xfrm>
            <a:off x="228600" y="1371600"/>
            <a:ext cx="441960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u="sng" dirty="0">
              <a:solidFill>
                <a:srgbClr val="3333FF"/>
              </a:solidFill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304800" y="990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Lễ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hội</a:t>
            </a:r>
            <a:r>
              <a:rPr lang="en-US" altLang="en-US" sz="3200" b="1" dirty="0">
                <a:latin typeface="Times New Roman" panose="02020603050405020304" pitchFamily="18" charset="0"/>
              </a:rPr>
              <a:t> ở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đồng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bằng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Bắc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được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tô</a:t>
            </a:r>
            <a:r>
              <a:rPr lang="en-US" altLang="en-US" sz="3200" b="1" dirty="0">
                <a:latin typeface="Times New Roman" panose="02020603050405020304" pitchFamily="18" charset="0"/>
              </a:rPr>
              <a:t>̉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chức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vào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thời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gian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nào</a:t>
            </a:r>
            <a:r>
              <a:rPr lang="en-US" altLang="en-US" sz="3200" b="1" dirty="0">
                <a:latin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</a:rPr>
              <a:t>? 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9745" y="2277745"/>
            <a:ext cx="8305800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2: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Kể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tên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lễ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hội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mà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?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lễ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hội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dân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mặc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trang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phục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?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hoạt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sym typeface="+mn-ea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  <a:sym typeface="+mn-ea"/>
              </a:rPr>
              <a:t>?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3250" name="Picture 28" descr="HL_quan-ho-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49275"/>
            <a:ext cx="9144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7"/>
          <p:cNvSpPr>
            <a:spLocks noChangeArrowheads="1"/>
          </p:cNvSpPr>
          <p:nvPr/>
        </p:nvSpPr>
        <p:spPr bwMode="auto">
          <a:xfrm>
            <a:off x="1" y="62738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 Lim - </a:t>
            </a:r>
            <a:r>
              <a:rPr lang="en-US" sz="32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Ninh</a:t>
            </a:r>
            <a:r>
              <a:rPr lang="en-US" sz="32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(13 </a:t>
            </a:r>
            <a:r>
              <a:rPr lang="en-US" sz="32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giêng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Rectangle 2"/>
          <p:cNvSpPr txBox="1">
            <a:spLocks noRot="1" noChangeArrowheads="1"/>
          </p:cNvSpPr>
          <p:nvPr/>
        </p:nvSpPr>
        <p:spPr bwMode="auto">
          <a:xfrm>
            <a:off x="512763" y="92075"/>
            <a:ext cx="8637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lễ hội nổi tiếng ở đồng bằng Bắc Bộ.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6" name="Picture 36" descr="chuahuon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86685"/>
            <a:ext cx="3927475" cy="262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7"/>
          <p:cNvSpPr>
            <a:spLocks noChangeArrowheads="1"/>
          </p:cNvSpPr>
          <p:nvPr/>
        </p:nvSpPr>
        <p:spPr bwMode="auto">
          <a:xfrm>
            <a:off x="1905000" y="6334760"/>
            <a:ext cx="5611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en-US" sz="2800">
                <a:solidFill>
                  <a:srgbClr val="3333FF"/>
                </a:solidFill>
                <a:latin typeface="Times New Roman" panose="02020603050405020304" pitchFamily="18" charset="0"/>
              </a:rPr>
              <a:t>Hội Chùa Hương-Mỹ Đức (Hà Nội)</a:t>
            </a:r>
            <a:endParaRPr lang="en-US" sz="28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5298" name="Picture 2" descr="http://disanthegioi.info/userfiles/image/2013/419.jpg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40" y="1905000"/>
            <a:ext cx="283591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37"/>
          <p:cNvSpPr>
            <a:spLocks noChangeArrowheads="1"/>
          </p:cNvSpPr>
          <p:nvPr/>
        </p:nvSpPr>
        <p:spPr bwMode="auto">
          <a:xfrm>
            <a:off x="1981200" y="6353175"/>
            <a:ext cx="41969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Gióng</a:t>
            </a: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– </a:t>
            </a:r>
            <a:r>
              <a:rPr lang="en-US" sz="28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Đổng</a:t>
            </a:r>
            <a:r>
              <a:rPr lang="en-US" sz="28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327" name="Picture 24" descr="hung_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9545" cy="68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36"/>
          <p:cNvSpPr>
            <a:spLocks noChangeArrowheads="1"/>
          </p:cNvSpPr>
          <p:nvPr/>
        </p:nvSpPr>
        <p:spPr bwMode="auto">
          <a:xfrm>
            <a:off x="1219200" y="1143000"/>
            <a:ext cx="41148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eaLnBrk="0" hangingPunct="0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Hội Đền Hùng – Phú Thọ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1" name="Picture 7" descr="1-5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-34290"/>
            <a:ext cx="9047480" cy="69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43965" y="6296978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</a:rPr>
              <a:t>Lễ Khai Ấn Đền Trần – Nam Định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5" grpId="1"/>
      <p:bldP spid="55299" grpId="0"/>
      <p:bldP spid="55299" grpId="1"/>
      <p:bldP spid="56324" grpId="0"/>
      <p:bldP spid="56324" grpId="1"/>
      <p:bldP spid="32770" grpId="0"/>
      <p:bldP spid="3277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gtbrd013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8" y="0"/>
            <a:ext cx="9296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ubtitle 2"/>
          <p:cNvSpPr txBox="1"/>
          <p:nvPr/>
        </p:nvSpPr>
        <p:spPr bwMode="auto">
          <a:xfrm>
            <a:off x="1676400" y="2514600"/>
            <a:ext cx="594201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</a:t>
            </a:r>
            <a:endParaRPr lang="en-US" altLang="en-US" sz="4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</a:t>
            </a:r>
            <a:endParaRPr lang="en-US" altLang="en-US" sz="4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514600" y="1362075"/>
            <a:ext cx="4572000" cy="163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8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ĐỊA LÍ </a:t>
            </a:r>
            <a:endParaRPr lang="en-US" altLang="en-US" sz="4000" b="1">
              <a:solidFill>
                <a:srgbClr val="8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4000" b="1">
              <a:solidFill>
                <a:srgbClr val="8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l_fi" descr="HatQuanHo%20(2)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s 1"/>
          <p:cNvSpPr/>
          <p:nvPr/>
        </p:nvSpPr>
        <p:spPr>
          <a:xfrm>
            <a:off x="609600" y="5334000"/>
            <a:ext cx="5105400" cy="685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Hát quan họ</a:t>
            </a: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10" descr="201212117339_co-ngu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66965"/>
            <a:ext cx="907542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 descr="Copy_of_Anh_6_Hoi_thi_nau_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0"/>
            <a:ext cx="9064625" cy="675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3429000" y="6096000"/>
            <a:ext cx="200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Thi nấu cơm</a:t>
            </a:r>
            <a:endParaRPr lang="en-US" altLang="en-US" sz="2400" b="1">
              <a:solidFill>
                <a:schemeClr val="tx1"/>
              </a:solidFill>
            </a:endParaRPr>
          </a:p>
        </p:txBody>
      </p:sp>
      <p:pic>
        <p:nvPicPr>
          <p:cNvPr id="41987" name="Picture 4" descr="Trau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5595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228600" y="5334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FF"/>
                </a:solidFill>
              </a:rPr>
              <a:t>Hội chọi trâu Hải Phòng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9938" grpId="0"/>
      <p:bldP spid="39938" grpId="1"/>
      <p:bldP spid="41988" grpId="0"/>
      <p:bldP spid="4198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article11386">
            <a:hlinkClick r:id="rId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1600200" y="2946400"/>
            <a:ext cx="156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</a:rPr>
              <a:t>Đua thuyền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43012" name="Text Box 14"/>
          <p:cNvSpPr txBox="1">
            <a:spLocks noChangeArrowheads="1"/>
          </p:cNvSpPr>
          <p:nvPr/>
        </p:nvSpPr>
        <p:spPr bwMode="auto">
          <a:xfrm>
            <a:off x="13716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Đấu vật</a:t>
            </a:r>
            <a:endParaRPr lang="en-US" altLang="en-US" sz="24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3013" name="Picture 14" descr="vcf_lim1.gif (16468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5181600" y="4038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Múa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pic>
        <p:nvPicPr>
          <p:cNvPr id="43015" name="Picture 12" descr="Đó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Rectangle 13"/>
          <p:cNvSpPr>
            <a:spLocks noChangeArrowheads="1"/>
          </p:cNvSpPr>
          <p:nvPr/>
        </p:nvSpPr>
        <p:spPr bwMode="auto">
          <a:xfrm>
            <a:off x="3581400" y="40433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Đấu vật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pic>
        <p:nvPicPr>
          <p:cNvPr id="43017" name="Picture 11" descr="Danh-d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6019800" y="304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Đánh đu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il_fi" descr="HatQuanHo%20(2)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7913"/>
            <a:ext cx="9144000" cy="5780087"/>
          </a:xfr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38400" y="61722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   </a:t>
            </a:r>
            <a:endParaRPr lang="en-US" altLang="en-US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17475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Mô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trang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phục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truyền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thống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3200" b="1" dirty="0"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Bắc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"/>
            <a:ext cx="5715000" cy="6172200"/>
          </a:xfrm>
          <a:noFill/>
        </p:spPr>
      </p:pic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6858000" y="5486400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FF"/>
                </a:solidFill>
              </a:rPr>
              <a:t>Quần trắng</a:t>
            </a:r>
            <a:endParaRPr lang="en-US" altLang="en-US" sz="2000">
              <a:solidFill>
                <a:srgbClr val="6600FF"/>
              </a:solidFill>
            </a:endParaRPr>
          </a:p>
        </p:txBody>
      </p:sp>
      <p:sp>
        <p:nvSpPr>
          <p:cNvPr id="455685" name="Line 5"/>
          <p:cNvSpPr>
            <a:spLocks noChangeShapeType="1"/>
          </p:cNvSpPr>
          <p:nvPr/>
        </p:nvSpPr>
        <p:spPr bwMode="auto">
          <a:xfrm flipH="1" flipV="1">
            <a:off x="5867400" y="50292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7010400" y="3946525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FF"/>
                </a:solidFill>
              </a:rPr>
              <a:t>Áo dài the</a:t>
            </a:r>
            <a:endParaRPr lang="en-US" altLang="en-US" sz="2000">
              <a:solidFill>
                <a:srgbClr val="6600FF"/>
              </a:solidFill>
            </a:endParaRPr>
          </a:p>
        </p:txBody>
      </p:sp>
      <p:sp>
        <p:nvSpPr>
          <p:cNvPr id="455687" name="Line 7"/>
          <p:cNvSpPr>
            <a:spLocks noChangeShapeType="1"/>
          </p:cNvSpPr>
          <p:nvPr/>
        </p:nvSpPr>
        <p:spPr bwMode="auto">
          <a:xfrm flipH="1" flipV="1">
            <a:off x="5943600" y="37338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8" name="Line 8"/>
          <p:cNvSpPr>
            <a:spLocks noChangeShapeType="1"/>
          </p:cNvSpPr>
          <p:nvPr/>
        </p:nvSpPr>
        <p:spPr bwMode="auto">
          <a:xfrm flipH="1" flipV="1">
            <a:off x="5638800" y="1219200"/>
            <a:ext cx="13716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7010400" y="1600200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FF"/>
                </a:solidFill>
              </a:rPr>
              <a:t>Khăn xếp đen</a:t>
            </a:r>
            <a:endParaRPr lang="en-US" altLang="en-US" sz="2000">
              <a:solidFill>
                <a:srgbClr val="6600FF"/>
              </a:solidFill>
            </a:endParaRPr>
          </a:p>
        </p:txBody>
      </p:sp>
      <p:sp>
        <p:nvSpPr>
          <p:cNvPr id="455690" name="Text Box 10"/>
          <p:cNvSpPr txBox="1">
            <a:spLocks noChangeArrowheads="1"/>
          </p:cNvSpPr>
          <p:nvPr/>
        </p:nvSpPr>
        <p:spPr bwMode="auto">
          <a:xfrm>
            <a:off x="228600" y="2286000"/>
            <a:ext cx="15240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FF"/>
                </a:solidFill>
              </a:rPr>
              <a:t>Áo tứ thân</a:t>
            </a:r>
            <a:endParaRPr lang="en-US" altLang="en-US" sz="2000">
              <a:solidFill>
                <a:srgbClr val="6600FF"/>
              </a:solidFill>
            </a:endParaRPr>
          </a:p>
        </p:txBody>
      </p:sp>
      <p:sp>
        <p:nvSpPr>
          <p:cNvPr id="455691" name="Line 11"/>
          <p:cNvSpPr>
            <a:spLocks noChangeShapeType="1"/>
          </p:cNvSpPr>
          <p:nvPr/>
        </p:nvSpPr>
        <p:spPr bwMode="auto">
          <a:xfrm flipV="1">
            <a:off x="1752600" y="2306636"/>
            <a:ext cx="1447800" cy="250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2" name="Text Box 12"/>
          <p:cNvSpPr txBox="1">
            <a:spLocks noChangeArrowheads="1"/>
          </p:cNvSpPr>
          <p:nvPr/>
        </p:nvSpPr>
        <p:spPr bwMode="auto">
          <a:xfrm>
            <a:off x="381000" y="1524000"/>
            <a:ext cx="15240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FF"/>
                </a:solidFill>
              </a:rPr>
              <a:t>Yếm đào</a:t>
            </a:r>
            <a:endParaRPr lang="en-US" altLang="en-US" sz="2000">
              <a:solidFill>
                <a:srgbClr val="6600FF"/>
              </a:solidFill>
            </a:endParaRPr>
          </a:p>
        </p:txBody>
      </p:sp>
      <p:sp>
        <p:nvSpPr>
          <p:cNvPr id="455693" name="Line 13"/>
          <p:cNvSpPr>
            <a:spLocks noChangeShapeType="1"/>
          </p:cNvSpPr>
          <p:nvPr/>
        </p:nvSpPr>
        <p:spPr bwMode="auto">
          <a:xfrm>
            <a:off x="1905000" y="1785938"/>
            <a:ext cx="1752600" cy="48656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4" name="Text Box 14"/>
          <p:cNvSpPr txBox="1">
            <a:spLocks noChangeArrowheads="1"/>
          </p:cNvSpPr>
          <p:nvPr/>
        </p:nvSpPr>
        <p:spPr bwMode="auto">
          <a:xfrm>
            <a:off x="0" y="4338638"/>
            <a:ext cx="1828800" cy="4000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solidFill>
                  <a:srgbClr val="6600FF"/>
                </a:solidFill>
              </a:rPr>
              <a:t>Váy</a:t>
            </a:r>
            <a:r>
              <a:rPr lang="en-US" altLang="en-US" sz="2000" dirty="0" smtClean="0">
                <a:solidFill>
                  <a:srgbClr val="6600FF"/>
                </a:solidFill>
              </a:rPr>
              <a:t> </a:t>
            </a:r>
            <a:r>
              <a:rPr lang="en-US" altLang="en-US" sz="2000" dirty="0" err="1" smtClean="0">
                <a:solidFill>
                  <a:srgbClr val="6600FF"/>
                </a:solidFill>
              </a:rPr>
              <a:t>đen</a:t>
            </a:r>
            <a:endParaRPr lang="en-US" altLang="en-US" sz="2000" dirty="0">
              <a:solidFill>
                <a:srgbClr val="6600FF"/>
              </a:solidFill>
            </a:endParaRPr>
          </a:p>
        </p:txBody>
      </p:sp>
      <p:sp>
        <p:nvSpPr>
          <p:cNvPr id="455695" name="Line 15"/>
          <p:cNvSpPr>
            <a:spLocks noChangeShapeType="1"/>
          </p:cNvSpPr>
          <p:nvPr/>
        </p:nvSpPr>
        <p:spPr bwMode="auto">
          <a:xfrm>
            <a:off x="1828800" y="4614862"/>
            <a:ext cx="1143000" cy="1238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304800" y="762000"/>
            <a:ext cx="23622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solidFill>
                  <a:srgbClr val="6600FF"/>
                </a:solidFill>
              </a:rPr>
              <a:t>Chít</a:t>
            </a:r>
            <a:r>
              <a:rPr lang="en-US" altLang="en-US" sz="2000" dirty="0">
                <a:solidFill>
                  <a:srgbClr val="6600FF"/>
                </a:solidFill>
              </a:rPr>
              <a:t> </a:t>
            </a:r>
            <a:r>
              <a:rPr lang="en-US" altLang="en-US" sz="2000" dirty="0" err="1">
                <a:solidFill>
                  <a:srgbClr val="6600FF"/>
                </a:solidFill>
              </a:rPr>
              <a:t>khăn</a:t>
            </a:r>
            <a:r>
              <a:rPr lang="en-US" altLang="en-US" sz="2000" dirty="0">
                <a:solidFill>
                  <a:srgbClr val="6600FF"/>
                </a:solidFill>
              </a:rPr>
              <a:t> </a:t>
            </a:r>
            <a:r>
              <a:rPr lang="en-US" altLang="en-US" sz="2000" dirty="0" err="1">
                <a:solidFill>
                  <a:srgbClr val="6600FF"/>
                </a:solidFill>
              </a:rPr>
              <a:t>mỏ</a:t>
            </a:r>
            <a:r>
              <a:rPr lang="en-US" altLang="en-US" sz="2000" dirty="0">
                <a:solidFill>
                  <a:srgbClr val="6600FF"/>
                </a:solidFill>
              </a:rPr>
              <a:t> </a:t>
            </a:r>
            <a:r>
              <a:rPr lang="en-US" altLang="en-US" sz="2000" dirty="0" err="1">
                <a:solidFill>
                  <a:srgbClr val="6600FF"/>
                </a:solidFill>
              </a:rPr>
              <a:t>quạ</a:t>
            </a:r>
            <a:endParaRPr lang="en-US" altLang="en-US" sz="2000" dirty="0">
              <a:solidFill>
                <a:srgbClr val="6600FF"/>
              </a:solidFill>
            </a:endParaRPr>
          </a:p>
        </p:txBody>
      </p:sp>
      <p:sp>
        <p:nvSpPr>
          <p:cNvPr id="455697" name="Line 17"/>
          <p:cNvSpPr>
            <a:spLocks noChangeShapeType="1"/>
          </p:cNvSpPr>
          <p:nvPr/>
        </p:nvSpPr>
        <p:spPr bwMode="auto">
          <a:xfrm>
            <a:off x="2590800" y="1066800"/>
            <a:ext cx="1104900" cy="39766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8" name="Text Box 18"/>
          <p:cNvSpPr txBox="1">
            <a:spLocks noChangeArrowheads="1"/>
          </p:cNvSpPr>
          <p:nvPr/>
        </p:nvSpPr>
        <p:spPr bwMode="auto">
          <a:xfrm>
            <a:off x="0" y="3048000"/>
            <a:ext cx="19812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6600FF"/>
                </a:solidFill>
              </a:rPr>
              <a:t>Nón quai thao</a:t>
            </a:r>
            <a:endParaRPr lang="en-US" altLang="en-US" sz="2000">
              <a:solidFill>
                <a:srgbClr val="6600FF"/>
              </a:solidFill>
            </a:endParaRPr>
          </a:p>
        </p:txBody>
      </p:sp>
      <p:sp>
        <p:nvSpPr>
          <p:cNvPr id="455699" name="Line 19"/>
          <p:cNvSpPr>
            <a:spLocks noChangeShapeType="1"/>
          </p:cNvSpPr>
          <p:nvPr/>
        </p:nvSpPr>
        <p:spPr bwMode="auto">
          <a:xfrm>
            <a:off x="1905000" y="3200400"/>
            <a:ext cx="6858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nimBg="1"/>
      <p:bldP spid="455685" grpId="0" animBg="1"/>
      <p:bldP spid="455686" grpId="0" animBg="1"/>
      <p:bldP spid="455687" grpId="0" animBg="1"/>
      <p:bldP spid="455688" grpId="0" animBg="1"/>
      <p:bldP spid="455689" grpId="0" animBg="1"/>
      <p:bldP spid="455690" grpId="0" animBg="1"/>
      <p:bldP spid="455691" grpId="0" animBg="1"/>
      <p:bldP spid="455692" grpId="0" animBg="1"/>
      <p:bldP spid="455693" grpId="0" animBg="1"/>
      <p:bldP spid="455694" grpId="0" animBg="1"/>
      <p:bldP spid="455695" grpId="0" animBg="1"/>
      <p:bldP spid="455696" grpId="0" animBg="1"/>
      <p:bldP spid="455697" grpId="0" animBg="1"/>
      <p:bldP spid="455698" grpId="0" animBg="1"/>
      <p:bldP spid="4556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372600" cy="685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1E00D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của người dân ĐB Bắc Bộ được cải tiến</a:t>
            </a:r>
            <a:endParaRPr lang="en-US" sz="3000" dirty="0">
              <a:solidFill>
                <a:srgbClr val="1E00D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02704"/>
            <a:ext cx="4191000" cy="539329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65" y="702704"/>
            <a:ext cx="4555435" cy="5393296"/>
          </a:xfrm>
        </p:spPr>
      </p:pic>
      <p:sp>
        <p:nvSpPr>
          <p:cNvPr id="7" name="Rounded Rectangle 6"/>
          <p:cNvSpPr/>
          <p:nvPr/>
        </p:nvSpPr>
        <p:spPr>
          <a:xfrm>
            <a:off x="685800" y="6096000"/>
            <a:ext cx="7696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Áo ngũ thân và áo dài bắt đầu xuất hiện từ TK XIX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206375" y="2468563"/>
            <a:ext cx="8839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2" name="Rectangle 10"/>
          <p:cNvSpPr>
            <a:spLocks noChangeArrowheads="1"/>
          </p:cNvSpPr>
          <p:nvPr/>
        </p:nvSpPr>
        <p:spPr bwMode="auto">
          <a:xfrm>
            <a:off x="3200717" y="1066800"/>
            <a:ext cx="23161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600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u="sng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763" y="39846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3863" y="5422900"/>
            <a:ext cx="8778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" y="2260600"/>
            <a:ext cx="8969375" cy="3581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Lim,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2" descr="WhitecornerFlow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81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12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1054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578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914400" y="2895600"/>
            <a:ext cx="8077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bị</a:t>
            </a: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</a:rPr>
              <a:t> : </a:t>
            </a:r>
            <a:r>
              <a:rPr lang="en-US" sz="3200" b="1" dirty="0" err="1">
                <a:latin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Bắc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5543" name="TextBox 20"/>
          <p:cNvSpPr txBox="1">
            <a:spLocks noChangeArrowheads="1"/>
          </p:cNvSpPr>
          <p:nvPr/>
        </p:nvSpPr>
        <p:spPr bwMode="auto">
          <a:xfrm>
            <a:off x="2286000" y="114427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u="sng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r>
              <a:rPr lang="en-US" sz="36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-4763" y="0"/>
            <a:ext cx="8991601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VỀ MẬT ĐỘ DÂN SỐ CÁC ĐỊA PHƯƠNG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(Số liệu tính đến năm 2006 của TCTK Việt Nam)</a:t>
            </a:r>
            <a:endParaRPr lang="en-US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17" name="Group 73"/>
          <p:cNvGraphicFramePr>
            <a:graphicFrameLocks noGrp="1"/>
          </p:cNvGraphicFramePr>
          <p:nvPr>
            <p:ph idx="4294967295"/>
          </p:nvPr>
        </p:nvGraphicFramePr>
        <p:xfrm>
          <a:off x="457200" y="973980"/>
          <a:ext cx="8305800" cy="4922840"/>
        </p:xfrm>
        <a:graphic>
          <a:graphicData uri="http://schemas.openxmlformats.org/drawingml/2006/table">
            <a:tbl>
              <a:tblPr/>
              <a:tblGrid>
                <a:gridCol w="4410075"/>
                <a:gridCol w="3895725"/>
              </a:tblGrid>
              <a:tr h="785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ĐỊA PHƯƠNG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MẬT ĐỘ DÂN SỐ (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Người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/ km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bằng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Bắc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1225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bằng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Nam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Đồng bằng duyên hải Nam Trung Bộ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Đông Bắc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Tây Nguyên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Bắc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4" name="Rectangle 39"/>
          <p:cNvSpPr>
            <a:spLocks noChangeArrowheads="1"/>
          </p:cNvSpPr>
          <p:nvPr/>
        </p:nvSpPr>
        <p:spPr bwMode="auto">
          <a:xfrm>
            <a:off x="609600" y="5943600"/>
            <a:ext cx="8077200" cy="779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3" name="Rectangle 42"/>
          <p:cNvSpPr>
            <a:spLocks noChangeArrowheads="1"/>
          </p:cNvSpPr>
          <p:nvPr/>
        </p:nvSpPr>
        <p:spPr bwMode="auto">
          <a:xfrm>
            <a:off x="457200" y="2667000"/>
            <a:ext cx="4419600" cy="533400"/>
          </a:xfrm>
          <a:prstGeom prst="rect">
            <a:avLst/>
          </a:prstGeom>
          <a:solidFill>
            <a:srgbClr val="99CCFF"/>
          </a:solidFill>
          <a:ln w="9525">
            <a:solidFill>
              <a:srgbClr val="0099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4" name="Rectangle 57"/>
          <p:cNvSpPr>
            <a:spLocks noChangeArrowheads="1"/>
          </p:cNvSpPr>
          <p:nvPr/>
        </p:nvSpPr>
        <p:spPr bwMode="auto">
          <a:xfrm>
            <a:off x="4876800" y="2679700"/>
            <a:ext cx="3911600" cy="533400"/>
          </a:xfrm>
          <a:prstGeom prst="rect">
            <a:avLst/>
          </a:prstGeom>
          <a:solidFill>
            <a:srgbClr val="99CCFF"/>
          </a:solidFill>
          <a:ln w="9525">
            <a:solidFill>
              <a:srgbClr val="009900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1225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animBg="1"/>
      <p:bldP spid="5153" grpId="0" animBg="1"/>
      <p:bldP spid="5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533400" y="304800"/>
            <a:ext cx="7924800" cy="5351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791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3954463"/>
            <a:ext cx="35814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 b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5715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04800" y="2887663"/>
            <a:ext cx="9220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2400" y="39624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/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04800" y="45720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4648200" y="1828800"/>
            <a:ext cx="3962400" cy="898525"/>
          </a:xfrm>
          <a:prstGeom prst="wedgeRectCallout">
            <a:avLst>
              <a:gd name="adj1" fmla="val -35923"/>
              <a:gd name="adj2" fmla="val 6820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 LUẬN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1135" y="762000"/>
            <a:ext cx="87623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thầm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SGK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100,101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đoạn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“Con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....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tiện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lời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899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>
              <a:latin typeface="Verdana" panose="020B0604030504040204" pitchFamily="34" charset="0"/>
            </a:endParaRP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152399" y="609600"/>
            <a:ext cx="9026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463" y="2438400"/>
            <a:ext cx="9144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+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chắc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chắn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,…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HÃ¬nh áº£nh cÃ³ liÃªn qu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4613"/>
            <a:ext cx="9118600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588" y="5943600"/>
            <a:ext cx="9142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1" descr="Káº¿t quáº£ hÃ¬nh áº£nh cho hinh ngoi nha co san, vÆ°Æ¡n ,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3813"/>
            <a:ext cx="9163050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899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>
              <a:latin typeface="Verdana" panose="020B0604030504040204" pitchFamily="34" charset="0"/>
            </a:endParaRP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457200" y="99060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8613" y="1600200"/>
            <a:ext cx="85105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cổng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áº¿t quáº£ hÃ¬nh áº£nh cho hinh anh cay tre bao phu lang viet co dong bang bac b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57200"/>
            <a:ext cx="914558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90800" y="6273800"/>
            <a:ext cx="449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Lũy tre ở làng Việt cổ</a:t>
            </a:r>
            <a:endParaRPr lang="en-US" altLang="en-US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29000" y="6159500"/>
            <a:ext cx="4495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Cây đa và cổng làng</a:t>
            </a:r>
            <a:endParaRPr lang="en-US" altLang="en-US" sz="32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 descr="Káº¿t quáº£ hÃ¬nh áº£nh cho mieu tho than hoang o dong bang bac 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90488"/>
            <a:ext cx="91376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áº¿t quáº£ hÃ¬nh áº£nh cho lang viet ngay nay o dong bang bac b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90488"/>
            <a:ext cx="9145588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76400" y="6193251"/>
            <a:ext cx="6477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cổ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 nay</a:t>
            </a:r>
            <a:endParaRPr lang="en-US" altLang="en-US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3611</Words>
  <Application>WPS Presentation</Application>
  <PresentationFormat>On-screen Show (4:3)</PresentationFormat>
  <Paragraphs>211</Paragraphs>
  <Slides>26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Verdana</vt:lpstr>
      <vt:lpstr>Microsoft YaHei</vt:lpstr>
      <vt:lpstr>Arial Unicode MS</vt:lpstr>
      <vt:lpstr>.VnTime</vt:lpstr>
      <vt:lpstr>Wingdings 2</vt:lpstr>
      <vt:lpstr>VNI-Times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Trang phục của người dân ĐB Bắc Bộ được cải tiến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Hoaït ñoäng1: Hoaït ñoäng nhoùm</dc:title>
  <dc:creator>User</dc:creator>
  <cp:lastModifiedBy>wizar</cp:lastModifiedBy>
  <cp:revision>357</cp:revision>
  <dcterms:created xsi:type="dcterms:W3CDTF">2008-07-18T14:33:00Z</dcterms:created>
  <dcterms:modified xsi:type="dcterms:W3CDTF">2021-02-27T07:49:34Z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1033-11.2.0.9984</vt:lpwstr>
  </property>
</Properties>
</file>