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0.wmf"/><Relationship Id="rId3" Type="http://schemas.openxmlformats.org/officeDocument/2006/relationships/image" Target="../media/image21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23.gif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22.png"/><Relationship Id="rId9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33400" y="20574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x:</a:t>
            </a:r>
          </a:p>
        </p:txBody>
      </p:sp>
      <p:grpSp>
        <p:nvGrpSpPr>
          <p:cNvPr id="7" name="Group 46"/>
          <p:cNvGrpSpPr>
            <a:grpSpLocks/>
          </p:cNvGrpSpPr>
          <p:nvPr/>
        </p:nvGrpSpPr>
        <p:grpSpPr bwMode="auto">
          <a:xfrm rot="5400000">
            <a:off x="-202406" y="735806"/>
            <a:ext cx="1181100" cy="776288"/>
            <a:chOff x="3888" y="1632"/>
            <a:chExt cx="752" cy="528"/>
          </a:xfrm>
        </p:grpSpPr>
        <p:sp>
          <p:nvSpPr>
            <p:cNvPr id="8" name="Rectangle 47"/>
            <p:cNvSpPr>
              <a:spLocks noChangeArrowheads="1"/>
            </p:cNvSpPr>
            <p:nvPr/>
          </p:nvSpPr>
          <p:spPr bwMode="auto">
            <a:xfrm>
              <a:off x="3888" y="1632"/>
              <a:ext cx="752" cy="528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Group 48"/>
            <p:cNvGrpSpPr>
              <a:grpSpLocks/>
            </p:cNvGrpSpPr>
            <p:nvPr/>
          </p:nvGrpSpPr>
          <p:grpSpPr bwMode="auto">
            <a:xfrm>
              <a:off x="3888" y="1632"/>
              <a:ext cx="752" cy="528"/>
              <a:chOff x="3896" y="1632"/>
              <a:chExt cx="752" cy="528"/>
            </a:xfrm>
          </p:grpSpPr>
          <p:sp>
            <p:nvSpPr>
              <p:cNvPr id="10" name="Line 49"/>
              <p:cNvSpPr>
                <a:spLocks noChangeShapeType="1"/>
              </p:cNvSpPr>
              <p:nvPr/>
            </p:nvSpPr>
            <p:spPr bwMode="auto">
              <a:xfrm>
                <a:off x="3984" y="1632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Line 50"/>
              <p:cNvSpPr>
                <a:spLocks noChangeShapeType="1"/>
              </p:cNvSpPr>
              <p:nvPr/>
            </p:nvSpPr>
            <p:spPr bwMode="auto">
              <a:xfrm>
                <a:off x="4080" y="1632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Line 51"/>
              <p:cNvSpPr>
                <a:spLocks noChangeShapeType="1"/>
              </p:cNvSpPr>
              <p:nvPr/>
            </p:nvSpPr>
            <p:spPr bwMode="auto">
              <a:xfrm>
                <a:off x="4176" y="1632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Line 52"/>
              <p:cNvSpPr>
                <a:spLocks noChangeShapeType="1"/>
              </p:cNvSpPr>
              <p:nvPr/>
            </p:nvSpPr>
            <p:spPr bwMode="auto">
              <a:xfrm>
                <a:off x="4272" y="1632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Line 53"/>
              <p:cNvSpPr>
                <a:spLocks noChangeShapeType="1"/>
              </p:cNvSpPr>
              <p:nvPr/>
            </p:nvSpPr>
            <p:spPr bwMode="auto">
              <a:xfrm>
                <a:off x="4368" y="1632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Line 54"/>
              <p:cNvSpPr>
                <a:spLocks noChangeShapeType="1"/>
              </p:cNvSpPr>
              <p:nvPr/>
            </p:nvSpPr>
            <p:spPr bwMode="auto">
              <a:xfrm>
                <a:off x="4464" y="1632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Line 55"/>
              <p:cNvSpPr>
                <a:spLocks noChangeShapeType="1"/>
              </p:cNvSpPr>
              <p:nvPr/>
            </p:nvSpPr>
            <p:spPr bwMode="auto">
              <a:xfrm>
                <a:off x="4560" y="1632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Line 56"/>
              <p:cNvSpPr>
                <a:spLocks noChangeShapeType="1"/>
              </p:cNvSpPr>
              <p:nvPr/>
            </p:nvSpPr>
            <p:spPr bwMode="auto">
              <a:xfrm>
                <a:off x="3896" y="1728"/>
                <a:ext cx="752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Line 57"/>
              <p:cNvSpPr>
                <a:spLocks noChangeShapeType="1"/>
              </p:cNvSpPr>
              <p:nvPr/>
            </p:nvSpPr>
            <p:spPr bwMode="auto">
              <a:xfrm>
                <a:off x="3896" y="1816"/>
                <a:ext cx="752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Line 58"/>
              <p:cNvSpPr>
                <a:spLocks noChangeShapeType="1"/>
              </p:cNvSpPr>
              <p:nvPr/>
            </p:nvSpPr>
            <p:spPr bwMode="auto">
              <a:xfrm>
                <a:off x="3896" y="1912"/>
                <a:ext cx="752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Line 59"/>
              <p:cNvSpPr>
                <a:spLocks noChangeShapeType="1"/>
              </p:cNvSpPr>
              <p:nvPr/>
            </p:nvSpPr>
            <p:spPr bwMode="auto">
              <a:xfrm>
                <a:off x="3896" y="2008"/>
                <a:ext cx="752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Line 60"/>
              <p:cNvSpPr>
                <a:spLocks noChangeShapeType="1"/>
              </p:cNvSpPr>
              <p:nvPr/>
            </p:nvSpPr>
            <p:spPr bwMode="auto">
              <a:xfrm>
                <a:off x="3896" y="2088"/>
                <a:ext cx="752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2" name="AutoShape 61"/>
          <p:cNvSpPr>
            <a:spLocks noChangeArrowheads="1"/>
          </p:cNvSpPr>
          <p:nvPr/>
        </p:nvSpPr>
        <p:spPr bwMode="auto">
          <a:xfrm rot="2972426">
            <a:off x="333375" y="962025"/>
            <a:ext cx="481013" cy="80963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en-US" altLang="en-US" sz="180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77"/>
          <p:cNvGrpSpPr>
            <a:grpSpLocks/>
          </p:cNvGrpSpPr>
          <p:nvPr/>
        </p:nvGrpSpPr>
        <p:grpSpPr bwMode="auto">
          <a:xfrm>
            <a:off x="2857500" y="1452385"/>
            <a:ext cx="3429000" cy="762000"/>
            <a:chOff x="2208" y="912"/>
            <a:chExt cx="2160" cy="432"/>
          </a:xfrm>
        </p:grpSpPr>
        <p:sp>
          <p:nvSpPr>
            <p:cNvPr id="24" name="Oval 64"/>
            <p:cNvSpPr>
              <a:spLocks noChangeArrowheads="1"/>
            </p:cNvSpPr>
            <p:nvPr/>
          </p:nvSpPr>
          <p:spPr bwMode="auto">
            <a:xfrm>
              <a:off x="2208" y="912"/>
              <a:ext cx="2160" cy="432"/>
            </a:xfrm>
            <a:prstGeom prst="ellipse">
              <a:avLst/>
            </a:prstGeom>
            <a:gradFill rotWithShape="1">
              <a:gsLst>
                <a:gs pos="0">
                  <a:srgbClr val="00FFFF">
                    <a:gamma/>
                    <a:shade val="46275"/>
                    <a:invGamma/>
                  </a:srgbClr>
                </a:gs>
                <a:gs pos="50000">
                  <a:srgbClr val="00FFFF"/>
                </a:gs>
                <a:gs pos="100000">
                  <a:srgbClr val="00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FFFF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WordArt 65"/>
            <p:cNvSpPr>
              <a:spLocks noChangeArrowheads="1" noChangeShapeType="1" noTextEdit="1"/>
            </p:cNvSpPr>
            <p:nvPr/>
          </p:nvSpPr>
          <p:spPr bwMode="auto">
            <a:xfrm>
              <a:off x="2448" y="935"/>
              <a:ext cx="1776" cy="28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 smtClean="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 </a:t>
              </a:r>
              <a:r>
                <a:rPr lang="en-US" sz="2000" kern="10" dirty="0" smtClean="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 </a:t>
              </a:r>
              <a:r>
                <a:rPr lang="en-US" sz="2000" kern="10" dirty="0" smtClean="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cũ</a:t>
              </a:r>
              <a:endParaRPr lang="en-US" sz="20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Text Box 79"/>
          <p:cNvSpPr txBox="1">
            <a:spLocks noChangeArrowheads="1"/>
          </p:cNvSpPr>
          <p:nvPr/>
        </p:nvSpPr>
        <p:spPr bwMode="auto">
          <a:xfrm>
            <a:off x="1828800" y="2743200"/>
            <a:ext cx="472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 x + 17,67 = 100 -  63,2</a:t>
            </a:r>
          </a:p>
        </p:txBody>
      </p:sp>
      <p:sp>
        <p:nvSpPr>
          <p:cNvPr id="27" name="Text Box 80"/>
          <p:cNvSpPr txBox="1">
            <a:spLocks noChangeArrowheads="1"/>
          </p:cNvSpPr>
          <p:nvPr/>
        </p:nvSpPr>
        <p:spPr bwMode="auto">
          <a:xfrm>
            <a:off x="1828800" y="2209800"/>
            <a:ext cx="403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 x + 35,67 = 88,5</a:t>
            </a:r>
          </a:p>
        </p:txBody>
      </p:sp>
      <p:sp>
        <p:nvSpPr>
          <p:cNvPr id="28" name="Text Box 81"/>
          <p:cNvSpPr txBox="1">
            <a:spLocks noChangeArrowheads="1"/>
          </p:cNvSpPr>
          <p:nvPr/>
        </p:nvSpPr>
        <p:spPr bwMode="auto">
          <a:xfrm>
            <a:off x="1219200" y="3276600"/>
            <a:ext cx="6324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82"/>
          <p:cNvSpPr>
            <a:spLocks noChangeArrowheads="1"/>
          </p:cNvSpPr>
          <p:nvPr/>
        </p:nvSpPr>
        <p:spPr bwMode="auto">
          <a:xfrm>
            <a:off x="4343400" y="3429000"/>
            <a:ext cx="44958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x + 17,67 = 100 – 63,2</a:t>
            </a:r>
          </a:p>
          <a:p>
            <a:pPr eaLnBrk="0" hangingPunct="0"/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x + 17,67 = 36,8</a:t>
            </a:r>
          </a:p>
          <a:p>
            <a:pPr eaLnBrk="0" hangingPunct="0"/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x    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36,8 – 17,67</a:t>
            </a:r>
          </a:p>
          <a:p>
            <a:pPr eaLnBrk="0" hangingPunct="0"/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x    = 19,13</a:t>
            </a:r>
          </a:p>
        </p:txBody>
      </p:sp>
      <p:sp>
        <p:nvSpPr>
          <p:cNvPr id="30" name="Rectangle 83"/>
          <p:cNvSpPr>
            <a:spLocks noChangeArrowheads="1"/>
          </p:cNvSpPr>
          <p:nvPr/>
        </p:nvSpPr>
        <p:spPr bwMode="auto">
          <a:xfrm>
            <a:off x="0" y="3505200"/>
            <a:ext cx="45720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endParaRPr lang="en-US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x +35,67 = 88,5</a:t>
            </a:r>
          </a:p>
          <a:p>
            <a:pPr eaLnBrk="0" hangingPunct="0"/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x     = 88,5 -35,67</a:t>
            </a:r>
          </a:p>
          <a:p>
            <a:pPr eaLnBrk="0" hangingPunct="0"/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x     = 52,83</a:t>
            </a:r>
          </a:p>
        </p:txBody>
      </p:sp>
      <p:sp>
        <p:nvSpPr>
          <p:cNvPr id="31" name="Line 84"/>
          <p:cNvSpPr>
            <a:spLocks noChangeShapeType="1"/>
          </p:cNvSpPr>
          <p:nvPr/>
        </p:nvSpPr>
        <p:spPr bwMode="auto">
          <a:xfrm>
            <a:off x="4343400" y="37211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72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9" grpId="0"/>
      <p:bldP spid="30" grpId="0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TOÁN </a:t>
            </a:r>
            <a:r>
              <a:rPr lang="en-US" alt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: </a:t>
            </a:r>
            <a:r>
              <a:rPr lang="en-US" altLang="en-US" sz="4000" b="1" dirty="0">
                <a:solidFill>
                  <a:srgbClr val="F77B0B"/>
                </a:solidFill>
                <a:latin typeface="Times New Roman" pitchFamily="18" charset="0"/>
              </a:rPr>
              <a:t>LUYỆN TẬP</a:t>
            </a:r>
          </a:p>
        </p:txBody>
      </p:sp>
      <p:graphicFrame>
        <p:nvGraphicFramePr>
          <p:cNvPr id="5" name="Object 96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08529253"/>
              </p:ext>
            </p:extLst>
          </p:nvPr>
        </p:nvGraphicFramePr>
        <p:xfrm>
          <a:off x="762000" y="2209800"/>
          <a:ext cx="13779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393529" imgH="393529" progId="Equation.3">
                  <p:embed/>
                </p:oleObj>
              </mc:Choice>
              <mc:Fallback>
                <p:oleObj name="Equation" r:id="rId3" imgW="393529" imgH="393529" progId="Equation.3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09800"/>
                        <a:ext cx="1377950" cy="1143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72796"/>
              </p:ext>
            </p:extLst>
          </p:nvPr>
        </p:nvGraphicFramePr>
        <p:xfrm>
          <a:off x="3048000" y="2205038"/>
          <a:ext cx="2324100" cy="1192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761669" imgH="393529" progId="Equation.DSMT4">
                  <p:embed/>
                </p:oleObj>
              </mc:Choice>
              <mc:Fallback>
                <p:oleObj name="Equation" r:id="rId5" imgW="761669" imgH="39352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05038"/>
                        <a:ext cx="2324100" cy="1192212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209800" y="2514600"/>
            <a:ext cx="3810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chemeClr val="tx2"/>
                </a:solidFill>
                <a:latin typeface=".VnTime" pitchFamily="34" charset="0"/>
              </a:rPr>
              <a:t>; </a:t>
            </a:r>
            <a:r>
              <a:rPr lang="en-US" altLang="en-US" sz="2800">
                <a:solidFill>
                  <a:srgbClr val="0000FF"/>
                </a:solidFill>
                <a:latin typeface=".VnTime" pitchFamily="34" charset="0"/>
              </a:rPr>
              <a:t>             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57200" y="15240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28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2133600" y="3124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endParaRPr lang="en-US" altLang="en-US" sz="1800">
              <a:solidFill>
                <a:srgbClr val="0000FF"/>
              </a:solidFill>
              <a:latin typeface="Comic Sans MS" pitchFamily="66" charset="0"/>
            </a:endParaRPr>
          </a:p>
        </p:txBody>
      </p:sp>
      <p:graphicFrame>
        <p:nvGraphicFramePr>
          <p:cNvPr id="10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06757"/>
              </p:ext>
            </p:extLst>
          </p:nvPr>
        </p:nvGraphicFramePr>
        <p:xfrm>
          <a:off x="6477000" y="2286000"/>
          <a:ext cx="2366963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825500" imgH="393700" progId="Equation.3">
                  <p:embed/>
                </p:oleObj>
              </mc:Choice>
              <mc:Fallback>
                <p:oleObj name="Equation" r:id="rId7" imgW="825500" imgH="3937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0"/>
                        <a:ext cx="2366963" cy="11191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2"/>
          <p:cNvSpPr>
            <a:spLocks noChangeArrowheads="1"/>
          </p:cNvSpPr>
          <p:nvPr/>
        </p:nvSpPr>
        <p:spPr bwMode="auto">
          <a:xfrm>
            <a:off x="5486400" y="25908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>
                <a:solidFill>
                  <a:schemeClr val="tx2"/>
                </a:solidFill>
                <a:latin typeface=".VnTime" pitchFamily="34" charset="0"/>
              </a:rPr>
              <a:t>;</a:t>
            </a:r>
          </a:p>
        </p:txBody>
      </p:sp>
      <p:sp>
        <p:nvSpPr>
          <p:cNvPr id="12" name="Rectangle 104"/>
          <p:cNvSpPr>
            <a:spLocks noChangeArrowheads="1"/>
          </p:cNvSpPr>
          <p:nvPr/>
        </p:nvSpPr>
        <p:spPr bwMode="auto">
          <a:xfrm>
            <a:off x="228600" y="3581400"/>
            <a:ext cx="876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Rectangle 105"/>
          <p:cNvSpPr>
            <a:spLocks noChangeArrowheads="1"/>
          </p:cNvSpPr>
          <p:nvPr/>
        </p:nvSpPr>
        <p:spPr bwMode="auto">
          <a:xfrm>
            <a:off x="228600" y="4114800"/>
            <a:ext cx="8915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ta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4" name="Text Box 109"/>
          <p:cNvSpPr txBox="1">
            <a:spLocks noChangeArrowheads="1"/>
          </p:cNvSpPr>
          <p:nvPr/>
        </p:nvSpPr>
        <p:spPr bwMode="auto">
          <a:xfrm>
            <a:off x="7527925" y="48466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15" name="Text Box 113"/>
          <p:cNvSpPr txBox="1">
            <a:spLocks noChangeArrowheads="1"/>
          </p:cNvSpPr>
          <p:nvPr/>
        </p:nvSpPr>
        <p:spPr bwMode="auto">
          <a:xfrm>
            <a:off x="304800" y="2514600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14"/>
          <p:cNvSpPr txBox="1">
            <a:spLocks noChangeArrowheads="1"/>
          </p:cNvSpPr>
          <p:nvPr/>
        </p:nvSpPr>
        <p:spPr bwMode="auto">
          <a:xfrm>
            <a:off x="2651125" y="2590800"/>
            <a:ext cx="549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16"/>
          <p:cNvSpPr txBox="1">
            <a:spLocks noChangeArrowheads="1"/>
          </p:cNvSpPr>
          <p:nvPr/>
        </p:nvSpPr>
        <p:spPr bwMode="auto">
          <a:xfrm>
            <a:off x="5943600" y="2524780"/>
            <a:ext cx="6461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</p:spTree>
    <p:extLst>
      <p:ext uri="{BB962C8B-B14F-4D97-AF65-F5344CB8AC3E}">
        <p14:creationId xmlns:p14="http://schemas.microsoft.com/office/powerpoint/2010/main" val="176093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2345" y="228600"/>
            <a:ext cx="2133600" cy="606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Bài</a:t>
            </a:r>
            <a:r>
              <a:rPr lang="en-US" altLang="en-US" sz="4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1: </a:t>
            </a:r>
            <a:r>
              <a:rPr lang="en-US" alt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tính</a:t>
            </a:r>
            <a:endParaRPr lang="en-US" alt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2345" y="13716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a)</a:t>
            </a:r>
            <a:r>
              <a:rPr lang="en-US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alt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6" name="Object 4">
            <a:hlinkClick r:id="" action="ppaction://hlinkshowjump?jump=previousslid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532361"/>
              </p:ext>
            </p:extLst>
          </p:nvPr>
        </p:nvGraphicFramePr>
        <p:xfrm>
          <a:off x="582251" y="963612"/>
          <a:ext cx="1093787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3" imgW="406080" imgH="393480" progId="Equation.DSMT4">
                  <p:embed/>
                </p:oleObj>
              </mc:Choice>
              <mc:Fallback>
                <p:oleObj name="Equation" r:id="rId3" imgW="406080" imgH="393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51" y="963612"/>
                        <a:ext cx="1093787" cy="142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895879"/>
              </p:ext>
            </p:extLst>
          </p:nvPr>
        </p:nvGraphicFramePr>
        <p:xfrm>
          <a:off x="762001" y="2590799"/>
          <a:ext cx="1516454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5" imgW="774360" imgH="393480" progId="Equation.DSMT4">
                  <p:embed/>
                </p:oleObj>
              </mc:Choice>
              <mc:Fallback>
                <p:oleObj name="Equation" r:id="rId5" imgW="77436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1" y="2590799"/>
                        <a:ext cx="1516454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602801"/>
              </p:ext>
            </p:extLst>
          </p:nvPr>
        </p:nvGraphicFramePr>
        <p:xfrm>
          <a:off x="762000" y="4953000"/>
          <a:ext cx="3084512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7" imgW="838080" imgH="393480" progId="Equation.DSMT4">
                  <p:embed/>
                </p:oleObj>
              </mc:Choice>
              <mc:Fallback>
                <p:oleObj name="Equation" r:id="rId7" imgW="838080" imgH="393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53000"/>
                        <a:ext cx="3084512" cy="1352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0" y="28956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</a:t>
            </a:r>
            <a:r>
              <a:rPr lang="en-US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  <a:r>
              <a:rPr lang="en-US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alt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62345" y="52578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</a:t>
            </a:r>
            <a:r>
              <a:rPr lang="en-US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  <a:r>
              <a:rPr lang="en-US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alt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321058"/>
              </p:ext>
            </p:extLst>
          </p:nvPr>
        </p:nvGraphicFramePr>
        <p:xfrm>
          <a:off x="1828800" y="1085850"/>
          <a:ext cx="42291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9" imgW="1409400" imgH="393480" progId="Equation.DSMT4">
                  <p:embed/>
                </p:oleObj>
              </mc:Choice>
              <mc:Fallback>
                <p:oleObj name="Equation" r:id="rId9" imgW="1409400" imgH="3934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085850"/>
                        <a:ext cx="42291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596721"/>
              </p:ext>
            </p:extLst>
          </p:nvPr>
        </p:nvGraphicFramePr>
        <p:xfrm>
          <a:off x="2514600" y="2667000"/>
          <a:ext cx="4459282" cy="231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11" imgW="1612800" imgH="838080" progId="Equation.DSMT4">
                  <p:embed/>
                </p:oleObj>
              </mc:Choice>
              <mc:Fallback>
                <p:oleObj name="Equation" r:id="rId11" imgW="16128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67000"/>
                        <a:ext cx="4459282" cy="2317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51578"/>
              </p:ext>
            </p:extLst>
          </p:nvPr>
        </p:nvGraphicFramePr>
        <p:xfrm>
          <a:off x="4038600" y="5105400"/>
          <a:ext cx="3409131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3" imgW="1130040" imgH="393480" progId="Equation.DSMT4">
                  <p:embed/>
                </p:oleObj>
              </mc:Choice>
              <mc:Fallback>
                <p:oleObj name="Equation" r:id="rId13" imgW="1130040" imgH="3934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105400"/>
                        <a:ext cx="3409131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087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143000"/>
            <a:ext cx="3886200" cy="762000"/>
          </a:xfrm>
        </p:spPr>
        <p:txBody>
          <a:bodyPr/>
          <a:lstStyle/>
          <a:p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itchFamily="18" charset="0"/>
                <a:cs typeface="Times New Roman" panose="02020603050405020304" pitchFamily="18" charset="0"/>
              </a:rPr>
              <a:t> 1 (b) : </a:t>
            </a:r>
            <a:r>
              <a:rPr lang="en-US" altLang="en-US" sz="3200" b="1" dirty="0" err="1">
                <a:latin typeface="Times New Roman" pitchFamily="18" charset="0"/>
                <a:cs typeface="Times New Roman" panose="02020603050405020304" pitchFamily="18" charset="0"/>
              </a:rPr>
              <a:t>Tính</a:t>
            </a:r>
            <a:endParaRPr lang="en-US" altLang="en-US" sz="3200" b="1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90500" y="2193924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578,69 + 281,78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143000" y="3048000"/>
            <a:ext cx="118814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578,69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3352800"/>
            <a:ext cx="304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143000" y="3581400"/>
            <a:ext cx="118814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281,78</a:t>
            </a: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914400" y="4191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066800" y="4267200"/>
            <a:ext cx="118814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860,47</a:t>
            </a:r>
          </a:p>
        </p:txBody>
      </p:sp>
      <p:graphicFrame>
        <p:nvGraphicFramePr>
          <p:cNvPr id="14" name="Object 8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788047278"/>
              </p:ext>
            </p:extLst>
          </p:nvPr>
        </p:nvGraphicFramePr>
        <p:xfrm>
          <a:off x="8002588" y="1282700"/>
          <a:ext cx="106362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2588" y="1282700"/>
                        <a:ext cx="106362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322762" y="2193924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594,72 + 406,38 – 329,47 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6" name="Object 1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69604175"/>
              </p:ext>
            </p:extLst>
          </p:nvPr>
        </p:nvGraphicFramePr>
        <p:xfrm>
          <a:off x="4686300" y="2971800"/>
          <a:ext cx="4075113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1562100" imgH="393700" progId="Equation.3">
                  <p:embed/>
                </p:oleObj>
              </mc:Choice>
              <mc:Fallback>
                <p:oleObj name="Equation" r:id="rId5" imgW="1562100" imgH="393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971800"/>
                        <a:ext cx="4075113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4152900" y="3062287"/>
            <a:ext cx="31451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114800" y="3780353"/>
            <a:ext cx="31451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426816" y="3702843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1001,1       – 329,47</a:t>
            </a: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4152900" y="4389869"/>
            <a:ext cx="31451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5732462" y="4347507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671,63</a:t>
            </a:r>
          </a:p>
        </p:txBody>
      </p:sp>
    </p:spTree>
    <p:extLst>
      <p:ext uri="{BB962C8B-B14F-4D97-AF65-F5344CB8AC3E}">
        <p14:creationId xmlns:p14="http://schemas.microsoft.com/office/powerpoint/2010/main" val="241551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0" grpId="0" animBg="1"/>
      <p:bldP spid="11" grpId="0"/>
      <p:bldP spid="15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7"/>
          <p:cNvSpPr>
            <a:spLocks noChangeArrowheads="1"/>
          </p:cNvSpPr>
          <p:nvPr/>
        </p:nvSpPr>
        <p:spPr bwMode="auto">
          <a:xfrm>
            <a:off x="381000" y="1371600"/>
            <a:ext cx="6858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</a:t>
            </a:r>
          </a:p>
        </p:txBody>
      </p:sp>
      <p:sp>
        <p:nvSpPr>
          <p:cNvPr id="5" name="Rectangle 106"/>
          <p:cNvSpPr txBox="1">
            <a:spLocks noChangeArrowheads="1"/>
          </p:cNvSpPr>
          <p:nvPr/>
        </p:nvSpPr>
        <p:spPr>
          <a:xfrm>
            <a:off x="0" y="388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159735"/>
              </p:ext>
            </p:extLst>
          </p:nvPr>
        </p:nvGraphicFramePr>
        <p:xfrm>
          <a:off x="1295400" y="1219200"/>
          <a:ext cx="7239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3568700" imgH="431800" progId="Equation.3">
                  <p:embed/>
                </p:oleObj>
              </mc:Choice>
              <mc:Fallback>
                <p:oleObj name="Equation" r:id="rId3" imgW="3568700" imgH="431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19200"/>
                        <a:ext cx="72390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04"/>
          <p:cNvSpPr>
            <a:spLocks noChangeArrowheads="1"/>
          </p:cNvSpPr>
          <p:nvPr/>
        </p:nvSpPr>
        <p:spPr bwMode="auto">
          <a:xfrm>
            <a:off x="381000" y="2438400"/>
            <a:ext cx="6858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</a:t>
            </a:r>
          </a:p>
        </p:txBody>
      </p:sp>
      <p:graphicFrame>
        <p:nvGraphicFramePr>
          <p:cNvPr id="8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349035"/>
              </p:ext>
            </p:extLst>
          </p:nvPr>
        </p:nvGraphicFramePr>
        <p:xfrm>
          <a:off x="1295400" y="2362200"/>
          <a:ext cx="7086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3302000" imgH="431800" progId="Equation.3">
                  <p:embed/>
                </p:oleObj>
              </mc:Choice>
              <mc:Fallback>
                <p:oleObj name="Equation" r:id="rId5" imgW="3302000" imgH="431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70866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08"/>
          <p:cNvSpPr>
            <a:spLocks noChangeArrowheads="1"/>
          </p:cNvSpPr>
          <p:nvPr/>
        </p:nvSpPr>
        <p:spPr bwMode="auto">
          <a:xfrm>
            <a:off x="3886200" y="457200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99"/>
                    </a:gs>
                    <a:gs pos="100000">
                      <a:srgbClr val="CCFF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09"/>
          <p:cNvSpPr>
            <a:spLocks noChangeArrowheads="1"/>
          </p:cNvSpPr>
          <p:nvPr/>
        </p:nvSpPr>
        <p:spPr bwMode="auto">
          <a:xfrm>
            <a:off x="304800" y="4953000"/>
            <a:ext cx="7620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d/</a:t>
            </a:r>
          </a:p>
        </p:txBody>
      </p:sp>
      <p:sp>
        <p:nvSpPr>
          <p:cNvPr id="11" name="Rectangle 111"/>
          <p:cNvSpPr>
            <a:spLocks noChangeArrowheads="1"/>
          </p:cNvSpPr>
          <p:nvPr/>
        </p:nvSpPr>
        <p:spPr bwMode="auto">
          <a:xfrm>
            <a:off x="990600" y="3505200"/>
            <a:ext cx="8001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99"/>
                    </a:gs>
                    <a:gs pos="100000">
                      <a:srgbClr val="CCFF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69,78 + 35,97 + 30,22 = (69,78 + 30,22) + 35,97  </a:t>
            </a:r>
          </a:p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= 100 + 35,97             </a:t>
            </a:r>
          </a:p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= 135,97 </a:t>
            </a:r>
          </a:p>
        </p:txBody>
      </p:sp>
      <p:sp>
        <p:nvSpPr>
          <p:cNvPr id="12" name="Rectangle 112"/>
          <p:cNvSpPr>
            <a:spLocks noChangeArrowheads="1"/>
          </p:cNvSpPr>
          <p:nvPr/>
        </p:nvSpPr>
        <p:spPr bwMode="auto">
          <a:xfrm flipV="1">
            <a:off x="4191000" y="5562600"/>
            <a:ext cx="1841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99"/>
                    </a:gs>
                    <a:gs pos="100000">
                      <a:srgbClr val="CCFF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" name="Rectangle 113"/>
          <p:cNvSpPr>
            <a:spLocks noChangeArrowheads="1"/>
          </p:cNvSpPr>
          <p:nvPr/>
        </p:nvSpPr>
        <p:spPr bwMode="auto">
          <a:xfrm>
            <a:off x="1066800" y="4953000"/>
            <a:ext cx="7772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99"/>
                    </a:gs>
                    <a:gs pos="100000">
                      <a:srgbClr val="CCFF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83,45 – 30,98 – 42,47 = 83,45 – (30,98 + 42,47)</a:t>
            </a:r>
          </a:p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83,45 – 73,45</a:t>
            </a:r>
          </a:p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4" name="Rectangle 114"/>
          <p:cNvSpPr>
            <a:spLocks noChangeArrowheads="1"/>
          </p:cNvSpPr>
          <p:nvPr/>
        </p:nvSpPr>
        <p:spPr bwMode="auto">
          <a:xfrm>
            <a:off x="304800" y="3429000"/>
            <a:ext cx="7620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c/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5740" y="381000"/>
            <a:ext cx="71599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</p:txBody>
      </p:sp>
    </p:spTree>
    <p:extLst>
      <p:ext uri="{BB962C8B-B14F-4D97-AF65-F5344CB8AC3E}">
        <p14:creationId xmlns:p14="http://schemas.microsoft.com/office/powerpoint/2010/main" val="206096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1" grpId="0"/>
      <p:bldP spid="13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3"/>
          <p:cNvSpPr txBox="1">
            <a:spLocks noChangeArrowheads="1"/>
          </p:cNvSpPr>
          <p:nvPr/>
        </p:nvSpPr>
        <p:spPr>
          <a:xfrm>
            <a:off x="685800" y="152400"/>
            <a:ext cx="68707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828800"/>
            <a:ext cx="377666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600" b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2438400" y="4876800"/>
            <a:ext cx="388620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3333FF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540327" y="4470737"/>
            <a:ext cx="8229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4000000 : 100 x 15 = 600000 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" name="Rectangle 113"/>
          <p:cNvSpPr>
            <a:spLocks noChangeArrowheads="1"/>
          </p:cNvSpPr>
          <p:nvPr/>
        </p:nvSpPr>
        <p:spPr bwMode="auto">
          <a:xfrm>
            <a:off x="1143000" y="3505200"/>
            <a:ext cx="655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19" name="Rectangle 14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graphicFrame>
        <p:nvGraphicFramePr>
          <p:cNvPr id="20" name="Object 136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06407369"/>
              </p:ext>
            </p:extLst>
          </p:nvPr>
        </p:nvGraphicFramePr>
        <p:xfrm>
          <a:off x="2438400" y="1676400"/>
          <a:ext cx="1676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723586" imgH="393529" progId="Equation.3">
                  <p:embed/>
                </p:oleObj>
              </mc:Choice>
              <mc:Fallback>
                <p:oleObj name="Equation" r:id="rId3" imgW="723586" imgH="39352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76400"/>
                        <a:ext cx="1676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14856"/>
              </p:ext>
            </p:extLst>
          </p:nvPr>
        </p:nvGraphicFramePr>
        <p:xfrm>
          <a:off x="2362200" y="2895600"/>
          <a:ext cx="16764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888614" imgH="393529" progId="Equation.3">
                  <p:embed/>
                </p:oleObj>
              </mc:Choice>
              <mc:Fallback>
                <p:oleObj name="Equation" r:id="rId5" imgW="888614" imgH="39352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95600"/>
                        <a:ext cx="16764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447450"/>
              </p:ext>
            </p:extLst>
          </p:nvPr>
        </p:nvGraphicFramePr>
        <p:xfrm>
          <a:off x="2362200" y="3644900"/>
          <a:ext cx="207486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1054100" imgH="393700" progId="Equation.3">
                  <p:embed/>
                </p:oleObj>
              </mc:Choice>
              <mc:Fallback>
                <p:oleObj name="Equation" r:id="rId7" imgW="1054100" imgH="393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644900"/>
                        <a:ext cx="2074863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44"/>
          <p:cNvSpPr txBox="1">
            <a:spLocks noChangeArrowheads="1"/>
          </p:cNvSpPr>
          <p:nvPr/>
        </p:nvSpPr>
        <p:spPr bwMode="auto">
          <a:xfrm>
            <a:off x="692727" y="1011658"/>
            <a:ext cx="7620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alt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chỉ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tiền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đình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tháng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là:                              </a:t>
            </a:r>
          </a:p>
        </p:txBody>
      </p:sp>
      <p:sp>
        <p:nvSpPr>
          <p:cNvPr id="24" name="Text Box 145"/>
          <p:cNvSpPr txBox="1">
            <a:spLocks noChangeArrowheads="1"/>
          </p:cNvSpPr>
          <p:nvPr/>
        </p:nvSpPr>
        <p:spPr bwMode="auto">
          <a:xfrm>
            <a:off x="540327" y="2442865"/>
            <a:ext cx="7924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46"/>
          <p:cNvSpPr txBox="1">
            <a:spLocks noChangeArrowheads="1"/>
          </p:cNvSpPr>
          <p:nvPr/>
        </p:nvSpPr>
        <p:spPr bwMode="auto">
          <a:xfrm>
            <a:off x="4114223" y="5684713"/>
            <a:ext cx="5105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a/ 15%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b/ 600000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" name="Text Box 147"/>
          <p:cNvSpPr txBox="1">
            <a:spLocks noChangeArrowheads="1"/>
          </p:cNvSpPr>
          <p:nvPr/>
        </p:nvSpPr>
        <p:spPr bwMode="auto">
          <a:xfrm>
            <a:off x="4191000" y="1828800"/>
            <a:ext cx="228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tiền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7" name="Text Box 148"/>
          <p:cNvSpPr txBox="1">
            <a:spLocks noChangeArrowheads="1"/>
          </p:cNvSpPr>
          <p:nvPr/>
        </p:nvSpPr>
        <p:spPr bwMode="auto">
          <a:xfrm>
            <a:off x="4495800" y="3797300"/>
            <a:ext cx="228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tiền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575" y="88328"/>
            <a:ext cx="903965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3/5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con, 1/4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b)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4 000 000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1713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nut OK 0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7400"/>
            <a:ext cx="588963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nut OK 0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200400"/>
            <a:ext cx="588963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nut OK 0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267200"/>
            <a:ext cx="588963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676400" y="990600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Câu 1</a:t>
            </a:r>
            <a:r>
              <a:rPr lang="en-US" alt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Tính:</a:t>
            </a:r>
          </a:p>
        </p:txBody>
      </p:sp>
      <p:pic>
        <p:nvPicPr>
          <p:cNvPr id="9" name="Picture 8" descr="NLLGDLo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WordArt 9"/>
          <p:cNvSpPr>
            <a:spLocks noChangeArrowheads="1" noChangeShapeType="1" noTextEdit="1"/>
          </p:cNvSpPr>
          <p:nvPr/>
        </p:nvSpPr>
        <p:spPr bwMode="auto">
          <a:xfrm>
            <a:off x="4495800" y="2590800"/>
            <a:ext cx="28956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387427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VNI-Times"/>
              </a:rPr>
              <a:t>SUY NGHÓ NHANH LEÂN BAÏN ÔI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209800" y="1828800"/>
            <a:ext cx="1143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altLang="en-US" sz="2000">
                <a:solidFill>
                  <a:srgbClr val="FF0000"/>
                </a:solidFill>
                <a:latin typeface="Arial" charset="0"/>
              </a:rPr>
              <a:t>A)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09800" y="30480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altLang="en-US" sz="2000">
                <a:solidFill>
                  <a:srgbClr val="FF0000"/>
                </a:solidFill>
                <a:latin typeface="Arial" charset="0"/>
              </a:rPr>
              <a:t>B) </a:t>
            </a:r>
          </a:p>
        </p:txBody>
      </p:sp>
      <p:graphicFrame>
        <p:nvGraphicFramePr>
          <p:cNvPr id="13" name="Object 1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733800" y="9144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6" imgW="609336" imgH="393529" progId="Equation.3">
                  <p:embed/>
                </p:oleObj>
              </mc:Choice>
              <mc:Fallback>
                <p:oleObj name="Equation" r:id="rId6" imgW="609336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914400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2590800" y="3048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8" imgW="203112" imgH="393529" progId="Equation.3">
                  <p:embed/>
                </p:oleObj>
              </mc:Choice>
              <mc:Fallback>
                <p:oleObj name="Equation" r:id="rId8" imgW="203112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480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3"/>
          <p:cNvGraphicFramePr>
            <a:graphicFrameLocks noChangeAspect="1"/>
          </p:cNvGraphicFramePr>
          <p:nvPr/>
        </p:nvGraphicFramePr>
        <p:xfrm>
          <a:off x="2667000" y="1828800"/>
          <a:ext cx="6096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0" imgW="203112" imgH="393529" progId="Equation.3">
                  <p:embed/>
                </p:oleObj>
              </mc:Choice>
              <mc:Fallback>
                <p:oleObj name="Equation" r:id="rId10" imgW="203112" imgH="39352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828800"/>
                        <a:ext cx="609600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2209800" y="4495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Comic Sans MS" pitchFamily="66" charset="0"/>
            </a:endParaRPr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2209800" y="42672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altLang="en-US" sz="2000">
                <a:solidFill>
                  <a:srgbClr val="FF0000"/>
                </a:solidFill>
                <a:latin typeface="Arial" charset="0"/>
              </a:rPr>
              <a:t>C) </a:t>
            </a:r>
          </a:p>
        </p:txBody>
      </p:sp>
      <p:graphicFrame>
        <p:nvGraphicFramePr>
          <p:cNvPr id="18" name="Object 31"/>
          <p:cNvGraphicFramePr>
            <a:graphicFrameLocks noChangeAspect="1"/>
          </p:cNvGraphicFramePr>
          <p:nvPr/>
        </p:nvGraphicFramePr>
        <p:xfrm>
          <a:off x="2590800" y="4267200"/>
          <a:ext cx="533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2" imgW="203112" imgH="393529" progId="Equation.3">
                  <p:embed/>
                </p:oleObj>
              </mc:Choice>
              <mc:Fallback>
                <p:oleObj name="Equation" r:id="rId12" imgW="203112" imgH="39352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5334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1295400" y="42672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5F5F5F"/>
                </a:solidFill>
              </a:rPr>
              <a:t>Đ</a:t>
            </a:r>
          </a:p>
        </p:txBody>
      </p:sp>
      <p:sp>
        <p:nvSpPr>
          <p:cNvPr id="20" name="Text Box 34"/>
          <p:cNvSpPr txBox="1">
            <a:spLocks noChangeArrowheads="1"/>
          </p:cNvSpPr>
          <p:nvPr/>
        </p:nvSpPr>
        <p:spPr bwMode="auto">
          <a:xfrm>
            <a:off x="1600200" y="228600"/>
            <a:ext cx="7010400" cy="579438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Hãy chọn đáp án đúng trong các câu sau:</a:t>
            </a:r>
          </a:p>
        </p:txBody>
      </p:sp>
    </p:spTree>
    <p:extLst>
      <p:ext uri="{BB962C8B-B14F-4D97-AF65-F5344CB8AC3E}">
        <p14:creationId xmlns:p14="http://schemas.microsoft.com/office/powerpoint/2010/main" val="19122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7" grpId="0" animBg="1"/>
      <p:bldP spid="19" grpId="0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448</Words>
  <Application>Microsoft Office PowerPoint</Application>
  <PresentationFormat>On-screen Show (4:3)</PresentationFormat>
  <Paragraphs>83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TOÁN : LUYỆN TẬP</vt:lpstr>
      <vt:lpstr>PowerPoint Presentation</vt:lpstr>
      <vt:lpstr>Bài 1 (b) : Tính</vt:lpstr>
      <vt:lpstr>PowerPoint Presentation</vt:lpstr>
      <vt:lpstr>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Administrator_PC</cp:lastModifiedBy>
  <cp:revision>7</cp:revision>
  <dcterms:created xsi:type="dcterms:W3CDTF">2006-08-16T00:00:00Z</dcterms:created>
  <dcterms:modified xsi:type="dcterms:W3CDTF">2021-03-03T01:51:37Z</dcterms:modified>
</cp:coreProperties>
</file>