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59" r:id="rId4"/>
    <p:sldId id="294" r:id="rId5"/>
    <p:sldId id="295" r:id="rId6"/>
    <p:sldId id="296" r:id="rId7"/>
    <p:sldId id="297" r:id="rId8"/>
    <p:sldId id="283" r:id="rId9"/>
    <p:sldId id="269" r:id="rId10"/>
    <p:sldId id="264" r:id="rId11"/>
    <p:sldId id="262" r:id="rId12"/>
    <p:sldId id="281" r:id="rId13"/>
    <p:sldId id="282" r:id="rId14"/>
    <p:sldId id="284" r:id="rId15"/>
    <p:sldId id="270" r:id="rId16"/>
    <p:sldId id="260" r:id="rId17"/>
    <p:sldId id="285" r:id="rId18"/>
    <p:sldId id="265" r:id="rId19"/>
    <p:sldId id="256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86427" autoAdjust="0"/>
  </p:normalViewPr>
  <p:slideViewPr>
    <p:cSldViewPr snapToGrid="0">
      <p:cViewPr varScale="1">
        <p:scale>
          <a:sx n="58" d="100"/>
          <a:sy n="58" d="100"/>
        </p:scale>
        <p:origin x="1044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A514D-21D1-400A-891C-3AEB86F8585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82E10-AF35-4184-B900-F7AF11276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37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540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167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997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293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480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452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175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101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HS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: 3 </a:t>
            </a:r>
            <a:r>
              <a:rPr lang="en-US" baseline="0" dirty="0" err="1"/>
              <a:t>tờ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/ </a:t>
            </a:r>
            <a:r>
              <a:rPr lang="en-US" baseline="0" dirty="0" err="1"/>
              <a:t>ĐỎ</a:t>
            </a:r>
            <a:r>
              <a:rPr lang="en-US" baseline="0" dirty="0"/>
              <a:t>/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 (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đc</a:t>
            </a:r>
            <a:r>
              <a:rPr lang="en-US" baseline="0" dirty="0"/>
              <a:t> </a:t>
            </a:r>
            <a:r>
              <a:rPr lang="en-US" baseline="0" dirty="0" err="1"/>
              <a:t>vs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B60DA-6CAD-410C-B3CA-E63A2B70395A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35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77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66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84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811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48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7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96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38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3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48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26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6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84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83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72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34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0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83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65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07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37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15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5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64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71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7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06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43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93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39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01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69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35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68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30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5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31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98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06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65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31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75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83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33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6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72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35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88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2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73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3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92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60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7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0C6FB1-F6E9-4CE6-9A56-AD06E118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EACE6-CDCD-40CF-A883-80CFF8C54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33CB2-4AE0-4595-936B-3776FE84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6CDF3-ECA1-40F6-AE83-7FD684B9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A4F79-F342-4A1B-9025-DF11B8CF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79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88589-BC44-4D0E-98AD-BBEB16899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C09EBD-9E21-43C2-B19E-4441CC21F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4BF59C-26B5-4E79-AE2B-D8ECBA2B6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B025E6-7792-4483-B110-A7B839FA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FB639-A5AE-4E25-B9A3-969E999C3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34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3E9203-CB8F-458C-B83B-670F2A7AA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02D75C-597F-4196-8214-AC05D63ACE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AE34824-2B8E-4C68-AE31-813FF6D8E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C02D61-B67D-4812-A4D0-7F707D78C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1CF9BF-8F63-4A0E-B4CF-AB1B9A781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3DBE95-663F-4B7E-9980-5C642909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8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1707B6-3E88-46E2-AA90-4ADE10C8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428862-B4CC-4B50-983D-895344A8F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026C3E-9E2F-4D5B-8F0A-293EE4C0A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B385C5-7DC4-4F78-86DC-34E1324C24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7036662-C0CE-49BE-AC7F-266F6FAC1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A962568-CDF4-4D3E-B943-9580856BE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091ED0-E49B-4967-A8AB-7B0F841AE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5E635BB-BE30-4FCE-9825-8342623BD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89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1CC353-0DE2-487C-AC0A-B01D84AF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5B13D11-7E17-4A68-AE4A-8AD1ECA83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5612ADF-BF6E-4F4B-887F-66595CF3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E53D78-E50F-4E9C-BC5C-141A367C1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56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8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4A85F-873F-4BE2-BBA5-B5D6B04E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7B8962-5CC0-4F09-98D7-91668712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24A72B-3E3D-43E0-A398-798DCB16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50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4A85F-873F-4BE2-BBA5-B5D6B04E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7B8962-5CC0-4F09-98D7-91668712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24A72B-3E3D-43E0-A398-798DCB16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23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4A85F-873F-4BE2-BBA5-B5D6B04E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7B8962-5CC0-4F09-98D7-91668712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24A72B-3E3D-43E0-A398-798DCB16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10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4A85F-873F-4BE2-BBA5-B5D6B04E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7B8962-5CC0-4F09-98D7-91668712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24A72B-3E3D-43E0-A398-798DCB16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72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4A85F-873F-4BE2-BBA5-B5D6B04E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7B8962-5CC0-4F09-98D7-91668712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24A72B-3E3D-43E0-A398-798DCB16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9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4A85F-873F-4BE2-BBA5-B5D6B04E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7B8962-5CC0-4F09-98D7-91668712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24A72B-3E3D-43E0-A398-798DCB16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36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4A85F-873F-4BE2-BBA5-B5D6B04E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7B8962-5CC0-4F09-98D7-91668712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24A72B-3E3D-43E0-A398-798DCB16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74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4A85F-873F-4BE2-BBA5-B5D6B04E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7B8962-5CC0-4F09-98D7-91668712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24A72B-3E3D-43E0-A398-798DCB16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74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4A85F-873F-4BE2-BBA5-B5D6B04E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7B8962-5CC0-4F09-98D7-91668712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24A72B-3E3D-43E0-A398-798DCB16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63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4A85F-873F-4BE2-BBA5-B5D6B04E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7B8962-5CC0-4F09-98D7-91668712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24A72B-3E3D-43E0-A398-798DCB16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71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24A85F-873F-4BE2-BBA5-B5D6B04E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7B8962-5CC0-4F09-98D7-91668712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24A72B-3E3D-43E0-A398-798DCB16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09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2698D-009D-457D-84AB-244D7A332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DDFFA7-08B5-4BD2-94AD-0208F3FFE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0952E3-BE6C-4E9A-8707-F5D610547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E04AB2-42F1-44DE-9381-8FA316D7A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DEA4E3-9D7D-4640-8E1C-30CEF2A5E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4FE562E-E859-4768-9343-C3EA784A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71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FC374C-F295-48DD-A2AB-B019B84BE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EB4FFE0-C8D2-4F60-8170-30920AA7B0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E28DD15-2192-4168-94C5-42F765C8D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0537FD-A825-4D6A-92DD-064244271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829A2E-53E9-4E5A-8A1C-DBD1E8D6E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E18508-8E28-4C49-9BDA-4F9B4DC8B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16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1F3E4C-B063-4D32-8944-D5189440C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84D7F90-F690-41CF-B9D8-35660491C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0436B0-3D78-400B-AE6D-B18AF3320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37A52E-33DB-4B4C-8A91-3FA508C5F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5791AA-921F-4579-92CA-AD769FDA5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61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1DFEADD-FF74-4177-96D2-65C3CB140F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C64D004-F206-4288-AB37-18DDEC42E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15E7A8-40DC-452F-B982-F49CB7F2F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CFD66F-7C8C-493C-A7F1-4E1199DDD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BC9508-55EA-4C8E-BF08-353E10631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07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02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868B-7082-48EA-8DE3-7D16B1D1D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E252DC-6A69-4CA7-9079-1EFB578F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5BAD0A-5655-408D-80BC-37125AE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F8A95-4F78-4AF1-AC5A-A25577EE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0CE5C-B658-4B9E-9700-7F8CBAD0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12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BC86841-BF68-40E4-9043-083B00F41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563270-3311-4C00-B60A-D1D0C7F10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1F7C51-4EF6-4A89-AEC1-F75CA4193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ED8FB-D82F-47EF-A36A-B0BD14E8287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D8F363-0771-4B78-8312-A5BE579C2C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D6CB86-825B-4BD8-8A22-CD2037E70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680E3-A05D-44BC-9A34-1EEE0D600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5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2" r:id="rId2"/>
    <p:sldLayoutId id="2147483721" r:id="rId3"/>
    <p:sldLayoutId id="2147483720" r:id="rId4"/>
    <p:sldLayoutId id="2147483718" r:id="rId5"/>
    <p:sldLayoutId id="2147483717" r:id="rId6"/>
    <p:sldLayoutId id="2147483716" r:id="rId7"/>
    <p:sldLayoutId id="2147483711" r:id="rId8"/>
    <p:sldLayoutId id="2147483710" r:id="rId9"/>
    <p:sldLayoutId id="2147483709" r:id="rId10"/>
    <p:sldLayoutId id="2147483704" r:id="rId11"/>
    <p:sldLayoutId id="2147483703" r:id="rId12"/>
    <p:sldLayoutId id="2147483702" r:id="rId13"/>
    <p:sldLayoutId id="2147483695" r:id="rId14"/>
    <p:sldLayoutId id="2147483693" r:id="rId15"/>
    <p:sldLayoutId id="2147483691" r:id="rId16"/>
    <p:sldLayoutId id="2147483690" r:id="rId17"/>
    <p:sldLayoutId id="2147483689" r:id="rId18"/>
    <p:sldLayoutId id="2147483687" r:id="rId19"/>
    <p:sldLayoutId id="2147483685" r:id="rId20"/>
    <p:sldLayoutId id="2147483682" r:id="rId21"/>
    <p:sldLayoutId id="2147483681" r:id="rId22"/>
    <p:sldLayoutId id="2147483680" r:id="rId23"/>
    <p:sldLayoutId id="2147483674" r:id="rId24"/>
    <p:sldLayoutId id="2147483672" r:id="rId25"/>
    <p:sldLayoutId id="2147483669" r:id="rId26"/>
    <p:sldLayoutId id="2147483684" r:id="rId27"/>
    <p:sldLayoutId id="2147483678" r:id="rId28"/>
    <p:sldLayoutId id="2147483676" r:id="rId29"/>
    <p:sldLayoutId id="2147483673" r:id="rId30"/>
    <p:sldLayoutId id="2147483671" r:id="rId31"/>
    <p:sldLayoutId id="2147483667" r:id="rId32"/>
    <p:sldLayoutId id="2147483666" r:id="rId33"/>
    <p:sldLayoutId id="2147483665" r:id="rId34"/>
    <p:sldLayoutId id="2147483664" r:id="rId35"/>
    <p:sldLayoutId id="2147483663" r:id="rId36"/>
    <p:sldLayoutId id="2147483662" r:id="rId37"/>
    <p:sldLayoutId id="2147483661" r:id="rId38"/>
    <p:sldLayoutId id="2147483719" r:id="rId39"/>
    <p:sldLayoutId id="2147483660" r:id="rId40"/>
    <p:sldLayoutId id="2147483650" r:id="rId41"/>
    <p:sldLayoutId id="2147483715" r:id="rId42"/>
    <p:sldLayoutId id="2147483714" r:id="rId43"/>
    <p:sldLayoutId id="2147483713" r:id="rId44"/>
    <p:sldLayoutId id="2147483712" r:id="rId45"/>
    <p:sldLayoutId id="2147483694" r:id="rId46"/>
    <p:sldLayoutId id="2147483692" r:id="rId47"/>
    <p:sldLayoutId id="2147483688" r:id="rId48"/>
    <p:sldLayoutId id="2147483686" r:id="rId49"/>
    <p:sldLayoutId id="2147483683" r:id="rId50"/>
    <p:sldLayoutId id="2147483679" r:id="rId51"/>
    <p:sldLayoutId id="2147483677" r:id="rId52"/>
    <p:sldLayoutId id="2147483675" r:id="rId53"/>
    <p:sldLayoutId id="2147483670" r:id="rId54"/>
    <p:sldLayoutId id="2147483668" r:id="rId55"/>
    <p:sldLayoutId id="2147483651" r:id="rId56"/>
    <p:sldLayoutId id="2147483652" r:id="rId57"/>
    <p:sldLayoutId id="2147483653" r:id="rId58"/>
    <p:sldLayoutId id="2147483654" r:id="rId59"/>
    <p:sldLayoutId id="2147483655" r:id="rId60"/>
    <p:sldLayoutId id="2147483708" r:id="rId61"/>
    <p:sldLayoutId id="2147483707" r:id="rId62"/>
    <p:sldLayoutId id="2147483706" r:id="rId63"/>
    <p:sldLayoutId id="2147483705" r:id="rId64"/>
    <p:sldLayoutId id="2147483701" r:id="rId65"/>
    <p:sldLayoutId id="2147483700" r:id="rId66"/>
    <p:sldLayoutId id="2147483699" r:id="rId67"/>
    <p:sldLayoutId id="2147483698" r:id="rId68"/>
    <p:sldLayoutId id="2147483697" r:id="rId69"/>
    <p:sldLayoutId id="2147483696" r:id="rId70"/>
    <p:sldLayoutId id="2147483656" r:id="rId71"/>
    <p:sldLayoutId id="2147483657" r:id="rId72"/>
    <p:sldLayoutId id="2147483658" r:id="rId73"/>
    <p:sldLayoutId id="2147483659" r:id="rId7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NULL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NULL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NULL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7B1A2D46-C0A9-41B8-B07B-143EDC69E1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7134"/>
          <a:stretch/>
        </p:blipFill>
        <p:spPr>
          <a:xfrm>
            <a:off x="-832207" y="-359596"/>
            <a:ext cx="14044773" cy="69967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519129-FA64-460C-BB35-953FA683AC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2" t="13932" r="11556" b="12048"/>
          <a:stretch/>
        </p:blipFill>
        <p:spPr>
          <a:xfrm>
            <a:off x="8828290" y="3906667"/>
            <a:ext cx="3491136" cy="32627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8071F56-C277-460E-B7FB-20D29834AE9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27234" y="3113909"/>
            <a:ext cx="3590945" cy="374409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CEE94F9-AC4C-4514-8132-0A529953822E}"/>
              </a:ext>
            </a:extLst>
          </p:cNvPr>
          <p:cNvSpPr txBox="1"/>
          <p:nvPr/>
        </p:nvSpPr>
        <p:spPr>
          <a:xfrm>
            <a:off x="703779" y="1707593"/>
            <a:ext cx="1097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7898C"/>
                </a:solidFill>
                <a:latin typeface="Rockstone" panose="00000400000000000000" pitchFamily="2" charset="0"/>
                <a:ea typeface="Nirmala UI" panose="020B0502040204020203" pitchFamily="34" charset="0"/>
                <a:cs typeface="Nirmala UI" panose="020B0502040204020203" pitchFamily="34" charset="0"/>
              </a:rPr>
              <a:t>CHÀO MỪNG CÁC CON ĐẾN VỚI TIẾT HỌC TRỰC TUYẾN </a:t>
            </a:r>
            <a:br>
              <a:rPr lang="en-US" sz="6000">
                <a:solidFill>
                  <a:srgbClr val="F7898C"/>
                </a:solidFill>
                <a:latin typeface="Rockstone" panose="00000400000000000000" pitchFamily="2" charset="0"/>
                <a:ea typeface="Nirmala UI" panose="020B0502040204020203" pitchFamily="34" charset="0"/>
                <a:cs typeface="Nirmala UI" panose="020B0502040204020203" pitchFamily="34" charset="0"/>
              </a:rPr>
            </a:br>
            <a:r>
              <a:rPr lang="en-US" sz="6000">
                <a:solidFill>
                  <a:srgbClr val="F7898C"/>
                </a:solidFill>
                <a:latin typeface="Rockstone" panose="00000400000000000000" pitchFamily="2" charset="0"/>
                <a:ea typeface="Nirmala UI" panose="020B0502040204020203" pitchFamily="34" charset="0"/>
                <a:cs typeface="Nirmala UI" panose="020B0502040204020203" pitchFamily="34" charset="0"/>
              </a:rPr>
              <a:t>MÔN : TOÁN </a:t>
            </a:r>
            <a:endParaRPr kumimoji="1" lang="zh-CN" altLang="en-US" sz="6000" dirty="0">
              <a:solidFill>
                <a:srgbClr val="F7898C"/>
              </a:solidFill>
              <a:latin typeface="Rockstone" panose="00000400000000000000" pitchFamily="2" charset="0"/>
              <a:ea typeface="站酷快乐体2016修订版" panose="02010600030101010101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" name="5c18cfc8be855">
            <a:hlinkClick r:id="" action="ppaction://media"/>
            <a:extLst>
              <a:ext uri="{FF2B5EF4-FFF2-40B4-BE49-F238E27FC236}">
                <a16:creationId xmlns:a16="http://schemas.microsoft.com/office/drawing/2014/main" id="{A635AB17-9446-4083-9D97-84772D7B2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51021" y="-786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3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23BD3B-D394-460D-A28C-168B853301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t="8015" r="1404" b="12775"/>
          <a:stretch/>
        </p:blipFill>
        <p:spPr>
          <a:xfrm>
            <a:off x="2809515" y="730381"/>
            <a:ext cx="6347581" cy="539723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0F10E90-26CB-4099-A007-B8F6294AA661}"/>
              </a:ext>
            </a:extLst>
          </p:cNvPr>
          <p:cNvSpPr txBox="1"/>
          <p:nvPr/>
        </p:nvSpPr>
        <p:spPr>
          <a:xfrm>
            <a:off x="4469415" y="2921168"/>
            <a:ext cx="30277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chemeClr val="tx1">
                    <a:lumMod val="75000"/>
                    <a:lumOff val="25000"/>
                  </a:schemeClr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02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27DBBE3-6A64-4F45-93C2-6F2A45A542FD}"/>
              </a:ext>
            </a:extLst>
          </p:cNvPr>
          <p:cNvSpPr txBox="1"/>
          <p:nvPr/>
        </p:nvSpPr>
        <p:spPr>
          <a:xfrm>
            <a:off x="4307643" y="4159380"/>
            <a:ext cx="35767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chemeClr val="tx1">
                    <a:lumMod val="75000"/>
                    <a:lumOff val="25000"/>
                  </a:schemeClr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LUYỆN TẬP 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74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BB515F1-8063-4325-9809-822DC166434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80" y="4495215"/>
            <a:ext cx="2534653" cy="2534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314073-45C1-4AC6-86BD-89714E7B53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5423" y="3707013"/>
            <a:ext cx="3880452" cy="3880452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2422B9E6-5FD3-4B6F-8F27-43B9F727B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91" y="208004"/>
            <a:ext cx="62992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u="sng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FB09FF8E-1EFA-4978-BE6A-EE147A502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609" y="1749121"/>
            <a:ext cx="1195759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3284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3B1C5D8E-1878-461F-8B2B-A5CD7D311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092" y="1704664"/>
            <a:ext cx="621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" name="Line 10">
            <a:extLst>
              <a:ext uri="{FF2B5EF4-FFF2-40B4-BE49-F238E27FC236}">
                <a16:creationId xmlns:a16="http://schemas.microsoft.com/office/drawing/2014/main" id="{7D433052-E5BC-4E4E-9921-7539126CDDAB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4001" y="1921568"/>
            <a:ext cx="19539" cy="15070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/>
          <a:lstStyle/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Line 11">
            <a:extLst>
              <a:ext uri="{FF2B5EF4-FFF2-40B4-BE49-F238E27FC236}">
                <a16:creationId xmlns:a16="http://schemas.microsoft.com/office/drawing/2014/main" id="{A2F82F86-BC96-454D-93F1-4291D6B930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4000" y="2314254"/>
            <a:ext cx="101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/>
          <a:lstStyle/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16">
            <a:extLst>
              <a:ext uri="{FF2B5EF4-FFF2-40B4-BE49-F238E27FC236}">
                <a16:creationId xmlns:a16="http://schemas.microsoft.com/office/drawing/2014/main" id="{D28390B7-2498-4F0D-B81B-D4765C207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261" y="1653629"/>
            <a:ext cx="1138767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5060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22ABF986-2EB3-4D33-8515-D4182D347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467" y="1646051"/>
            <a:ext cx="1117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Line 18">
            <a:extLst>
              <a:ext uri="{FF2B5EF4-FFF2-40B4-BE49-F238E27FC236}">
                <a16:creationId xmlns:a16="http://schemas.microsoft.com/office/drawing/2014/main" id="{FC3BD2FC-07F0-44E9-81B2-161DD3BCE4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48281" y="1792574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/>
          <a:lstStyle/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Line 19">
            <a:extLst>
              <a:ext uri="{FF2B5EF4-FFF2-40B4-BE49-F238E27FC236}">
                <a16:creationId xmlns:a16="http://schemas.microsoft.com/office/drawing/2014/main" id="{5BB31953-302B-440A-B945-6A574984F3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63939" y="2202884"/>
            <a:ext cx="11259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/>
          <a:lstStyle/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Box 20">
            <a:extLst>
              <a:ext uri="{FF2B5EF4-FFF2-40B4-BE49-F238E27FC236}">
                <a16:creationId xmlns:a16="http://schemas.microsoft.com/office/drawing/2014/main" id="{04C440B5-D649-45C7-9F79-EAEC17CBF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892" y="2253212"/>
            <a:ext cx="60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FA3D1565-CF79-4C3D-9BE3-6683874BC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725" y="2238069"/>
            <a:ext cx="60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0" name="Text Box 23">
            <a:extLst>
              <a:ext uri="{FF2B5EF4-FFF2-40B4-BE49-F238E27FC236}">
                <a16:creationId xmlns:a16="http://schemas.microsoft.com/office/drawing/2014/main" id="{E58414DD-BBE4-4251-83E8-B69108A45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6151" y="2179456"/>
            <a:ext cx="40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1" name="Text Box 24">
            <a:extLst>
              <a:ext uri="{FF2B5EF4-FFF2-40B4-BE49-F238E27FC236}">
                <a16:creationId xmlns:a16="http://schemas.microsoft.com/office/drawing/2014/main" id="{CC30521B-4E9A-45B7-B319-24F6B025D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1875" y="2167728"/>
            <a:ext cx="50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Text Box 25">
            <a:extLst>
              <a:ext uri="{FF2B5EF4-FFF2-40B4-BE49-F238E27FC236}">
                <a16:creationId xmlns:a16="http://schemas.microsoft.com/office/drawing/2014/main" id="{BA8EDC47-9C86-421C-9BAC-FBB08144A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27" y="2572205"/>
            <a:ext cx="4884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 Box 26">
            <a:extLst>
              <a:ext uri="{FF2B5EF4-FFF2-40B4-BE49-F238E27FC236}">
                <a16:creationId xmlns:a16="http://schemas.microsoft.com/office/drawing/2014/main" id="{D307C956-D5FA-40D4-BA87-3365682DC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7045" y="2595651"/>
            <a:ext cx="51190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A1BE8456-DA5D-452C-A394-4C37723A9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3171" y="2241493"/>
            <a:ext cx="60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 Box 42">
            <a:extLst>
              <a:ext uri="{FF2B5EF4-FFF2-40B4-BE49-F238E27FC236}">
                <a16:creationId xmlns:a16="http://schemas.microsoft.com/office/drawing/2014/main" id="{930FCE8D-ECB0-46E0-9A47-7435B4DF4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5173" y="2120842"/>
            <a:ext cx="60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Text Box 43">
            <a:extLst>
              <a:ext uri="{FF2B5EF4-FFF2-40B4-BE49-F238E27FC236}">
                <a16:creationId xmlns:a16="http://schemas.microsoft.com/office/drawing/2014/main" id="{57AABAE0-88DE-4C18-A0A7-7650BB480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5820" y="2132552"/>
            <a:ext cx="60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7" name="Text Box 45">
            <a:extLst>
              <a:ext uri="{FF2B5EF4-FFF2-40B4-BE49-F238E27FC236}">
                <a16:creationId xmlns:a16="http://schemas.microsoft.com/office/drawing/2014/main" id="{FE119B73-E8B9-45E6-A55F-F92E45E74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0675" y="2032917"/>
            <a:ext cx="40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Text Box 46">
            <a:extLst>
              <a:ext uri="{FF2B5EF4-FFF2-40B4-BE49-F238E27FC236}">
                <a16:creationId xmlns:a16="http://schemas.microsoft.com/office/drawing/2014/main" id="{4153AA65-A24F-40A8-BEFC-01894C985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6860" y="2032917"/>
            <a:ext cx="50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9" name="Text Box 47">
            <a:extLst>
              <a:ext uri="{FF2B5EF4-FFF2-40B4-BE49-F238E27FC236}">
                <a16:creationId xmlns:a16="http://schemas.microsoft.com/office/drawing/2014/main" id="{9762F470-DE2C-4DBF-9605-C21ECCB9D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8769" y="2794943"/>
            <a:ext cx="30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 Box 48">
            <a:extLst>
              <a:ext uri="{FF2B5EF4-FFF2-40B4-BE49-F238E27FC236}">
                <a16:creationId xmlns:a16="http://schemas.microsoft.com/office/drawing/2014/main" id="{C063770A-60C2-49B9-A2DC-D719DB319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4307" y="2794943"/>
            <a:ext cx="40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1" name="Text Box 49">
            <a:extLst>
              <a:ext uri="{FF2B5EF4-FFF2-40B4-BE49-F238E27FC236}">
                <a16:creationId xmlns:a16="http://schemas.microsoft.com/office/drawing/2014/main" id="{9C960294-3C97-441F-84E1-B05CA7580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4307" y="2408082"/>
            <a:ext cx="40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2" name="Text Box 52">
            <a:extLst>
              <a:ext uri="{FF2B5EF4-FFF2-40B4-BE49-F238E27FC236}">
                <a16:creationId xmlns:a16="http://schemas.microsoft.com/office/drawing/2014/main" id="{385E15A2-95F9-44D2-8B08-DAAD88E79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1359" y="2132552"/>
            <a:ext cx="60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ED099CDD-03D9-4A53-8D3D-1F2370B0F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21" y="954395"/>
            <a:ext cx="12192000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8" rIns="91424" bIns="45718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1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a) 821 x 4      3284 : 4        b) 1012 x 5       5060 : 5                                                            </a:t>
            </a:r>
          </a:p>
        </p:txBody>
      </p:sp>
      <p:sp>
        <p:nvSpPr>
          <p:cNvPr id="34" name="Text Box 54">
            <a:extLst>
              <a:ext uri="{FF2B5EF4-FFF2-40B4-BE49-F238E27FC236}">
                <a16:creationId xmlns:a16="http://schemas.microsoft.com/office/drawing/2014/main" id="{A4F74758-005C-4731-AA2F-FE012E4AF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7137" y="3035267"/>
            <a:ext cx="40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 Box 55">
            <a:extLst>
              <a:ext uri="{FF2B5EF4-FFF2-40B4-BE49-F238E27FC236}">
                <a16:creationId xmlns:a16="http://schemas.microsoft.com/office/drawing/2014/main" id="{5F344424-F8BF-4C64-8716-F6E33E0A7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6836" y="2132552"/>
            <a:ext cx="30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6" name="Text Box 56">
            <a:extLst>
              <a:ext uri="{FF2B5EF4-FFF2-40B4-BE49-F238E27FC236}">
                <a16:creationId xmlns:a16="http://schemas.microsoft.com/office/drawing/2014/main" id="{A08427E2-FDE2-4ACE-B9E5-D9A6B2A42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7074" y="3211114"/>
            <a:ext cx="41031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7" name="Text Box 57">
            <a:extLst>
              <a:ext uri="{FF2B5EF4-FFF2-40B4-BE49-F238E27FC236}">
                <a16:creationId xmlns:a16="http://schemas.microsoft.com/office/drawing/2014/main" id="{8ED9A571-D485-44B4-A3E0-89C47A573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91" y="1704666"/>
            <a:ext cx="10160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821</a:t>
            </a:r>
          </a:p>
        </p:txBody>
      </p:sp>
      <p:sp>
        <p:nvSpPr>
          <p:cNvPr id="38" name="Text Box 58">
            <a:extLst>
              <a:ext uri="{FF2B5EF4-FFF2-40B4-BE49-F238E27FC236}">
                <a16:creationId xmlns:a16="http://schemas.microsoft.com/office/drawing/2014/main" id="{D19B1C0E-F493-463D-A80A-5A0EF9194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201" y="2390495"/>
            <a:ext cx="52916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9" name="Text Box 59">
            <a:extLst>
              <a:ext uri="{FF2B5EF4-FFF2-40B4-BE49-F238E27FC236}">
                <a16:creationId xmlns:a16="http://schemas.microsoft.com/office/drawing/2014/main" id="{1B174A5D-DBD8-4960-B704-000508F17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583" y="1950848"/>
            <a:ext cx="50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40" name="Line 60">
            <a:extLst>
              <a:ext uri="{FF2B5EF4-FFF2-40B4-BE49-F238E27FC236}">
                <a16:creationId xmlns:a16="http://schemas.microsoft.com/office/drawing/2014/main" id="{04E4A16B-6311-472C-9B28-4E599A9B10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0307" y="2964888"/>
            <a:ext cx="1101972" cy="1239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8" rIns="91424" bIns="45718"/>
          <a:lstStyle/>
          <a:p>
            <a:pPr defTabSz="9142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 Box 61">
            <a:extLst>
              <a:ext uri="{FF2B5EF4-FFF2-40B4-BE49-F238E27FC236}">
                <a16:creationId xmlns:a16="http://schemas.microsoft.com/office/drawing/2014/main" id="{2B951B6D-E7CD-4A10-A3E2-D7F291D48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59" y="2906313"/>
            <a:ext cx="1727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3284</a:t>
            </a:r>
          </a:p>
        </p:txBody>
      </p:sp>
      <p:sp>
        <p:nvSpPr>
          <p:cNvPr id="42" name="Text Box 62">
            <a:extLst>
              <a:ext uri="{FF2B5EF4-FFF2-40B4-BE49-F238E27FC236}">
                <a16:creationId xmlns:a16="http://schemas.microsoft.com/office/drawing/2014/main" id="{EE8C173F-0A32-4C15-A691-73E7116AB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5721" y="1647509"/>
            <a:ext cx="1156677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1012</a:t>
            </a:r>
          </a:p>
        </p:txBody>
      </p:sp>
      <p:sp>
        <p:nvSpPr>
          <p:cNvPr id="43" name="Text Box 63">
            <a:extLst>
              <a:ext uri="{FF2B5EF4-FFF2-40B4-BE49-F238E27FC236}">
                <a16:creationId xmlns:a16="http://schemas.microsoft.com/office/drawing/2014/main" id="{78730E91-692C-436F-80FC-1BC97DC02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0415" y="2260288"/>
            <a:ext cx="52916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4" name="Text Box 64">
            <a:extLst>
              <a:ext uri="{FF2B5EF4-FFF2-40B4-BE49-F238E27FC236}">
                <a16:creationId xmlns:a16="http://schemas.microsoft.com/office/drawing/2014/main" id="{07147E51-C7C9-465A-ACBA-A0A268EC4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3321" y="2071016"/>
            <a:ext cx="50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45" name="Line 65">
            <a:extLst>
              <a:ext uri="{FF2B5EF4-FFF2-40B4-BE49-F238E27FC236}">
                <a16:creationId xmlns:a16="http://schemas.microsoft.com/office/drawing/2014/main" id="{F5A40439-8C41-4607-8BDA-5D9C49CDE0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5750" y="2840965"/>
            <a:ext cx="1258279" cy="738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8" rIns="91424" bIns="45718"/>
          <a:lstStyle/>
          <a:p>
            <a:pPr defTabSz="9142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 Box 66">
            <a:extLst>
              <a:ext uri="{FF2B5EF4-FFF2-40B4-BE49-F238E27FC236}">
                <a16:creationId xmlns:a16="http://schemas.microsoft.com/office/drawing/2014/main" id="{973F4ABD-B578-4302-8B66-7BA2D9641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681" y="2828999"/>
            <a:ext cx="1235811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5060</a:t>
            </a:r>
          </a:p>
        </p:txBody>
      </p:sp>
      <p:sp>
        <p:nvSpPr>
          <p:cNvPr id="47" name="Text Box 46">
            <a:extLst>
              <a:ext uri="{FF2B5EF4-FFF2-40B4-BE49-F238E27FC236}">
                <a16:creationId xmlns:a16="http://schemas.microsoft.com/office/drawing/2014/main" id="{E160A4D1-C8FD-4F91-8AA0-9F099BF06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8583" y="2419805"/>
            <a:ext cx="50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3308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2" grpId="0"/>
      <p:bldP spid="15" grpId="0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  <p:bldP spid="41" grpId="0"/>
      <p:bldP spid="42" grpId="0"/>
      <p:bldP spid="43" grpId="0"/>
      <p:bldP spid="44" grpId="0"/>
      <p:bldP spid="45" grpId="0" animBg="1"/>
      <p:bldP spid="46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>
            <a:extLst>
              <a:ext uri="{FF2B5EF4-FFF2-40B4-BE49-F238E27FC236}">
                <a16:creationId xmlns:a16="http://schemas.microsoft.com/office/drawing/2014/main" id="{40744A50-8418-4790-B261-B3FCA9747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676" y="1512818"/>
            <a:ext cx="1195759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2156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CD39828A-2592-485A-9DE6-810C0E0EB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6159" y="1468361"/>
            <a:ext cx="621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AA28F7FD-E01A-4533-B3ED-1C612F1338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6068" y="1685265"/>
            <a:ext cx="19539" cy="15070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/>
          <a:lstStyle/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ine 11">
            <a:extLst>
              <a:ext uri="{FF2B5EF4-FFF2-40B4-BE49-F238E27FC236}">
                <a16:creationId xmlns:a16="http://schemas.microsoft.com/office/drawing/2014/main" id="{95F9F495-1365-4F13-86DB-398735FCE6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6067" y="2077951"/>
            <a:ext cx="101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/>
          <a:lstStyle/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id="{790412D3-DD19-4757-86EB-1F20AF8DD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3328" y="1417326"/>
            <a:ext cx="1138767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7380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667B1AD2-7C5A-450F-A802-B181CB275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3426" y="1421476"/>
            <a:ext cx="65649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" name="Line 18">
            <a:extLst>
              <a:ext uri="{FF2B5EF4-FFF2-40B4-BE49-F238E27FC236}">
                <a16:creationId xmlns:a16="http://schemas.microsoft.com/office/drawing/2014/main" id="{8AC92864-524C-40F4-A9C2-3176D5B96C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00348" y="1556271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/>
          <a:lstStyle/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Line 19">
            <a:extLst>
              <a:ext uri="{FF2B5EF4-FFF2-40B4-BE49-F238E27FC236}">
                <a16:creationId xmlns:a16="http://schemas.microsoft.com/office/drawing/2014/main" id="{70D52252-33CF-484D-BBDC-E39F441242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16006" y="1966581"/>
            <a:ext cx="11259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/>
          <a:lstStyle/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id="{98994F39-E609-455A-89A3-E53DA8FE7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2959" y="2016909"/>
            <a:ext cx="60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id="{1E521F03-5361-4519-A5F9-4366929AF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238" y="2001766"/>
            <a:ext cx="60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Text Box 23">
            <a:extLst>
              <a:ext uri="{FF2B5EF4-FFF2-40B4-BE49-F238E27FC236}">
                <a16:creationId xmlns:a16="http://schemas.microsoft.com/office/drawing/2014/main" id="{02FEC061-4ADA-42B6-9B15-3067824EE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218" y="1943153"/>
            <a:ext cx="40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5" name="Text Box 24">
            <a:extLst>
              <a:ext uri="{FF2B5EF4-FFF2-40B4-BE49-F238E27FC236}">
                <a16:creationId xmlns:a16="http://schemas.microsoft.com/office/drawing/2014/main" id="{CE08ED4A-93B5-49BC-8CFB-A76408308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942" y="1931425"/>
            <a:ext cx="50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Text Box 25">
            <a:extLst>
              <a:ext uri="{FF2B5EF4-FFF2-40B4-BE49-F238E27FC236}">
                <a16:creationId xmlns:a16="http://schemas.microsoft.com/office/drawing/2014/main" id="{91084710-44FD-461B-8AFC-F4EB7522D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9694" y="2359348"/>
            <a:ext cx="4884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7" name="Text Box 26">
            <a:extLst>
              <a:ext uri="{FF2B5EF4-FFF2-40B4-BE49-F238E27FC236}">
                <a16:creationId xmlns:a16="http://schemas.microsoft.com/office/drawing/2014/main" id="{C6EE9818-21D1-4A5C-9497-5F01E9C2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112" y="2359348"/>
            <a:ext cx="51190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8" name="Text Box 30">
            <a:extLst>
              <a:ext uri="{FF2B5EF4-FFF2-40B4-BE49-F238E27FC236}">
                <a16:creationId xmlns:a16="http://schemas.microsoft.com/office/drawing/2014/main" id="{AF5D03AE-FDDE-44DD-9928-3C26953B6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5238" y="2005190"/>
            <a:ext cx="60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9" name="Text Box 42">
            <a:extLst>
              <a:ext uri="{FF2B5EF4-FFF2-40B4-BE49-F238E27FC236}">
                <a16:creationId xmlns:a16="http://schemas.microsoft.com/office/drawing/2014/main" id="{A74C1E15-CEB4-42EE-A137-8BC5CF65B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7240" y="1884539"/>
            <a:ext cx="60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0" name="Text Box 43">
            <a:extLst>
              <a:ext uri="{FF2B5EF4-FFF2-40B4-BE49-F238E27FC236}">
                <a16:creationId xmlns:a16="http://schemas.microsoft.com/office/drawing/2014/main" id="{90B5CED5-3B47-48C1-A382-97EDC9E05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7888" y="1884539"/>
            <a:ext cx="375139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id="{DD304BDE-280A-4865-AC3A-540B18FB2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2742" y="1796614"/>
            <a:ext cx="40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2" name="Text Box 46">
            <a:extLst>
              <a:ext uri="{FF2B5EF4-FFF2-40B4-BE49-F238E27FC236}">
                <a16:creationId xmlns:a16="http://schemas.microsoft.com/office/drawing/2014/main" id="{9948A9EF-1EC9-4458-86AE-52DB43B6C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8927" y="1796614"/>
            <a:ext cx="50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3" name="Text Box 47">
            <a:extLst>
              <a:ext uri="{FF2B5EF4-FFF2-40B4-BE49-F238E27FC236}">
                <a16:creationId xmlns:a16="http://schemas.microsoft.com/office/drawing/2014/main" id="{18AE3AF1-3ED9-48CD-83E9-2B451CC7F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0836" y="2558640"/>
            <a:ext cx="30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" name="Text Box 48">
            <a:extLst>
              <a:ext uri="{FF2B5EF4-FFF2-40B4-BE49-F238E27FC236}">
                <a16:creationId xmlns:a16="http://schemas.microsoft.com/office/drawing/2014/main" id="{D21159BF-9049-4E5D-B728-1677D5BBB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6374" y="2570364"/>
            <a:ext cx="40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5" name="Text Box 49">
            <a:extLst>
              <a:ext uri="{FF2B5EF4-FFF2-40B4-BE49-F238E27FC236}">
                <a16:creationId xmlns:a16="http://schemas.microsoft.com/office/drawing/2014/main" id="{21EBDB5A-0AD8-449A-9BE9-B3F1AE898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6374" y="2171779"/>
            <a:ext cx="40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6" name="Text Box 52">
            <a:extLst>
              <a:ext uri="{FF2B5EF4-FFF2-40B4-BE49-F238E27FC236}">
                <a16:creationId xmlns:a16="http://schemas.microsoft.com/office/drawing/2014/main" id="{576CAA2E-3F55-4DCC-A315-F0862F853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9979" y="1884539"/>
            <a:ext cx="44547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392E5543-83A0-4A00-8F40-301D7CAB2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183" y="554362"/>
            <a:ext cx="12192000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8" rIns="91424" bIns="45718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18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c) 308 x 7       2156 : 7        d) 1230 x 6       7380 : 6                                                            </a:t>
            </a:r>
          </a:p>
        </p:txBody>
      </p:sp>
      <p:sp>
        <p:nvSpPr>
          <p:cNvPr id="28" name="Text Box 54">
            <a:extLst>
              <a:ext uri="{FF2B5EF4-FFF2-40B4-BE49-F238E27FC236}">
                <a16:creationId xmlns:a16="http://schemas.microsoft.com/office/drawing/2014/main" id="{E6F42824-E0DE-4E8B-A911-46F4CDA6A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204" y="2798964"/>
            <a:ext cx="40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9" name="Text Box 55">
            <a:extLst>
              <a:ext uri="{FF2B5EF4-FFF2-40B4-BE49-F238E27FC236}">
                <a16:creationId xmlns:a16="http://schemas.microsoft.com/office/drawing/2014/main" id="{6318BA85-B954-4827-8C13-2FBBFC677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0964" y="1884539"/>
            <a:ext cx="30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 Box 56">
            <a:extLst>
              <a:ext uri="{FF2B5EF4-FFF2-40B4-BE49-F238E27FC236}">
                <a16:creationId xmlns:a16="http://schemas.microsoft.com/office/drawing/2014/main" id="{E436B8D7-4640-4094-9933-CEA96CB03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9141" y="2974811"/>
            <a:ext cx="41031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1" name="Text Box 57">
            <a:extLst>
              <a:ext uri="{FF2B5EF4-FFF2-40B4-BE49-F238E27FC236}">
                <a16:creationId xmlns:a16="http://schemas.microsoft.com/office/drawing/2014/main" id="{F88AF2CB-8C16-46C6-90B1-F59BCC44E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558" y="1468363"/>
            <a:ext cx="10160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308</a:t>
            </a:r>
          </a:p>
        </p:txBody>
      </p:sp>
      <p:sp>
        <p:nvSpPr>
          <p:cNvPr id="32" name="Text Box 58">
            <a:extLst>
              <a:ext uri="{FF2B5EF4-FFF2-40B4-BE49-F238E27FC236}">
                <a16:creationId xmlns:a16="http://schemas.microsoft.com/office/drawing/2014/main" id="{30EB25FE-8E61-469C-979B-D89707CEF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268" y="2154192"/>
            <a:ext cx="52916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 Box 59">
            <a:extLst>
              <a:ext uri="{FF2B5EF4-FFF2-40B4-BE49-F238E27FC236}">
                <a16:creationId xmlns:a16="http://schemas.microsoft.com/office/drawing/2014/main" id="{69BC36CA-9695-4B86-B7FF-F69277B76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650" y="1773167"/>
            <a:ext cx="50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34" name="Line 60">
            <a:extLst>
              <a:ext uri="{FF2B5EF4-FFF2-40B4-BE49-F238E27FC236}">
                <a16:creationId xmlns:a16="http://schemas.microsoft.com/office/drawing/2014/main" id="{9D31F6CA-7AD6-4BC1-917C-966E404179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2374" y="2728585"/>
            <a:ext cx="1101972" cy="1239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8" rIns="91424" bIns="45718"/>
          <a:lstStyle/>
          <a:p>
            <a:pPr defTabSz="9142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 Box 61">
            <a:extLst>
              <a:ext uri="{FF2B5EF4-FFF2-40B4-BE49-F238E27FC236}">
                <a16:creationId xmlns:a16="http://schemas.microsoft.com/office/drawing/2014/main" id="{019DAA1F-218E-4FCF-ABB1-70CDAD53A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926" y="2670010"/>
            <a:ext cx="1727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2156</a:t>
            </a:r>
          </a:p>
        </p:txBody>
      </p:sp>
      <p:sp>
        <p:nvSpPr>
          <p:cNvPr id="36" name="Text Box 62">
            <a:extLst>
              <a:ext uri="{FF2B5EF4-FFF2-40B4-BE49-F238E27FC236}">
                <a16:creationId xmlns:a16="http://schemas.microsoft.com/office/drawing/2014/main" id="{24CC331A-5AA9-4A4B-B321-C1EE25A81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7788" y="1411206"/>
            <a:ext cx="1156677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1230</a:t>
            </a:r>
          </a:p>
        </p:txBody>
      </p:sp>
      <p:sp>
        <p:nvSpPr>
          <p:cNvPr id="37" name="Text Box 63">
            <a:extLst>
              <a:ext uri="{FF2B5EF4-FFF2-40B4-BE49-F238E27FC236}">
                <a16:creationId xmlns:a16="http://schemas.microsoft.com/office/drawing/2014/main" id="{60562B81-9008-4826-B07E-BA11981EE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482" y="2023985"/>
            <a:ext cx="52916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8" name="Text Box 64">
            <a:extLst>
              <a:ext uri="{FF2B5EF4-FFF2-40B4-BE49-F238E27FC236}">
                <a16:creationId xmlns:a16="http://schemas.microsoft.com/office/drawing/2014/main" id="{CA4AEC34-1F01-4AFB-85C8-7B71E3B35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388" y="1834713"/>
            <a:ext cx="50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39" name="Line 65">
            <a:extLst>
              <a:ext uri="{FF2B5EF4-FFF2-40B4-BE49-F238E27FC236}">
                <a16:creationId xmlns:a16="http://schemas.microsoft.com/office/drawing/2014/main" id="{A1FC6F95-B8A5-46F1-9208-C703E3C05D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67817" y="2604662"/>
            <a:ext cx="1258279" cy="738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4" tIns="45718" rIns="91424" bIns="45718"/>
          <a:lstStyle/>
          <a:p>
            <a:pPr defTabSz="9142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 Box 66">
            <a:extLst>
              <a:ext uri="{FF2B5EF4-FFF2-40B4-BE49-F238E27FC236}">
                <a16:creationId xmlns:a16="http://schemas.microsoft.com/office/drawing/2014/main" id="{79FF7C54-41B9-4E50-9657-41CDC0494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48" y="2592696"/>
            <a:ext cx="1235811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7380</a:t>
            </a:r>
          </a:p>
        </p:txBody>
      </p:sp>
      <p:sp>
        <p:nvSpPr>
          <p:cNvPr id="41" name="Text Box 46">
            <a:extLst>
              <a:ext uri="{FF2B5EF4-FFF2-40B4-BE49-F238E27FC236}">
                <a16:creationId xmlns:a16="http://schemas.microsoft.com/office/drawing/2014/main" id="{A6FD61E1-177F-4305-8E64-99C0706DD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0650" y="2183502"/>
            <a:ext cx="50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1424" tIns="45718" rIns="91424" bIns="45718">
            <a:spAutoFit/>
          </a:bodyPr>
          <a:lstStyle/>
          <a:p>
            <a:pPr defTabSz="91421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BC3B1F-8BF7-4556-BA9A-515B09132DF9}"/>
              </a:ext>
            </a:extLst>
          </p:cNvPr>
          <p:cNvSpPr/>
          <p:nvPr/>
        </p:nvSpPr>
        <p:spPr>
          <a:xfrm>
            <a:off x="2032435" y="4369981"/>
            <a:ext cx="8818005" cy="80275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Nêu các bước nhân, chia số có ba, bốn chữ số cho số có một chữ số </a:t>
            </a:r>
          </a:p>
        </p:txBody>
      </p:sp>
    </p:spTree>
    <p:extLst>
      <p:ext uri="{BB962C8B-B14F-4D97-AF65-F5344CB8AC3E}">
        <p14:creationId xmlns:p14="http://schemas.microsoft.com/office/powerpoint/2010/main" val="20199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 animBg="1"/>
      <p:bldP spid="35" grpId="0"/>
      <p:bldP spid="36" grpId="0"/>
      <p:bldP spid="37" grpId="0"/>
      <p:bldP spid="38" grpId="0"/>
      <p:bldP spid="39" grpId="0" animBg="1"/>
      <p:bldP spid="40" grpId="0"/>
      <p:bldP spid="41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>
            <a:extLst>
              <a:ext uri="{FF2B5EF4-FFF2-40B4-BE49-F238E27FC236}">
                <a16:creationId xmlns:a16="http://schemas.microsoft.com/office/drawing/2014/main" id="{94E7294F-9788-4958-8334-5FC8D18FE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55" y="1736110"/>
            <a:ext cx="18288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4691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EB182BE6-5C75-4593-A75D-36817C136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444" y="1684787"/>
            <a:ext cx="11176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9F4F747E-07A9-402B-8159-FC9F196A1F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81381" y="1816473"/>
            <a:ext cx="0" cy="1905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3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Line 11">
            <a:extLst>
              <a:ext uri="{FF2B5EF4-FFF2-40B4-BE49-F238E27FC236}">
                <a16:creationId xmlns:a16="http://schemas.microsoft.com/office/drawing/2014/main" id="{49166452-FCAA-4120-A714-4D9B0D56CC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18705" y="2288773"/>
            <a:ext cx="98284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3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CF891358-9D9E-4348-AF4E-B7AABD859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496" y="1700333"/>
            <a:ext cx="1269909" cy="69215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1230</a:t>
            </a:r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8DDD4EA4-266F-4B23-ADAF-C10455B66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608" y="1624137"/>
            <a:ext cx="420747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0" name="Line 14">
            <a:extLst>
              <a:ext uri="{FF2B5EF4-FFF2-40B4-BE49-F238E27FC236}">
                <a16:creationId xmlns:a16="http://schemas.microsoft.com/office/drawing/2014/main" id="{B52D1883-EACF-45DB-9C5C-5FAB1204B6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5813" y="1811676"/>
            <a:ext cx="0" cy="1905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3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Line 15">
            <a:extLst>
              <a:ext uri="{FF2B5EF4-FFF2-40B4-BE49-F238E27FC236}">
                <a16:creationId xmlns:a16="http://schemas.microsoft.com/office/drawing/2014/main" id="{8B698864-DD04-43F4-958E-5E2B6F18028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9815" y="2258575"/>
            <a:ext cx="1126124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3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Text Box 16">
            <a:extLst>
              <a:ext uri="{FF2B5EF4-FFF2-40B4-BE49-F238E27FC236}">
                <a16:creationId xmlns:a16="http://schemas.microsoft.com/office/drawing/2014/main" id="{77492784-32C6-420A-9693-7D788CED7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125" y="1650575"/>
            <a:ext cx="1281947" cy="69215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1607</a:t>
            </a: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01888EF1-28D8-43A6-A415-957C72F9C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732" y="1624137"/>
            <a:ext cx="5588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14" name="Line 18">
            <a:extLst>
              <a:ext uri="{FF2B5EF4-FFF2-40B4-BE49-F238E27FC236}">
                <a16:creationId xmlns:a16="http://schemas.microsoft.com/office/drawing/2014/main" id="{2579F22B-24D1-489E-8DDD-ADFD95E5267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1335" y="1757701"/>
            <a:ext cx="0" cy="1905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Line 19">
            <a:extLst>
              <a:ext uri="{FF2B5EF4-FFF2-40B4-BE49-F238E27FC236}">
                <a16:creationId xmlns:a16="http://schemas.microsoft.com/office/drawing/2014/main" id="{A9923001-2F32-42BE-85A9-7C24E80FE23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68794" y="2196620"/>
            <a:ext cx="1014015" cy="952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Text Box 20">
            <a:extLst>
              <a:ext uri="{FF2B5EF4-FFF2-40B4-BE49-F238E27FC236}">
                <a16:creationId xmlns:a16="http://schemas.microsoft.com/office/drawing/2014/main" id="{04DD8C2C-89E2-4941-97DE-696E9C86B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213" y="2200432"/>
            <a:ext cx="346219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7" name="Text Box 21">
            <a:extLst>
              <a:ext uri="{FF2B5EF4-FFF2-40B4-BE49-F238E27FC236}">
                <a16:creationId xmlns:a16="http://schemas.microsoft.com/office/drawing/2014/main" id="{42B2D2FE-F783-48F5-9878-9E5F1EDE5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200" y="2197775"/>
            <a:ext cx="470965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18" name="Text Box 23">
            <a:extLst>
              <a:ext uri="{FF2B5EF4-FFF2-40B4-BE49-F238E27FC236}">
                <a16:creationId xmlns:a16="http://schemas.microsoft.com/office/drawing/2014/main" id="{1FCB6AE1-ED57-400A-90AD-839CE1A83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7" y="2172016"/>
            <a:ext cx="4064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19" name="Text Box 24">
            <a:extLst>
              <a:ext uri="{FF2B5EF4-FFF2-40B4-BE49-F238E27FC236}">
                <a16:creationId xmlns:a16="http://schemas.microsoft.com/office/drawing/2014/main" id="{326315D4-D6F9-4125-98BC-DB92AC82C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23" y="2159579"/>
            <a:ext cx="474815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</a:t>
            </a:r>
          </a:p>
        </p:txBody>
      </p:sp>
      <p:sp>
        <p:nvSpPr>
          <p:cNvPr id="20" name="Text Box 26">
            <a:extLst>
              <a:ext uri="{FF2B5EF4-FFF2-40B4-BE49-F238E27FC236}">
                <a16:creationId xmlns:a16="http://schemas.microsoft.com/office/drawing/2014/main" id="{9DDA2BB7-2DAB-468C-BA4A-82CA6B5A3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668" y="2557099"/>
            <a:ext cx="492663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</a:t>
            </a:r>
          </a:p>
        </p:txBody>
      </p:sp>
      <p:sp>
        <p:nvSpPr>
          <p:cNvPr id="21" name="Text Box 27">
            <a:extLst>
              <a:ext uri="{FF2B5EF4-FFF2-40B4-BE49-F238E27FC236}">
                <a16:creationId xmlns:a16="http://schemas.microsoft.com/office/drawing/2014/main" id="{D1CE74BF-D56D-4308-8C41-8F0F5AAB3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119" y="2555577"/>
            <a:ext cx="513268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22" name="Text Box 29">
            <a:extLst>
              <a:ext uri="{FF2B5EF4-FFF2-40B4-BE49-F238E27FC236}">
                <a16:creationId xmlns:a16="http://schemas.microsoft.com/office/drawing/2014/main" id="{EE81FCEE-5E24-4645-AFD6-FA7D389E0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411" y="2975189"/>
            <a:ext cx="424892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23" name="Text Box 30">
            <a:extLst>
              <a:ext uri="{FF2B5EF4-FFF2-40B4-BE49-F238E27FC236}">
                <a16:creationId xmlns:a16="http://schemas.microsoft.com/office/drawing/2014/main" id="{775790FB-6D1C-450C-AA01-DEB73D151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426" y="2200432"/>
            <a:ext cx="420273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24" name="Text Box 31">
            <a:extLst>
              <a:ext uri="{FF2B5EF4-FFF2-40B4-BE49-F238E27FC236}">
                <a16:creationId xmlns:a16="http://schemas.microsoft.com/office/drawing/2014/main" id="{0FB2105E-93C8-4EAB-8596-AC683A995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671" y="2152937"/>
            <a:ext cx="6096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25" name="Text Box 32">
            <a:extLst>
              <a:ext uri="{FF2B5EF4-FFF2-40B4-BE49-F238E27FC236}">
                <a16:creationId xmlns:a16="http://schemas.microsoft.com/office/drawing/2014/main" id="{04B5463D-A6CA-4598-A414-9F675258D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7397" y="2151520"/>
            <a:ext cx="520407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26" name="Text Box 34">
            <a:extLst>
              <a:ext uri="{FF2B5EF4-FFF2-40B4-BE49-F238E27FC236}">
                <a16:creationId xmlns:a16="http://schemas.microsoft.com/office/drawing/2014/main" id="{24AD703E-596B-4361-985C-640065AC0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324" y="2150664"/>
            <a:ext cx="4064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27" name="Text Box 35">
            <a:extLst>
              <a:ext uri="{FF2B5EF4-FFF2-40B4-BE49-F238E27FC236}">
                <a16:creationId xmlns:a16="http://schemas.microsoft.com/office/drawing/2014/main" id="{40D60ABB-05CB-4BC9-AC31-93513392E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441" y="2155436"/>
            <a:ext cx="5080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28" name="Text Box 37">
            <a:extLst>
              <a:ext uri="{FF2B5EF4-FFF2-40B4-BE49-F238E27FC236}">
                <a16:creationId xmlns:a16="http://schemas.microsoft.com/office/drawing/2014/main" id="{F951E7B9-CAC6-495D-998C-ECAAD88E3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7181" y="2643404"/>
            <a:ext cx="61936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29" name="Text Box 42">
            <a:extLst>
              <a:ext uri="{FF2B5EF4-FFF2-40B4-BE49-F238E27FC236}">
                <a16:creationId xmlns:a16="http://schemas.microsoft.com/office/drawing/2014/main" id="{15BE0168-0483-4D92-9D69-4DC057EDD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5827" y="2106406"/>
            <a:ext cx="6096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30" name="Text Box 43">
            <a:extLst>
              <a:ext uri="{FF2B5EF4-FFF2-40B4-BE49-F238E27FC236}">
                <a16:creationId xmlns:a16="http://schemas.microsoft.com/office/drawing/2014/main" id="{68643B2B-9BAA-47A1-96B0-189968773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656" y="2096882"/>
            <a:ext cx="6096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31" name="Text Box 46">
            <a:extLst>
              <a:ext uri="{FF2B5EF4-FFF2-40B4-BE49-F238E27FC236}">
                <a16:creationId xmlns:a16="http://schemas.microsoft.com/office/drawing/2014/main" id="{BA30F24B-3795-4241-9F84-00CE55646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4165" y="2124620"/>
            <a:ext cx="5080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32" name="Text Box 48">
            <a:extLst>
              <a:ext uri="{FF2B5EF4-FFF2-40B4-BE49-F238E27FC236}">
                <a16:creationId xmlns:a16="http://schemas.microsoft.com/office/drawing/2014/main" id="{F746C2F4-4FFD-4537-83FC-CC7FCEA5D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6796" y="2628260"/>
            <a:ext cx="544973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</a:t>
            </a:r>
          </a:p>
        </p:txBody>
      </p:sp>
      <p:sp>
        <p:nvSpPr>
          <p:cNvPr id="33" name="Text Box 49">
            <a:extLst>
              <a:ext uri="{FF2B5EF4-FFF2-40B4-BE49-F238E27FC236}">
                <a16:creationId xmlns:a16="http://schemas.microsoft.com/office/drawing/2014/main" id="{1BAF3B9E-4D48-45C4-BD99-5CCE20AA0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579" y="2625872"/>
            <a:ext cx="461308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34" name="Text Box 52">
            <a:extLst>
              <a:ext uri="{FF2B5EF4-FFF2-40B4-BE49-F238E27FC236}">
                <a16:creationId xmlns:a16="http://schemas.microsoft.com/office/drawing/2014/main" id="{9A89FC57-0FD4-4D35-9B42-B77CA0618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1621" y="2109664"/>
            <a:ext cx="6096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35" name="Text Box 34">
            <a:extLst>
              <a:ext uri="{FF2B5EF4-FFF2-40B4-BE49-F238E27FC236}">
                <a16:creationId xmlns:a16="http://schemas.microsoft.com/office/drawing/2014/main" id="{2D03BD66-6049-4E16-B4DD-32093B1C4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4715" y="2637316"/>
            <a:ext cx="4064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36" name="Text Box 34">
            <a:extLst>
              <a:ext uri="{FF2B5EF4-FFF2-40B4-BE49-F238E27FC236}">
                <a16:creationId xmlns:a16="http://schemas.microsoft.com/office/drawing/2014/main" id="{3819CCC5-9E07-4F89-9107-04CB082FA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51" y="3161600"/>
            <a:ext cx="395015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37" name="Text Box 31">
            <a:extLst>
              <a:ext uri="{FF2B5EF4-FFF2-40B4-BE49-F238E27FC236}">
                <a16:creationId xmlns:a16="http://schemas.microsoft.com/office/drawing/2014/main" id="{6DE723B2-032D-41F2-96EC-A85D432A2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63" y="2156981"/>
            <a:ext cx="6096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38" name="Text Box 34">
            <a:extLst>
              <a:ext uri="{FF2B5EF4-FFF2-40B4-BE49-F238E27FC236}">
                <a16:creationId xmlns:a16="http://schemas.microsoft.com/office/drawing/2014/main" id="{D3E69FF2-12CA-4700-9853-777359F2D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1476" y="2141445"/>
            <a:ext cx="4064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39" name="Text Box 34">
            <a:extLst>
              <a:ext uri="{FF2B5EF4-FFF2-40B4-BE49-F238E27FC236}">
                <a16:creationId xmlns:a16="http://schemas.microsoft.com/office/drawing/2014/main" id="{C02895A2-C1C5-4528-9F12-E227EA0EF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711" y="3078312"/>
            <a:ext cx="4064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TextBox 1">
            <a:extLst>
              <a:ext uri="{FF2B5EF4-FFF2-40B4-BE49-F238E27FC236}">
                <a16:creationId xmlns:a16="http://schemas.microsoft.com/office/drawing/2014/main" id="{6A42AD3F-81E6-459B-BF46-495AD77DC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90" y="231003"/>
            <a:ext cx="4406542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4" tIns="45718" rIns="9138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3765"/>
            <a:r>
              <a:rPr lang="en-US" altLang="en-US" sz="3600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altLang="en-US" sz="36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tính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rồi</a:t>
            </a:r>
            <a:r>
              <a:rPr lang="en-US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tính</a:t>
            </a:r>
            <a:endParaRPr lang="en-US" alt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8DC44CCD-9B6F-4225-A23F-174AA0D02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41" y="898845"/>
            <a:ext cx="11645920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4" tIns="45718" rIns="9138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3765"/>
            <a:r>
              <a:rPr lang="en-US" altLang="en-U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4691 : 2        1230 : 3              1607 : 4          1038 : 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30C2B0D-243A-4B6F-A7A6-147C9FA1A568}"/>
              </a:ext>
            </a:extLst>
          </p:cNvPr>
          <p:cNvSpPr/>
          <p:nvPr/>
        </p:nvSpPr>
        <p:spPr>
          <a:xfrm>
            <a:off x="9811273" y="1651601"/>
            <a:ext cx="1207882" cy="692427"/>
          </a:xfrm>
          <a:prstGeom prst="rect">
            <a:avLst/>
          </a:prstGeom>
        </p:spPr>
        <p:txBody>
          <a:bodyPr wrap="none" lIns="121850" tIns="60925" rIns="121850" bIns="60925"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altLang="en-US" sz="37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1038</a:t>
            </a:r>
          </a:p>
        </p:txBody>
      </p:sp>
      <p:sp>
        <p:nvSpPr>
          <p:cNvPr id="43" name="Text Box 64">
            <a:extLst>
              <a:ext uri="{FF2B5EF4-FFF2-40B4-BE49-F238E27FC236}">
                <a16:creationId xmlns:a16="http://schemas.microsoft.com/office/drawing/2014/main" id="{6729092D-AAFB-49D1-8F2C-8DA58A5BD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6357" y="1635328"/>
            <a:ext cx="508000" cy="69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50" tIns="60925" rIns="121850" bIns="60925">
            <a:spAutoFit/>
          </a:bodyPr>
          <a:lstStyle/>
          <a:p>
            <a:pPr defTabSz="1218420">
              <a:spcBef>
                <a:spcPct val="50000"/>
              </a:spcBef>
            </a:pPr>
            <a:r>
              <a:rPr lang="en-US" altLang="en-US" sz="37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</a:t>
            </a:r>
          </a:p>
        </p:txBody>
      </p:sp>
      <p:sp>
        <p:nvSpPr>
          <p:cNvPr id="44" name="Line 18">
            <a:extLst>
              <a:ext uri="{FF2B5EF4-FFF2-40B4-BE49-F238E27FC236}">
                <a16:creationId xmlns:a16="http://schemas.microsoft.com/office/drawing/2014/main" id="{0ED21F76-041B-4CD1-AB4D-F09D9E27489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36041" y="1749399"/>
            <a:ext cx="0" cy="1905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" name="Line 19">
            <a:extLst>
              <a:ext uri="{FF2B5EF4-FFF2-40B4-BE49-F238E27FC236}">
                <a16:creationId xmlns:a16="http://schemas.microsoft.com/office/drawing/2014/main" id="{26706112-A2B4-4C15-A2E7-6C5572C178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58458" y="2213160"/>
            <a:ext cx="1014015" cy="952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B6C7FE3-8B4B-4F37-A93E-6C7E0A91B173}"/>
              </a:ext>
            </a:extLst>
          </p:cNvPr>
          <p:cNvSpPr/>
          <p:nvPr/>
        </p:nvSpPr>
        <p:spPr>
          <a:xfrm>
            <a:off x="10929297" y="2099492"/>
            <a:ext cx="483324" cy="692427"/>
          </a:xfrm>
          <a:prstGeom prst="rect">
            <a:avLst/>
          </a:prstGeom>
        </p:spPr>
        <p:txBody>
          <a:bodyPr wrap="none" lIns="121850" tIns="60925" rIns="121850" bIns="60925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  <a:endParaRPr lang="en-US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Text Box 34">
            <a:extLst>
              <a:ext uri="{FF2B5EF4-FFF2-40B4-BE49-F238E27FC236}">
                <a16:creationId xmlns:a16="http://schemas.microsoft.com/office/drawing/2014/main" id="{81629B57-3875-49E2-8678-2DD84181A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6417" y="2158024"/>
            <a:ext cx="4064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48" name="Text Box 34">
            <a:extLst>
              <a:ext uri="{FF2B5EF4-FFF2-40B4-BE49-F238E27FC236}">
                <a16:creationId xmlns:a16="http://schemas.microsoft.com/office/drawing/2014/main" id="{E2415541-4091-474E-8DD7-8B5899D9A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1824" y="2149720"/>
            <a:ext cx="4064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1C684B-EE75-488C-88A2-09C03755206D}"/>
              </a:ext>
            </a:extLst>
          </p:cNvPr>
          <p:cNvSpPr/>
          <p:nvPr/>
        </p:nvSpPr>
        <p:spPr>
          <a:xfrm>
            <a:off x="11144995" y="2103625"/>
            <a:ext cx="483324" cy="692427"/>
          </a:xfrm>
          <a:prstGeom prst="rect">
            <a:avLst/>
          </a:prstGeom>
        </p:spPr>
        <p:txBody>
          <a:bodyPr wrap="none" lIns="121850" tIns="60925" rIns="121850" bIns="60925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  <a:endParaRPr lang="en-US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0" name="Text Box 49">
            <a:extLst>
              <a:ext uri="{FF2B5EF4-FFF2-40B4-BE49-F238E27FC236}">
                <a16:creationId xmlns:a16="http://schemas.microsoft.com/office/drawing/2014/main" id="{5E080F65-36F9-49AC-82AC-A27D851C2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4359" y="2642452"/>
            <a:ext cx="299407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51" name="Text Box 49">
            <a:extLst>
              <a:ext uri="{FF2B5EF4-FFF2-40B4-BE49-F238E27FC236}">
                <a16:creationId xmlns:a16="http://schemas.microsoft.com/office/drawing/2014/main" id="{0F38600D-0D2E-4BCE-B596-4C0E8EC00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4861" y="2634148"/>
            <a:ext cx="299407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</a:t>
            </a:r>
          </a:p>
        </p:txBody>
      </p:sp>
      <p:sp>
        <p:nvSpPr>
          <p:cNvPr id="52" name="Text Box 34">
            <a:extLst>
              <a:ext uri="{FF2B5EF4-FFF2-40B4-BE49-F238E27FC236}">
                <a16:creationId xmlns:a16="http://schemas.microsoft.com/office/drawing/2014/main" id="{1F1076F8-2CA8-46B4-A9E3-5FC73B2F1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9423" y="2099558"/>
            <a:ext cx="4064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</a:t>
            </a:r>
          </a:p>
        </p:txBody>
      </p:sp>
      <p:sp>
        <p:nvSpPr>
          <p:cNvPr id="53" name="Text Box 34">
            <a:extLst>
              <a:ext uri="{FF2B5EF4-FFF2-40B4-BE49-F238E27FC236}">
                <a16:creationId xmlns:a16="http://schemas.microsoft.com/office/drawing/2014/main" id="{AFCB56AE-2E43-431C-B5B1-0BDAF0683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556" y="3086588"/>
            <a:ext cx="406400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54" name="Text Box 29">
            <a:extLst>
              <a:ext uri="{FF2B5EF4-FFF2-40B4-BE49-F238E27FC236}">
                <a16:creationId xmlns:a16="http://schemas.microsoft.com/office/drawing/2014/main" id="{567116E6-AB21-43BA-8F6F-689D4761F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151" y="2975190"/>
            <a:ext cx="424892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55" name="Text Box 29">
            <a:extLst>
              <a:ext uri="{FF2B5EF4-FFF2-40B4-BE49-F238E27FC236}">
                <a16:creationId xmlns:a16="http://schemas.microsoft.com/office/drawing/2014/main" id="{045AA397-A9A0-4888-9E41-A6A51204C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27" y="3420665"/>
            <a:ext cx="424892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56" name="Text Box 21">
            <a:extLst>
              <a:ext uri="{FF2B5EF4-FFF2-40B4-BE49-F238E27FC236}">
                <a16:creationId xmlns:a16="http://schemas.microsoft.com/office/drawing/2014/main" id="{16E342E2-E1B9-4677-AB68-D340F65A4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383" y="2197775"/>
            <a:ext cx="470965" cy="69729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121584" tIns="60792" rIns="121584" bIns="60792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803C46-706B-4F37-9384-7F6948688067}"/>
              </a:ext>
            </a:extLst>
          </p:cNvPr>
          <p:cNvSpPr/>
          <p:nvPr/>
        </p:nvSpPr>
        <p:spPr>
          <a:xfrm>
            <a:off x="2171165" y="4387065"/>
            <a:ext cx="8120659" cy="9349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Phép chia nào có số dư là lớn nhất ?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A462131-B422-4F33-8510-C738C7336EBA}"/>
              </a:ext>
            </a:extLst>
          </p:cNvPr>
          <p:cNvSpPr/>
          <p:nvPr/>
        </p:nvSpPr>
        <p:spPr>
          <a:xfrm>
            <a:off x="1511442" y="4395801"/>
            <a:ext cx="9774652" cy="93494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Để phép chia 1038 : 5 là phép chia hết làm thế nào?</a:t>
            </a:r>
          </a:p>
        </p:txBody>
      </p:sp>
    </p:spTree>
    <p:extLst>
      <p:ext uri="{BB962C8B-B14F-4D97-AF65-F5344CB8AC3E}">
        <p14:creationId xmlns:p14="http://schemas.microsoft.com/office/powerpoint/2010/main" val="221599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 animBg="1"/>
      <p:bldP spid="45" grpId="0" animBg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2" grpId="0" animBg="1"/>
      <p:bldP spid="2" grpId="1" animBg="1"/>
      <p:bldP spid="57" grpId="0" animBg="1"/>
      <p:bldP spid="5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6DADC-30E1-4880-BE60-3223426C3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F2ED4-FF07-46C6-895B-D52541CFC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B6C5B345-0B27-4430-BF58-AD94C41F0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57A3282A-363C-4264-90FC-A6F795E620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75" y="1880171"/>
            <a:ext cx="5489825" cy="4191856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47EA3719-A25B-4756-A906-40555E8735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437" y="1795855"/>
            <a:ext cx="5417903" cy="4191855"/>
          </a:xfrm>
          <a:prstGeom prst="rect">
            <a:avLst/>
          </a:prstGeom>
        </p:spPr>
      </p:pic>
      <p:sp>
        <p:nvSpPr>
          <p:cNvPr id="7" name="文本框 12">
            <a:extLst>
              <a:ext uri="{FF2B5EF4-FFF2-40B4-BE49-F238E27FC236}">
                <a16:creationId xmlns:a16="http://schemas.microsoft.com/office/drawing/2014/main" id="{0FDDF73E-8E6C-4EE5-AC44-E999BB7880DA}"/>
              </a:ext>
            </a:extLst>
          </p:cNvPr>
          <p:cNvSpPr txBox="1"/>
          <p:nvPr/>
        </p:nvSpPr>
        <p:spPr>
          <a:xfrm>
            <a:off x="1684788" y="2991222"/>
            <a:ext cx="3748036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Nắm chắc cách nhân, chia số có bốn chữ số cho số có một chữ số.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仓耳青禾体-谷力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8" name="文本框 13">
            <a:extLst>
              <a:ext uri="{FF2B5EF4-FFF2-40B4-BE49-F238E27FC236}">
                <a16:creationId xmlns:a16="http://schemas.microsoft.com/office/drawing/2014/main" id="{3DD4CC4E-997F-41E5-8A14-0A066303B0F4}"/>
              </a:ext>
            </a:extLst>
          </p:cNvPr>
          <p:cNvSpPr txBox="1"/>
          <p:nvPr/>
        </p:nvSpPr>
        <p:spPr>
          <a:xfrm>
            <a:off x="3061699" y="528302"/>
            <a:ext cx="5767097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b="1">
                <a:solidFill>
                  <a:srgbClr val="FF0000"/>
                </a:solidFill>
                <a:latin typeface="Calibri" panose="020F0502020204030204" pitchFamily="34" charset="0"/>
                <a:ea typeface="仓耳青禾体-谷力 W05" panose="02020400000000000000" pitchFamily="18" charset="-122"/>
                <a:cs typeface="Calibri" panose="020F0502020204030204" pitchFamily="34" charset="0"/>
              </a:rPr>
              <a:t>YÊU CẦU CẦN ĐẠT </a:t>
            </a:r>
            <a:endParaRPr lang="zh-CN" altLang="en-US" sz="4800" b="1" dirty="0">
              <a:solidFill>
                <a:srgbClr val="FF0000"/>
              </a:solidFill>
              <a:latin typeface="Calibri" panose="020F0502020204030204" pitchFamily="34" charset="0"/>
              <a:ea typeface="仓耳青禾体-谷力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9" name="文本框 14">
            <a:extLst>
              <a:ext uri="{FF2B5EF4-FFF2-40B4-BE49-F238E27FC236}">
                <a16:creationId xmlns:a16="http://schemas.microsoft.com/office/drawing/2014/main" id="{0244C9A7-B3EE-446F-8226-E322452DF199}"/>
              </a:ext>
            </a:extLst>
          </p:cNvPr>
          <p:cNvSpPr txBox="1"/>
          <p:nvPr/>
        </p:nvSpPr>
        <p:spPr>
          <a:xfrm>
            <a:off x="6702175" y="3226799"/>
            <a:ext cx="4378369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Vận dụng trong giải bài toán có 2 phép tính. 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仓耳青禾体-谷力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9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147D04D-BCF5-43B2-8B15-3341BBB05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6869" y="3976099"/>
            <a:ext cx="3090927" cy="3050886"/>
          </a:xfrm>
          <a:prstGeom prst="rect">
            <a:avLst/>
          </a:prstGeom>
        </p:spPr>
      </p:pic>
      <p:pic>
        <p:nvPicPr>
          <p:cNvPr id="10" name="图片 9" descr="图片包含 矢量图形&#10;&#10;描述已自动生成">
            <a:extLst>
              <a:ext uri="{FF2B5EF4-FFF2-40B4-BE49-F238E27FC236}">
                <a16:creationId xmlns:a16="http://schemas.microsoft.com/office/drawing/2014/main" id="{07536D76-D3EB-4F91-B3CB-99DC0718E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42" y="175660"/>
            <a:ext cx="7517258" cy="70264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741128-4D87-4E5A-BC97-782B2E6F3732}"/>
              </a:ext>
            </a:extLst>
          </p:cNvPr>
          <p:cNvSpPr/>
          <p:nvPr/>
        </p:nvSpPr>
        <p:spPr>
          <a:xfrm>
            <a:off x="117222" y="0"/>
            <a:ext cx="12468621" cy="553840"/>
          </a:xfrm>
          <a:prstGeom prst="rect">
            <a:avLst/>
          </a:prstGeom>
        </p:spPr>
        <p:txBody>
          <a:bodyPr wrap="square" lIns="91184" tIns="45642" rIns="91184" bIns="45642">
            <a:spAutoFit/>
          </a:bodyPr>
          <a:lstStyle/>
          <a:p>
            <a:r>
              <a:rPr lang="vi-VN" sz="30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</a:t>
            </a:r>
            <a:r>
              <a:rPr lang="en-US" sz="30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đựng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306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endParaRPr lang="vi-VN" sz="3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8C753F-9864-4A1F-8F55-2589BB6DE411}"/>
              </a:ext>
            </a:extLst>
          </p:cNvPr>
          <p:cNvSpPr/>
          <p:nvPr/>
        </p:nvSpPr>
        <p:spPr>
          <a:xfrm>
            <a:off x="14479" y="489361"/>
            <a:ext cx="12674105" cy="1015505"/>
          </a:xfrm>
          <a:prstGeom prst="rect">
            <a:avLst/>
          </a:prstGeom>
        </p:spPr>
        <p:txBody>
          <a:bodyPr wrap="square" lIns="91184" tIns="45642" rIns="91184" bIns="45642">
            <a:spAutoFit/>
          </a:bodyPr>
          <a:lstStyle/>
          <a:p>
            <a:pPr lvl="0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endParaRPr lang="vi-VN" sz="3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9CC8FD-B800-4771-A0AB-60DA78B00B60}"/>
              </a:ext>
            </a:extLst>
          </p:cNvPr>
          <p:cNvSpPr txBox="1"/>
          <p:nvPr/>
        </p:nvSpPr>
        <p:spPr>
          <a:xfrm>
            <a:off x="117222" y="1748548"/>
            <a:ext cx="4617058" cy="13232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184" tIns="45642" rIns="91184" bIns="45642" rtlCol="0">
            <a:spAutoFit/>
          </a:bodyPr>
          <a:lstStyle/>
          <a:p>
            <a:r>
              <a:rPr lang="en-US" sz="20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Gợi ý : </a:t>
            </a:r>
          </a:p>
          <a:p>
            <a:pPr marL="457200" indent="-457200">
              <a:buFontTx/>
              <a:buChar char="-"/>
            </a:pPr>
            <a:r>
              <a:rPr lang="en-US" sz="20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Tìm 5 thùng có bao nhiêu quyển sách</a:t>
            </a:r>
          </a:p>
          <a:p>
            <a:pPr marL="457200" indent="-457200">
              <a:buFontTx/>
              <a:buChar char="-"/>
            </a:pPr>
            <a:r>
              <a:rPr lang="en-US" sz="20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Tìm mỗi thư viện được chia bao nhiêu quyển sách </a:t>
            </a:r>
            <a:endParaRPr lang="en-US" sz="2000" b="1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2D6014-AC05-42CB-B359-F277E89DC58B}"/>
              </a:ext>
            </a:extLst>
          </p:cNvPr>
          <p:cNvSpPr txBox="1"/>
          <p:nvPr/>
        </p:nvSpPr>
        <p:spPr>
          <a:xfrm>
            <a:off x="7657907" y="1748548"/>
            <a:ext cx="1258161" cy="523063"/>
          </a:xfrm>
          <a:prstGeom prst="rect">
            <a:avLst/>
          </a:prstGeom>
          <a:noFill/>
        </p:spPr>
        <p:txBody>
          <a:bodyPr wrap="none" lIns="91184" tIns="45642" rIns="91184" bIns="45642" rtlCol="0">
            <a:spAutoFit/>
          </a:bodyPr>
          <a:lstStyle/>
          <a:p>
            <a:r>
              <a:rPr lang="vi-VN" sz="28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endParaRPr lang="en-US" sz="28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402A06-897F-498D-9A49-EAF842215ECE}"/>
              </a:ext>
            </a:extLst>
          </p:cNvPr>
          <p:cNvSpPr txBox="1"/>
          <p:nvPr/>
        </p:nvSpPr>
        <p:spPr>
          <a:xfrm>
            <a:off x="5293737" y="2529376"/>
            <a:ext cx="4537905" cy="523063"/>
          </a:xfrm>
          <a:prstGeom prst="rect">
            <a:avLst/>
          </a:prstGeom>
          <a:noFill/>
        </p:spPr>
        <p:txBody>
          <a:bodyPr wrap="none" lIns="91184" tIns="45642" rIns="91184" bIns="45642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189B81-4710-4208-9C8B-79B3E3446A13}"/>
              </a:ext>
            </a:extLst>
          </p:cNvPr>
          <p:cNvSpPr txBox="1"/>
          <p:nvPr/>
        </p:nvSpPr>
        <p:spPr>
          <a:xfrm>
            <a:off x="6762824" y="4701409"/>
            <a:ext cx="4477428" cy="523063"/>
          </a:xfrm>
          <a:prstGeom prst="rect">
            <a:avLst/>
          </a:prstGeom>
          <a:noFill/>
        </p:spPr>
        <p:txBody>
          <a:bodyPr wrap="square" lIns="91184" tIns="45642" rIns="91184" bIns="45642" rtlCol="0">
            <a:spAutoFit/>
          </a:bodyPr>
          <a:lstStyle/>
          <a:p>
            <a:pPr algn="ctr"/>
            <a:r>
              <a:rPr lang="vi-VN" sz="2800" b="1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170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endParaRPr lang="en-US" sz="2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4275EB-12FF-4BE1-AD84-6A913172BA6B}"/>
              </a:ext>
            </a:extLst>
          </p:cNvPr>
          <p:cNvSpPr/>
          <p:nvPr/>
        </p:nvSpPr>
        <p:spPr>
          <a:xfrm>
            <a:off x="5952964" y="3047805"/>
            <a:ext cx="4764924" cy="523063"/>
          </a:xfrm>
          <a:prstGeom prst="rect">
            <a:avLst/>
          </a:prstGeom>
        </p:spPr>
        <p:txBody>
          <a:bodyPr wrap="square" lIns="91184" tIns="45642" rIns="91184" bIns="45642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306 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1530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535EEA-942C-4852-9199-7E50B2F1D0F6}"/>
              </a:ext>
            </a:extLst>
          </p:cNvPr>
          <p:cNvSpPr/>
          <p:nvPr/>
        </p:nvSpPr>
        <p:spPr>
          <a:xfrm>
            <a:off x="5316041" y="3596513"/>
            <a:ext cx="6439066" cy="523063"/>
          </a:xfrm>
          <a:prstGeom prst="rect">
            <a:avLst/>
          </a:prstGeom>
        </p:spPr>
        <p:txBody>
          <a:bodyPr wrap="none" lIns="91184" tIns="45642" rIns="91184" bIns="45642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DC38A6-A632-4CD7-BA99-1E4175C9A67F}"/>
              </a:ext>
            </a:extLst>
          </p:cNvPr>
          <p:cNvSpPr/>
          <p:nvPr/>
        </p:nvSpPr>
        <p:spPr>
          <a:xfrm>
            <a:off x="5403638" y="4149841"/>
            <a:ext cx="5314250" cy="523063"/>
          </a:xfrm>
          <a:prstGeom prst="rect">
            <a:avLst/>
          </a:prstGeom>
        </p:spPr>
        <p:txBody>
          <a:bodyPr wrap="square" lIns="91184" tIns="45642" rIns="91184" bIns="45642">
            <a:spAutoFit/>
          </a:bodyPr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1530 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9  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170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2B668FB-295F-4369-9E7A-97973EA1A46D}"/>
              </a:ext>
            </a:extLst>
          </p:cNvPr>
          <p:cNvCxnSpPr/>
          <p:nvPr/>
        </p:nvCxnSpPr>
        <p:spPr>
          <a:xfrm>
            <a:off x="1674688" y="467836"/>
            <a:ext cx="196236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B4A3BCF-2B6B-490B-B4C1-D8B9264447F6}"/>
              </a:ext>
            </a:extLst>
          </p:cNvPr>
          <p:cNvCxnSpPr>
            <a:cxnSpLocks/>
          </p:cNvCxnSpPr>
          <p:nvPr/>
        </p:nvCxnSpPr>
        <p:spPr>
          <a:xfrm>
            <a:off x="3871645" y="467836"/>
            <a:ext cx="138872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61F0F09-8401-4044-860E-1EB18D6C8202}"/>
              </a:ext>
            </a:extLst>
          </p:cNvPr>
          <p:cNvCxnSpPr/>
          <p:nvPr/>
        </p:nvCxnSpPr>
        <p:spPr>
          <a:xfrm>
            <a:off x="6471007" y="481897"/>
            <a:ext cx="196236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104DE7-9AAB-41F1-83F3-B92A5B2C0BE4}"/>
              </a:ext>
            </a:extLst>
          </p:cNvPr>
          <p:cNvCxnSpPr/>
          <p:nvPr/>
        </p:nvCxnSpPr>
        <p:spPr>
          <a:xfrm>
            <a:off x="693506" y="1081176"/>
            <a:ext cx="196236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274AD9-2916-436D-B380-1C8F7BB44D75}"/>
              </a:ext>
            </a:extLst>
          </p:cNvPr>
          <p:cNvCxnSpPr/>
          <p:nvPr/>
        </p:nvCxnSpPr>
        <p:spPr>
          <a:xfrm>
            <a:off x="5114818" y="997113"/>
            <a:ext cx="196236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63424D5-6A32-42C9-B721-7B6E12D030E8}"/>
              </a:ext>
            </a:extLst>
          </p:cNvPr>
          <p:cNvCxnSpPr>
            <a:cxnSpLocks/>
          </p:cNvCxnSpPr>
          <p:nvPr/>
        </p:nvCxnSpPr>
        <p:spPr>
          <a:xfrm>
            <a:off x="10646332" y="1081176"/>
            <a:ext cx="1545668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6E2860E-CA6C-4BD3-9564-18134C02F80F}"/>
              </a:ext>
            </a:extLst>
          </p:cNvPr>
          <p:cNvSpPr/>
          <p:nvPr/>
        </p:nvSpPr>
        <p:spPr>
          <a:xfrm>
            <a:off x="2346899" y="5967202"/>
            <a:ext cx="8009263" cy="80423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Bài toán thuộc dạng toán nào? </a:t>
            </a:r>
          </a:p>
        </p:txBody>
      </p:sp>
    </p:spTree>
    <p:extLst>
      <p:ext uri="{BB962C8B-B14F-4D97-AF65-F5344CB8AC3E}">
        <p14:creationId xmlns:p14="http://schemas.microsoft.com/office/powerpoint/2010/main" val="6368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8" grpId="0"/>
      <p:bldP spid="19" grpId="0"/>
      <p:bldP spid="20" grpId="0"/>
      <p:bldP spid="21" grpId="0"/>
      <p:bldP spid="22" grpId="0"/>
      <p:bldP spid="23" grpId="0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ABD651F-85AB-44F4-AE34-8CD05CF820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820940" y="5133908"/>
            <a:ext cx="4092950" cy="1604437"/>
          </a:xfrm>
          <a:prstGeom prst="rect">
            <a:avLst/>
          </a:prstGeom>
        </p:spPr>
      </p:pic>
      <p:pic>
        <p:nvPicPr>
          <p:cNvPr id="12" name="图片 11" descr="图片包含 镜子&#10;&#10;描述已自动生成">
            <a:extLst>
              <a:ext uri="{FF2B5EF4-FFF2-40B4-BE49-F238E27FC236}">
                <a16:creationId xmlns:a16="http://schemas.microsoft.com/office/drawing/2014/main" id="{A1EB64BE-C7FB-49D2-A5D8-D8939ACF8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0599" y="562720"/>
            <a:ext cx="764023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B51F57-E041-4202-B3E4-ADCCED9AE43D}"/>
              </a:ext>
            </a:extLst>
          </p:cNvPr>
          <p:cNvSpPr/>
          <p:nvPr/>
        </p:nvSpPr>
        <p:spPr>
          <a:xfrm>
            <a:off x="10545" y="0"/>
            <a:ext cx="12328344" cy="584618"/>
          </a:xfrm>
          <a:prstGeom prst="rect">
            <a:avLst/>
          </a:prstGeom>
        </p:spPr>
        <p:txBody>
          <a:bodyPr wrap="square" lIns="91184" tIns="45642" rIns="91184" bIns="45642">
            <a:spAutoFit/>
          </a:bodyPr>
          <a:lstStyle/>
          <a:p>
            <a:r>
              <a:rPr lang="vi-VN" sz="32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4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95m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54318D-9BA5-4D8B-B8D7-8776A2FB6A08}"/>
              </a:ext>
            </a:extLst>
          </p:cNvPr>
          <p:cNvSpPr/>
          <p:nvPr/>
        </p:nvSpPr>
        <p:spPr>
          <a:xfrm>
            <a:off x="10537" y="562720"/>
            <a:ext cx="10215680" cy="584618"/>
          </a:xfrm>
          <a:prstGeom prst="rect">
            <a:avLst/>
          </a:prstGeom>
        </p:spPr>
        <p:txBody>
          <a:bodyPr wrap="square" lIns="91184" tIns="45642" rIns="91184" bIns="45642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2DC3A-4BBA-4350-ADAA-706B3BE50336}"/>
              </a:ext>
            </a:extLst>
          </p:cNvPr>
          <p:cNvSpPr txBox="1"/>
          <p:nvPr/>
        </p:nvSpPr>
        <p:spPr>
          <a:xfrm>
            <a:off x="1859961" y="1289910"/>
            <a:ext cx="1318049" cy="523063"/>
          </a:xfrm>
          <a:prstGeom prst="rect">
            <a:avLst/>
          </a:prstGeom>
          <a:noFill/>
        </p:spPr>
        <p:txBody>
          <a:bodyPr wrap="none" lIns="91184" tIns="45642" rIns="91184" bIns="45642" rtlCol="0">
            <a:spAutoFit/>
          </a:bodyPr>
          <a:lstStyle/>
          <a:p>
            <a:r>
              <a:rPr lang="vi-VN" sz="2800" b="1" u="sng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Tóm tắt</a:t>
            </a:r>
            <a:endParaRPr lang="en-US" sz="2800" b="1" u="sng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33">
            <a:extLst>
              <a:ext uri="{FF2B5EF4-FFF2-40B4-BE49-F238E27FC236}">
                <a16:creationId xmlns:a16="http://schemas.microsoft.com/office/drawing/2014/main" id="{6B9E0A78-8144-4A53-A26B-001245AFABB8}"/>
              </a:ext>
            </a:extLst>
          </p:cNvPr>
          <p:cNvGrpSpPr>
            <a:grpSpLocks/>
          </p:cNvGrpSpPr>
          <p:nvPr/>
        </p:nvGrpSpPr>
        <p:grpSpPr bwMode="auto">
          <a:xfrm>
            <a:off x="1695070" y="2992294"/>
            <a:ext cx="3516916" cy="123372"/>
            <a:chOff x="2784" y="2688"/>
            <a:chExt cx="2112" cy="102"/>
          </a:xfrm>
        </p:grpSpPr>
        <p:grpSp>
          <p:nvGrpSpPr>
            <p:cNvPr id="13" name="Group 31">
              <a:extLst>
                <a:ext uri="{FF2B5EF4-FFF2-40B4-BE49-F238E27FC236}">
                  <a16:creationId xmlns:a16="http://schemas.microsoft.com/office/drawing/2014/main" id="{C90DAC80-36B1-48E5-A8C3-FD6E088FFA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4" y="2688"/>
              <a:ext cx="2112" cy="96"/>
              <a:chOff x="2784" y="2688"/>
              <a:chExt cx="2112" cy="96"/>
            </a:xfrm>
          </p:grpSpPr>
          <p:sp>
            <p:nvSpPr>
              <p:cNvPr id="19" name="Line 23">
                <a:extLst>
                  <a:ext uri="{FF2B5EF4-FFF2-40B4-BE49-F238E27FC236}">
                    <a16:creationId xmlns:a16="http://schemas.microsoft.com/office/drawing/2014/main" id="{331B20A1-3BC6-44C7-AC10-518C86BC84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6" y="2688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Line 24">
                <a:extLst>
                  <a:ext uri="{FF2B5EF4-FFF2-40B4-BE49-F238E27FC236}">
                    <a16:creationId xmlns:a16="http://schemas.microsoft.com/office/drawing/2014/main" id="{FA34A7E4-27A5-45FA-9544-EEB5122360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92" y="2688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Line 27">
                <a:extLst>
                  <a:ext uri="{FF2B5EF4-FFF2-40B4-BE49-F238E27FC236}">
                    <a16:creationId xmlns:a16="http://schemas.microsoft.com/office/drawing/2014/main" id="{0049F671-31C4-40E8-B742-31A47FB4C8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4" y="2736"/>
                <a:ext cx="2112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" name="Line 29">
              <a:extLst>
                <a:ext uri="{FF2B5EF4-FFF2-40B4-BE49-F238E27FC236}">
                  <a16:creationId xmlns:a16="http://schemas.microsoft.com/office/drawing/2014/main" id="{29F43BDD-AE80-4BED-A259-4525B93652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4" y="2688"/>
              <a:ext cx="0" cy="96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30">
              <a:extLst>
                <a:ext uri="{FF2B5EF4-FFF2-40B4-BE49-F238E27FC236}">
                  <a16:creationId xmlns:a16="http://schemas.microsoft.com/office/drawing/2014/main" id="{20724D15-DA75-443E-92AE-C2402FF5D6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2694"/>
              <a:ext cx="0" cy="96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" name="Group 38">
            <a:extLst>
              <a:ext uri="{FF2B5EF4-FFF2-40B4-BE49-F238E27FC236}">
                <a16:creationId xmlns:a16="http://schemas.microsoft.com/office/drawing/2014/main" id="{18142EB2-4BF3-4509-951D-F7D715D99170}"/>
              </a:ext>
            </a:extLst>
          </p:cNvPr>
          <p:cNvGrpSpPr>
            <a:grpSpLocks/>
          </p:cNvGrpSpPr>
          <p:nvPr/>
        </p:nvGrpSpPr>
        <p:grpSpPr bwMode="auto">
          <a:xfrm>
            <a:off x="1937387" y="1882923"/>
            <a:ext cx="2489597" cy="400050"/>
            <a:chOff x="2789" y="1828"/>
            <a:chExt cx="729" cy="252"/>
          </a:xfrm>
        </p:grpSpPr>
        <p:grpSp>
          <p:nvGrpSpPr>
            <p:cNvPr id="23" name="Group 32">
              <a:extLst>
                <a:ext uri="{FF2B5EF4-FFF2-40B4-BE49-F238E27FC236}">
                  <a16:creationId xmlns:a16="http://schemas.microsoft.com/office/drawing/2014/main" id="{AC5C1571-664E-4ABD-92B2-535C5BAE36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2" y="1968"/>
              <a:ext cx="726" cy="96"/>
              <a:chOff x="2778" y="2352"/>
              <a:chExt cx="726" cy="96"/>
            </a:xfrm>
          </p:grpSpPr>
          <p:sp>
            <p:nvSpPr>
              <p:cNvPr id="25" name="Line 20">
                <a:extLst>
                  <a:ext uri="{FF2B5EF4-FFF2-40B4-BE49-F238E27FC236}">
                    <a16:creationId xmlns:a16="http://schemas.microsoft.com/office/drawing/2014/main" id="{EAD3BF69-B28E-4797-BC2F-A02E850927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4" y="2400"/>
                <a:ext cx="720" cy="0"/>
              </a:xfrm>
              <a:prstGeom prst="line">
                <a:avLst/>
              </a:prstGeom>
              <a:noFill/>
              <a:ln w="3810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Line 21">
                <a:extLst>
                  <a:ext uri="{FF2B5EF4-FFF2-40B4-BE49-F238E27FC236}">
                    <a16:creationId xmlns:a16="http://schemas.microsoft.com/office/drawing/2014/main" id="{8A525C6E-13E5-4500-B69D-490D3E945F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8" y="2352"/>
                <a:ext cx="0" cy="96"/>
              </a:xfrm>
              <a:prstGeom prst="line">
                <a:avLst/>
              </a:prstGeom>
              <a:noFill/>
              <a:ln w="3810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Line 22">
                <a:extLst>
                  <a:ext uri="{FF2B5EF4-FFF2-40B4-BE49-F238E27FC236}">
                    <a16:creationId xmlns:a16="http://schemas.microsoft.com/office/drawing/2014/main" id="{C8C423BF-82E4-465E-89CA-A913D8C557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8" y="2352"/>
                <a:ext cx="0" cy="96"/>
              </a:xfrm>
              <a:prstGeom prst="line">
                <a:avLst/>
              </a:prstGeom>
              <a:noFill/>
              <a:ln w="3810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4" name="Text Box 37">
              <a:extLst>
                <a:ext uri="{FF2B5EF4-FFF2-40B4-BE49-F238E27FC236}">
                  <a16:creationId xmlns:a16="http://schemas.microsoft.com/office/drawing/2014/main" id="{1274EAC1-E217-4E5A-9D78-D15548819C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9" y="1828"/>
              <a:ext cx="48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95m</a:t>
              </a:r>
            </a:p>
          </p:txBody>
        </p:sp>
      </p:grpSp>
      <p:sp>
        <p:nvSpPr>
          <p:cNvPr id="28" name="Text Box 18">
            <a:extLst>
              <a:ext uri="{FF2B5EF4-FFF2-40B4-BE49-F238E27FC236}">
                <a16:creationId xmlns:a16="http://schemas.microsoft.com/office/drawing/2014/main" id="{D3EA2768-B0F4-4170-84C2-A1992E1D1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15" y="2228046"/>
            <a:ext cx="20198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Chiều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rộng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:</a:t>
            </a:r>
          </a:p>
        </p:txBody>
      </p:sp>
      <p:sp>
        <p:nvSpPr>
          <p:cNvPr id="29" name="Text Box 26">
            <a:extLst>
              <a:ext uri="{FF2B5EF4-FFF2-40B4-BE49-F238E27FC236}">
                <a16:creationId xmlns:a16="http://schemas.microsoft.com/office/drawing/2014/main" id="{AA588864-DA46-44EA-87BB-DF502913D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48" y="2797982"/>
            <a:ext cx="1703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Chiều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dài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:</a:t>
            </a:r>
          </a:p>
        </p:txBody>
      </p:sp>
      <p:sp>
        <p:nvSpPr>
          <p:cNvPr id="30" name="Text Box 41">
            <a:extLst>
              <a:ext uri="{FF2B5EF4-FFF2-40B4-BE49-F238E27FC236}">
                <a16:creationId xmlns:a16="http://schemas.microsoft.com/office/drawing/2014/main" id="{95CCEDD9-BE14-4B28-B4EF-B9EBBA0E4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0495" y="3345685"/>
            <a:ext cx="368494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Chu vi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:   </a:t>
            </a:r>
            <a:r>
              <a:rPr lang="en-US" sz="2400" b="1" kern="0" dirty="0" smtClean="0">
                <a:solidFill>
                  <a:srgbClr val="002060"/>
                </a:solidFill>
              </a:rPr>
              <a:t>…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 ?  </a:t>
            </a:r>
          </a:p>
        </p:txBody>
      </p:sp>
      <p:grpSp>
        <p:nvGrpSpPr>
          <p:cNvPr id="31" name="Group 38">
            <a:extLst>
              <a:ext uri="{FF2B5EF4-FFF2-40B4-BE49-F238E27FC236}">
                <a16:creationId xmlns:a16="http://schemas.microsoft.com/office/drawing/2014/main" id="{316AA416-0DB1-417E-85BA-5E8ABEAFC777}"/>
              </a:ext>
            </a:extLst>
          </p:cNvPr>
          <p:cNvGrpSpPr>
            <a:grpSpLocks/>
          </p:cNvGrpSpPr>
          <p:nvPr/>
        </p:nvGrpSpPr>
        <p:grpSpPr bwMode="auto">
          <a:xfrm>
            <a:off x="1725425" y="2038454"/>
            <a:ext cx="1174173" cy="457200"/>
            <a:chOff x="2792" y="1776"/>
            <a:chExt cx="726" cy="288"/>
          </a:xfrm>
        </p:grpSpPr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2DFFBF95-96FF-4C7A-8D99-E6C0CDC1D2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2" y="1968"/>
              <a:ext cx="726" cy="96"/>
              <a:chOff x="2778" y="2352"/>
              <a:chExt cx="726" cy="96"/>
            </a:xfrm>
          </p:grpSpPr>
          <p:sp>
            <p:nvSpPr>
              <p:cNvPr id="34" name="Line 20">
                <a:extLst>
                  <a:ext uri="{FF2B5EF4-FFF2-40B4-BE49-F238E27FC236}">
                    <a16:creationId xmlns:a16="http://schemas.microsoft.com/office/drawing/2014/main" id="{A6EE883A-940C-4B18-AB2E-EE7E1CC18B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4" y="2400"/>
                <a:ext cx="72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Line 21">
                <a:extLst>
                  <a:ext uri="{FF2B5EF4-FFF2-40B4-BE49-F238E27FC236}">
                    <a16:creationId xmlns:a16="http://schemas.microsoft.com/office/drawing/2014/main" id="{9BFF1C8A-FF5C-4DD1-82A5-9F9BA1AB8D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8" y="2352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Line 22">
                <a:extLst>
                  <a:ext uri="{FF2B5EF4-FFF2-40B4-BE49-F238E27FC236}">
                    <a16:creationId xmlns:a16="http://schemas.microsoft.com/office/drawing/2014/main" id="{4E1A68AF-1A97-424A-8044-B2C947DE29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8" y="2352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3" name="Text Box 37">
              <a:extLst>
                <a:ext uri="{FF2B5EF4-FFF2-40B4-BE49-F238E27FC236}">
                  <a16:creationId xmlns:a16="http://schemas.microsoft.com/office/drawing/2014/main" id="{B3749142-EF18-4860-9985-BAAEEECB2F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8" y="1776"/>
              <a:ext cx="48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95m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5DE03F8-C47C-4793-94DB-3F1FF41E79EC}"/>
              </a:ext>
            </a:extLst>
          </p:cNvPr>
          <p:cNvSpPr txBox="1"/>
          <p:nvPr/>
        </p:nvSpPr>
        <p:spPr>
          <a:xfrm>
            <a:off x="7874446" y="1637926"/>
            <a:ext cx="1258161" cy="523063"/>
          </a:xfrm>
          <a:prstGeom prst="rect">
            <a:avLst/>
          </a:prstGeom>
          <a:noFill/>
        </p:spPr>
        <p:txBody>
          <a:bodyPr wrap="none" lIns="91184" tIns="45642" rIns="91184" bIns="45642" rtlCol="0">
            <a:spAutoFit/>
          </a:bodyPr>
          <a:lstStyle/>
          <a:p>
            <a:r>
              <a:rPr lang="vi-VN" sz="28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endParaRPr lang="en-US" sz="28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613541-0A42-45C8-92CD-575BA0D26E3D}"/>
              </a:ext>
            </a:extLst>
          </p:cNvPr>
          <p:cNvSpPr txBox="1"/>
          <p:nvPr/>
        </p:nvSpPr>
        <p:spPr>
          <a:xfrm>
            <a:off x="6757511" y="2257573"/>
            <a:ext cx="4067776" cy="523063"/>
          </a:xfrm>
          <a:prstGeom prst="rect">
            <a:avLst/>
          </a:prstGeom>
          <a:noFill/>
        </p:spPr>
        <p:txBody>
          <a:bodyPr wrap="none" lIns="91184" tIns="45642" rIns="91184" bIns="45642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sân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3D5657-6B04-494F-9ECC-25DD3B28E98A}"/>
              </a:ext>
            </a:extLst>
          </p:cNvPr>
          <p:cNvSpPr txBox="1"/>
          <p:nvPr/>
        </p:nvSpPr>
        <p:spPr>
          <a:xfrm>
            <a:off x="7968799" y="4467627"/>
            <a:ext cx="4370090" cy="523063"/>
          </a:xfrm>
          <a:prstGeom prst="rect">
            <a:avLst/>
          </a:prstGeom>
          <a:noFill/>
        </p:spPr>
        <p:txBody>
          <a:bodyPr wrap="square" lIns="91184" tIns="45642" rIns="91184" bIns="45642" rtlCol="0">
            <a:spAutoFit/>
          </a:bodyPr>
          <a:lstStyle/>
          <a:p>
            <a:pPr algn="ctr"/>
            <a:r>
              <a:rPr lang="vi-VN" sz="2800" b="1" u="sng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</a:t>
            </a:r>
            <a:r>
              <a:rPr lang="vi-VN" sz="2800" b="1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760 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754C46A-7E43-43D6-B257-DA4223AA5778}"/>
              </a:ext>
            </a:extLst>
          </p:cNvPr>
          <p:cNvSpPr/>
          <p:nvPr/>
        </p:nvSpPr>
        <p:spPr>
          <a:xfrm>
            <a:off x="7361101" y="2776006"/>
            <a:ext cx="2877194" cy="523063"/>
          </a:xfrm>
          <a:prstGeom prst="rect">
            <a:avLst/>
          </a:prstGeom>
        </p:spPr>
        <p:txBody>
          <a:bodyPr wrap="none" lIns="91184" tIns="45642" rIns="91184" bIns="45642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 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285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A9DCC65-2CBA-451A-8A5B-3D09129AB873}"/>
              </a:ext>
            </a:extLst>
          </p:cNvPr>
          <p:cNvSpPr/>
          <p:nvPr/>
        </p:nvSpPr>
        <p:spPr>
          <a:xfrm>
            <a:off x="6813739" y="3324710"/>
            <a:ext cx="3603355" cy="523063"/>
          </a:xfrm>
          <a:prstGeom prst="rect">
            <a:avLst/>
          </a:prstGeom>
        </p:spPr>
        <p:txBody>
          <a:bodyPr wrap="none" lIns="91184" tIns="45642" rIns="91184" bIns="45642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vi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sân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là: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9590A0A-BA27-4110-8978-C1B19B4F0A73}"/>
              </a:ext>
            </a:extLst>
          </p:cNvPr>
          <p:cNvSpPr/>
          <p:nvPr/>
        </p:nvSpPr>
        <p:spPr>
          <a:xfrm>
            <a:off x="7348511" y="3878038"/>
            <a:ext cx="4074638" cy="523063"/>
          </a:xfrm>
          <a:prstGeom prst="rect">
            <a:avLst/>
          </a:prstGeom>
        </p:spPr>
        <p:txBody>
          <a:bodyPr wrap="none" lIns="91184" tIns="45642" rIns="91184" bIns="45642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(285 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95)  x 2 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760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899658-A546-47C5-B2C8-6AEDB93B4967}"/>
              </a:ext>
            </a:extLst>
          </p:cNvPr>
          <p:cNvSpPr/>
          <p:nvPr/>
        </p:nvSpPr>
        <p:spPr>
          <a:xfrm>
            <a:off x="71248" y="3821914"/>
            <a:ext cx="5946094" cy="91540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3" name="Rectangle: Rounded Corners 1">
            <a:extLst>
              <a:ext uri="{FF2B5EF4-FFF2-40B4-BE49-F238E27FC236}">
                <a16:creationId xmlns:a16="http://schemas.microsoft.com/office/drawing/2014/main" id="{A8899658-A546-47C5-B2C8-6AEDB93B4967}"/>
              </a:ext>
            </a:extLst>
          </p:cNvPr>
          <p:cNvSpPr/>
          <p:nvPr/>
        </p:nvSpPr>
        <p:spPr>
          <a:xfrm>
            <a:off x="54153" y="5016613"/>
            <a:ext cx="7640230" cy="175059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sân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sân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hở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3 m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lối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: Rounded Corners 1">
            <a:extLst>
              <a:ext uri="{FF2B5EF4-FFF2-40B4-BE49-F238E27FC236}">
                <a16:creationId xmlns:a16="http://schemas.microsoft.com/office/drawing/2014/main" id="{A8899658-A546-47C5-B2C8-6AEDB93B4967}"/>
              </a:ext>
            </a:extLst>
          </p:cNvPr>
          <p:cNvSpPr/>
          <p:nvPr/>
        </p:nvSpPr>
        <p:spPr>
          <a:xfrm>
            <a:off x="8234333" y="6043998"/>
            <a:ext cx="2182761" cy="66704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748 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0" y="481781"/>
            <a:ext cx="231058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531327" y="481781"/>
            <a:ext cx="466067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03821" y="1078514"/>
            <a:ext cx="334970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756505" y="1053932"/>
            <a:ext cx="1749560" cy="79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09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8" grpId="0"/>
      <p:bldP spid="29" grpId="0"/>
      <p:bldP spid="30" grpId="0"/>
      <p:bldP spid="37" grpId="0"/>
      <p:bldP spid="38" grpId="0"/>
      <p:bldP spid="39" grpId="0"/>
      <p:bldP spid="40" grpId="0"/>
      <p:bldP spid="41" grpId="0"/>
      <p:bldP spid="42" grpId="0"/>
      <p:bldP spid="2" grpId="0" animBg="1"/>
      <p:bldP spid="2" grpId="1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0EE7D-8E5C-495E-8E32-558E9854AD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EDF11E-EC02-472D-9EF1-EB41377258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DF41CB3D-788D-4472-A741-4D01D2CDA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BD8B7E68-8820-45BC-BD40-1A1D9D64BA4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75" y="1880171"/>
            <a:ext cx="5489825" cy="4191856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97071151-8E7A-4CAF-816D-E1CE4B5934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437" y="1795855"/>
            <a:ext cx="5417903" cy="4191855"/>
          </a:xfrm>
          <a:prstGeom prst="rect">
            <a:avLst/>
          </a:prstGeom>
        </p:spPr>
      </p:pic>
      <p:sp>
        <p:nvSpPr>
          <p:cNvPr id="7" name="文本框 12">
            <a:extLst>
              <a:ext uri="{FF2B5EF4-FFF2-40B4-BE49-F238E27FC236}">
                <a16:creationId xmlns:a16="http://schemas.microsoft.com/office/drawing/2014/main" id="{B718D22A-7969-40EC-83B7-6B721D66BBB8}"/>
              </a:ext>
            </a:extLst>
          </p:cNvPr>
          <p:cNvSpPr txBox="1"/>
          <p:nvPr/>
        </p:nvSpPr>
        <p:spPr>
          <a:xfrm>
            <a:off x="1684788" y="2991222"/>
            <a:ext cx="3748036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Nắm chắc cách nhân, chia số có bốn chữ số cho số có một chữ số.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仓耳青禾体-谷力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8" name="文本框 13">
            <a:extLst>
              <a:ext uri="{FF2B5EF4-FFF2-40B4-BE49-F238E27FC236}">
                <a16:creationId xmlns:a16="http://schemas.microsoft.com/office/drawing/2014/main" id="{AB85DE0B-64E2-4096-8377-DC476F90139E}"/>
              </a:ext>
            </a:extLst>
          </p:cNvPr>
          <p:cNvSpPr txBox="1"/>
          <p:nvPr/>
        </p:nvSpPr>
        <p:spPr>
          <a:xfrm>
            <a:off x="3061699" y="528302"/>
            <a:ext cx="5767097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b="1">
                <a:solidFill>
                  <a:srgbClr val="FF0000"/>
                </a:solidFill>
                <a:latin typeface="Calibri" panose="020F0502020204030204" pitchFamily="34" charset="0"/>
                <a:ea typeface="仓耳青禾体-谷力 W05" panose="02020400000000000000" pitchFamily="18" charset="-122"/>
                <a:cs typeface="Calibri" panose="020F0502020204030204" pitchFamily="34" charset="0"/>
              </a:rPr>
              <a:t>YÊU CẦU CẦN ĐẠT </a:t>
            </a:r>
            <a:endParaRPr lang="zh-CN" altLang="en-US" sz="4800" b="1" dirty="0">
              <a:solidFill>
                <a:srgbClr val="FF0000"/>
              </a:solidFill>
              <a:latin typeface="Calibri" panose="020F0502020204030204" pitchFamily="34" charset="0"/>
              <a:ea typeface="仓耳青禾体-谷力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9" name="文本框 14">
            <a:extLst>
              <a:ext uri="{FF2B5EF4-FFF2-40B4-BE49-F238E27FC236}">
                <a16:creationId xmlns:a16="http://schemas.microsoft.com/office/drawing/2014/main" id="{E0B9BC9E-13C1-433E-8A26-480B70EAD107}"/>
              </a:ext>
            </a:extLst>
          </p:cNvPr>
          <p:cNvSpPr txBox="1"/>
          <p:nvPr/>
        </p:nvSpPr>
        <p:spPr>
          <a:xfrm>
            <a:off x="6702175" y="3226799"/>
            <a:ext cx="4378369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Vận dụng trong giải bài toán có 2 phép tính. 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仓耳青禾体-谷力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70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33D7535-F5CA-4AC2-B456-BD9D1AD7D6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3819" y="1282565"/>
            <a:ext cx="5598181" cy="55981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6727379-4CCA-4073-A2C9-B19F0F9155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0" b="18370"/>
          <a:stretch/>
        </p:blipFill>
        <p:spPr>
          <a:xfrm>
            <a:off x="735795" y="767781"/>
            <a:ext cx="5569769" cy="581876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BC2075E-C1C1-49D8-BD69-06A9D8D5B756}"/>
              </a:ext>
            </a:extLst>
          </p:cNvPr>
          <p:cNvSpPr txBox="1"/>
          <p:nvPr/>
        </p:nvSpPr>
        <p:spPr>
          <a:xfrm>
            <a:off x="1247667" y="2256654"/>
            <a:ext cx="4848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Calibri" panose="020F0502020204030204" pitchFamily="34" charset="0"/>
                <a:ea typeface="仓耳青禾体-谷力 W05" panose="02020400000000000000" pitchFamily="18" charset="-122"/>
                <a:cs typeface="Calibri" panose="020F0502020204030204" pitchFamily="34" charset="0"/>
              </a:rPr>
              <a:t>- Ôn lại cách nhân, chia số có bốn chữ số cho số có một chữ số. </a:t>
            </a:r>
            <a:endParaRPr lang="zh-CN" altLang="en-US" sz="2800" dirty="0">
              <a:solidFill>
                <a:srgbClr val="002060"/>
              </a:solidFill>
              <a:latin typeface="Calibri" panose="020F0502020204030204" pitchFamily="34" charset="0"/>
              <a:ea typeface="仓耳青禾体-谷力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CBD9767-DFED-4039-9FF1-3D83FF1939EB}"/>
              </a:ext>
            </a:extLst>
          </p:cNvPr>
          <p:cNvSpPr txBox="1"/>
          <p:nvPr/>
        </p:nvSpPr>
        <p:spPr>
          <a:xfrm>
            <a:off x="1257498" y="3932376"/>
            <a:ext cx="45263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Calibri" panose="020F0502020204030204" pitchFamily="34" charset="0"/>
                <a:ea typeface="仓耳青禾体-谷力 W05" panose="02020400000000000000" pitchFamily="18" charset="-122"/>
                <a:cs typeface="Calibri" panose="020F0502020204030204" pitchFamily="34" charset="0"/>
              </a:rPr>
              <a:t>- Chuẩn bị bài sau : Làm quen với chữ số La Mã. </a:t>
            </a:r>
            <a:endParaRPr lang="zh-CN" altLang="en-US" sz="2800" dirty="0">
              <a:solidFill>
                <a:srgbClr val="002060"/>
              </a:solidFill>
              <a:latin typeface="Calibri" panose="020F0502020204030204" pitchFamily="34" charset="0"/>
              <a:ea typeface="仓耳青禾体-谷力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7" name="文本框 13">
            <a:extLst>
              <a:ext uri="{FF2B5EF4-FFF2-40B4-BE49-F238E27FC236}">
                <a16:creationId xmlns:a16="http://schemas.microsoft.com/office/drawing/2014/main" id="{E9615E73-78D6-46AE-97ED-B9B4E1159101}"/>
              </a:ext>
            </a:extLst>
          </p:cNvPr>
          <p:cNvSpPr txBox="1"/>
          <p:nvPr/>
        </p:nvSpPr>
        <p:spPr>
          <a:xfrm>
            <a:off x="3671833" y="202653"/>
            <a:ext cx="6299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ckstone" panose="00000400000000000000" pitchFamily="2" charset="0"/>
                <a:ea typeface="仓耳青禾体-谷力 W05" panose="02020400000000000000" pitchFamily="18" charset="-122"/>
              </a:rPr>
              <a:t>3 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ckstone" panose="00000400000000000000" pitchFamily="2" charset="0"/>
                <a:ea typeface="仓耳青禾体-谷力 W05" panose="02020400000000000000" pitchFamily="18" charset="-122"/>
              </a:rPr>
              <a:t>– VẬN DỤNG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Rockstone" panose="00000400000000000000" pitchFamily="2" charset="0"/>
              <a:ea typeface="仓耳青禾体-谷力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330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D5F22C1-CD19-45CE-A811-06A6CC4330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7332" r="16567" b="25877"/>
          <a:stretch/>
        </p:blipFill>
        <p:spPr>
          <a:xfrm>
            <a:off x="545909" y="1729853"/>
            <a:ext cx="5105570" cy="3398293"/>
          </a:xfrm>
          <a:prstGeom prst="rect">
            <a:avLst/>
          </a:prstGeom>
        </p:spPr>
      </p:pic>
      <p:pic>
        <p:nvPicPr>
          <p:cNvPr id="7" name="图片 6" descr="图片包含 矢量图形&#10;&#10;描述已自动生成">
            <a:extLst>
              <a:ext uri="{FF2B5EF4-FFF2-40B4-BE49-F238E27FC236}">
                <a16:creationId xmlns:a16="http://schemas.microsoft.com/office/drawing/2014/main" id="{B848D39E-71F8-42A5-B2A3-3441CAC8AF7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694" y="1281752"/>
            <a:ext cx="1672988" cy="16729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83C2984-2EB0-4AE1-88FD-DB993D43B0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7332" r="16567" b="25877"/>
          <a:stretch/>
        </p:blipFill>
        <p:spPr>
          <a:xfrm>
            <a:off x="6689676" y="3812078"/>
            <a:ext cx="4031098" cy="2683119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4161E319-F2E6-4CFA-B342-9A2D40CCC70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79" y="3832731"/>
            <a:ext cx="1320906" cy="13209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F433905-BA6F-4FD8-A56F-7CACEF7022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7332" r="16567" b="25877"/>
          <a:stretch/>
        </p:blipFill>
        <p:spPr>
          <a:xfrm>
            <a:off x="5188422" y="346221"/>
            <a:ext cx="4378659" cy="2914457"/>
          </a:xfrm>
          <a:prstGeom prst="rect">
            <a:avLst/>
          </a:prstGeom>
        </p:spPr>
      </p:pic>
      <p:pic>
        <p:nvPicPr>
          <p:cNvPr id="11" name="图片 10" descr="图片包含 矢量图形&#10;&#10;描述已自动生成">
            <a:extLst>
              <a:ext uri="{FF2B5EF4-FFF2-40B4-BE49-F238E27FC236}">
                <a16:creationId xmlns:a16="http://schemas.microsoft.com/office/drawing/2014/main" id="{008AB125-CDEA-4680-8953-C1182639362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751" y="286767"/>
            <a:ext cx="1434795" cy="143479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CCB3C5A-D846-4EB1-A7B7-B1D092E2CBFC}"/>
              </a:ext>
            </a:extLst>
          </p:cNvPr>
          <p:cNvSpPr txBox="1"/>
          <p:nvPr/>
        </p:nvSpPr>
        <p:spPr>
          <a:xfrm>
            <a:off x="1479323" y="3023464"/>
            <a:ext cx="2670902" cy="1044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>
                <a:solidFill>
                  <a:schemeClr val="accent2"/>
                </a:solidFill>
                <a:latin typeface="Rockstone" panose="00000400000000000000" pitchFamily="2" charset="0"/>
                <a:ea typeface="仓耳青禾体-谷力 W05" panose="02020400000000000000" pitchFamily="18" charset="-122"/>
              </a:rPr>
              <a:t>CHÀO </a:t>
            </a:r>
            <a:endParaRPr lang="zh-CN" altLang="en-US" sz="4800" dirty="0">
              <a:solidFill>
                <a:schemeClr val="accent2"/>
              </a:solidFill>
              <a:latin typeface="Rockstone" panose="00000400000000000000" pitchFamily="2" charset="0"/>
              <a:ea typeface="仓耳青禾体-谷力 W05" panose="02020400000000000000" pitchFamily="18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B2A087D-51D7-4266-BA5E-CD7940503262}"/>
              </a:ext>
            </a:extLst>
          </p:cNvPr>
          <p:cNvSpPr txBox="1"/>
          <p:nvPr/>
        </p:nvSpPr>
        <p:spPr>
          <a:xfrm>
            <a:off x="5989016" y="1409142"/>
            <a:ext cx="2636369" cy="1044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>
                <a:solidFill>
                  <a:schemeClr val="accent2"/>
                </a:solidFill>
                <a:latin typeface="Rockstone" panose="00000400000000000000" pitchFamily="2" charset="0"/>
                <a:ea typeface="仓耳青禾体-谷力 W05" panose="02020400000000000000" pitchFamily="18" charset="-122"/>
              </a:rPr>
              <a:t>TẠM </a:t>
            </a:r>
            <a:endParaRPr lang="zh-CN" altLang="en-US" sz="4800" dirty="0">
              <a:solidFill>
                <a:schemeClr val="accent2"/>
              </a:solidFill>
              <a:latin typeface="Rockstone" panose="00000400000000000000" pitchFamily="2" charset="0"/>
              <a:ea typeface="仓耳青禾体-谷力 W05" panose="02020400000000000000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FA8F18E-FAB6-4C81-A376-4A3C83D19A4C}"/>
              </a:ext>
            </a:extLst>
          </p:cNvPr>
          <p:cNvSpPr txBox="1"/>
          <p:nvPr/>
        </p:nvSpPr>
        <p:spPr>
          <a:xfrm>
            <a:off x="7483099" y="4823489"/>
            <a:ext cx="2444251" cy="1044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>
                <a:solidFill>
                  <a:schemeClr val="accent2"/>
                </a:solidFill>
                <a:latin typeface="Rockstone" panose="00000400000000000000" pitchFamily="2" charset="0"/>
                <a:ea typeface="仓耳青禾体-谷力 W05" panose="02020400000000000000" pitchFamily="18" charset="-122"/>
              </a:rPr>
              <a:t>BIỆT</a:t>
            </a:r>
            <a:endParaRPr lang="zh-CN" altLang="en-US" sz="4800" dirty="0">
              <a:solidFill>
                <a:schemeClr val="accent2"/>
              </a:solidFill>
              <a:latin typeface="Rockstone" panose="00000400000000000000" pitchFamily="2" charset="0"/>
              <a:ea typeface="仓耳青禾体-谷力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772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E0F10E90-26CB-4099-A007-B8F6294AA661}"/>
              </a:ext>
            </a:extLst>
          </p:cNvPr>
          <p:cNvSpPr txBox="1"/>
          <p:nvPr/>
        </p:nvSpPr>
        <p:spPr>
          <a:xfrm>
            <a:off x="1643865" y="543857"/>
            <a:ext cx="8483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chemeClr val="tx1">
                    <a:lumMod val="75000"/>
                    <a:lumOff val="25000"/>
                  </a:schemeClr>
                </a:solidFill>
                <a:latin typeface="Antique" panose="00000400000000000000" pitchFamily="2" charset="0"/>
                <a:ea typeface="仓耳青禾体-谷力 W05" panose="02020400000000000000" pitchFamily="18" charset="-122"/>
              </a:rPr>
              <a:t>CÁC HOẠT ĐỘNG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Antique" panose="00000400000000000000" pitchFamily="2" charset="0"/>
              <a:ea typeface="仓耳青禾体-谷力 W05" panose="02020400000000000000" pitchFamily="18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E23BD3B-D394-460D-A28C-168B853301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t="8015" r="1404" b="12775"/>
          <a:stretch/>
        </p:blipFill>
        <p:spPr>
          <a:xfrm>
            <a:off x="255613" y="2718940"/>
            <a:ext cx="2774602" cy="23591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A5637CB-7271-4143-BB29-361972604C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t="8015" r="1404" b="12775"/>
          <a:stretch/>
        </p:blipFill>
        <p:spPr>
          <a:xfrm>
            <a:off x="3284460" y="2103378"/>
            <a:ext cx="2774602" cy="23591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12B13AD-48D5-41AE-824D-53D9028FDD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t="8015" r="1404" b="12775"/>
          <a:stretch/>
        </p:blipFill>
        <p:spPr>
          <a:xfrm>
            <a:off x="6313307" y="3004830"/>
            <a:ext cx="2774602" cy="235919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A2D4971-6DC3-466D-80D9-B99581BCB8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t="8015" r="1404" b="12775"/>
          <a:stretch/>
        </p:blipFill>
        <p:spPr>
          <a:xfrm>
            <a:off x="9342153" y="2460973"/>
            <a:ext cx="2774602" cy="235919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3C71B35-BDF2-4F66-92A0-EC79515C0C37}"/>
              </a:ext>
            </a:extLst>
          </p:cNvPr>
          <p:cNvSpPr txBox="1"/>
          <p:nvPr/>
        </p:nvSpPr>
        <p:spPr>
          <a:xfrm>
            <a:off x="1005073" y="5078136"/>
            <a:ext cx="1275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01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7DBE5AD-44C8-4120-9DF5-CA2187611FD3}"/>
              </a:ext>
            </a:extLst>
          </p:cNvPr>
          <p:cNvSpPr txBox="1"/>
          <p:nvPr/>
        </p:nvSpPr>
        <p:spPr>
          <a:xfrm>
            <a:off x="4033236" y="4333985"/>
            <a:ext cx="1275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02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2E02323-1C56-42E6-A946-1504923CCF9E}"/>
              </a:ext>
            </a:extLst>
          </p:cNvPr>
          <p:cNvSpPr txBox="1"/>
          <p:nvPr/>
        </p:nvSpPr>
        <p:spPr>
          <a:xfrm>
            <a:off x="7087658" y="5280015"/>
            <a:ext cx="1275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03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48032B1-C9AD-4688-A393-ED7EA64FEFB1}"/>
              </a:ext>
            </a:extLst>
          </p:cNvPr>
          <p:cNvSpPr txBox="1"/>
          <p:nvPr/>
        </p:nvSpPr>
        <p:spPr>
          <a:xfrm>
            <a:off x="10127096" y="4749483"/>
            <a:ext cx="1275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04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449AF6F-8E56-4AA2-88F2-083A79DDDB2F}"/>
              </a:ext>
            </a:extLst>
          </p:cNvPr>
          <p:cNvSpPr txBox="1"/>
          <p:nvPr/>
        </p:nvSpPr>
        <p:spPr>
          <a:xfrm>
            <a:off x="611442" y="3727885"/>
            <a:ext cx="2165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KHỞI ĐỘNG 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BF06CF7-D600-42E7-B096-06D41303512F}"/>
              </a:ext>
            </a:extLst>
          </p:cNvPr>
          <p:cNvSpPr txBox="1"/>
          <p:nvPr/>
        </p:nvSpPr>
        <p:spPr>
          <a:xfrm>
            <a:off x="3587075" y="3143110"/>
            <a:ext cx="2165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LUYỆN TẬP 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A61AC4D-3B46-4062-8BAA-42B2F950DC97}"/>
              </a:ext>
            </a:extLst>
          </p:cNvPr>
          <p:cNvSpPr txBox="1"/>
          <p:nvPr/>
        </p:nvSpPr>
        <p:spPr>
          <a:xfrm>
            <a:off x="6707655" y="4081879"/>
            <a:ext cx="2165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VẬN DỤNG 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740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23BD3B-D394-460D-A28C-168B853301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t="8015" r="1404" b="12775"/>
          <a:stretch/>
        </p:blipFill>
        <p:spPr>
          <a:xfrm>
            <a:off x="2809515" y="730381"/>
            <a:ext cx="6347581" cy="539723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0F10E90-26CB-4099-A007-B8F6294AA661}"/>
              </a:ext>
            </a:extLst>
          </p:cNvPr>
          <p:cNvSpPr txBox="1"/>
          <p:nvPr/>
        </p:nvSpPr>
        <p:spPr>
          <a:xfrm>
            <a:off x="4469415" y="2921168"/>
            <a:ext cx="30277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chemeClr val="tx1">
                    <a:lumMod val="75000"/>
                    <a:lumOff val="25000"/>
                  </a:schemeClr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01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27DBBE3-6A64-4F45-93C2-6F2A45A542FD}"/>
              </a:ext>
            </a:extLst>
          </p:cNvPr>
          <p:cNvSpPr txBox="1"/>
          <p:nvPr/>
        </p:nvSpPr>
        <p:spPr>
          <a:xfrm>
            <a:off x="3703827" y="4216841"/>
            <a:ext cx="4558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  <a:ea typeface="仓耳青禾体-谷力 W05" panose="02020400000000000000" pitchFamily="18" charset="-122"/>
              </a:rPr>
              <a:t>KHỞI ĐỘNG 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 panose="020F0704030504030204" pitchFamily="34" charset="0"/>
              <a:ea typeface="仓耳青禾体-谷力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909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"/>
            <a:ext cx="12191999" cy="6858000"/>
          </a:xfrm>
          <a:prstGeom prst="rect">
            <a:avLst/>
          </a:prstGeom>
        </p:spPr>
      </p:pic>
      <p:sp>
        <p:nvSpPr>
          <p:cNvPr id="3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002774" y="4838700"/>
            <a:ext cx="2456961" cy="838200"/>
          </a:xfrm>
          <a:prstGeom prst="roundRect">
            <a:avLst/>
          </a:prstGeom>
          <a:solidFill>
            <a:srgbClr val="FF6699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12" tIns="45712" rIns="91412" bIns="45712" rtlCol="0" anchor="ctr"/>
          <a:lstStyle/>
          <a:p>
            <a:pPr algn="ctr" defTabSz="914196"/>
            <a:endParaRPr lang="en-US" sz="1867" kern="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249590" y="4951769"/>
            <a:ext cx="1539268" cy="574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196"/>
            <a:r>
              <a:rPr lang="en-US" sz="3733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Bắt</a:t>
            </a:r>
            <a:r>
              <a:rPr lang="en-US" sz="3733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đầu</a:t>
            </a:r>
            <a:endParaRPr lang="en-US" sz="3733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69" y="4743836"/>
            <a:ext cx="957532" cy="955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32" y="0"/>
            <a:ext cx="6858000" cy="68580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279400"/>
            <a:ext cx="6553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866161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908807" y="1092200"/>
            <a:ext cx="541794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486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1"/>
            <a:ext cx="4806416" cy="1524000"/>
            <a:chOff x="1729187" y="117634"/>
            <a:chExt cx="3604812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971799" y="193834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7200" b="1">
                  <a:solidFill>
                    <a:prstClr val="white"/>
                  </a:solidFill>
                </a:rPr>
                <a:t>4000m</a:t>
              </a:r>
              <a:endParaRPr lang="en-US" sz="72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3264930"/>
            <a:ext cx="4640456" cy="1524000"/>
            <a:chOff x="1777458" y="1442381"/>
            <a:chExt cx="3480342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895600" y="1640075"/>
              <a:ext cx="2362200" cy="777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6133" b="1">
                  <a:solidFill>
                    <a:prstClr val="white"/>
                  </a:solidFill>
                </a:rPr>
                <a:t> 205m</a:t>
              </a:r>
              <a:endParaRPr lang="en-US" sz="6133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098" y="5075555"/>
            <a:ext cx="4587905" cy="1524000"/>
            <a:chOff x="1802318" y="2800350"/>
            <a:chExt cx="3440929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819400" y="2860834"/>
              <a:ext cx="2362200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7200" b="1">
                  <a:solidFill>
                    <a:prstClr val="white"/>
                  </a:solidFill>
                </a:rPr>
                <a:t>250m</a:t>
              </a:r>
              <a:endParaRPr lang="en-US" sz="72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9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C32CE40-3420-485A-BC0A-3B652EC91841}"/>
              </a:ext>
            </a:extLst>
          </p:cNvPr>
          <p:cNvSpPr txBox="1"/>
          <p:nvPr/>
        </p:nvSpPr>
        <p:spPr>
          <a:xfrm>
            <a:off x="7208912" y="2435915"/>
            <a:ext cx="488617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385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400" b="1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1</a:t>
            </a:r>
            <a:r>
              <a:rPr lang="en-US" sz="3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Chu vi của khu đất hình vuông là 1000m. Vậy độ dài một cạnh khu đất đó là:  </a:t>
            </a:r>
            <a:endParaRPr lang="en-US" sz="3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698713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2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6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6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6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1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486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4685413" cy="1524000"/>
            <a:chOff x="1729187" y="117634"/>
            <a:chExt cx="3514060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819400" y="184904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7200" b="1">
                  <a:solidFill>
                    <a:prstClr val="white"/>
                  </a:solidFill>
                </a:rPr>
                <a:t>6804</a:t>
              </a:r>
              <a:endParaRPr lang="en-US" sz="72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5054601"/>
            <a:ext cx="4640456" cy="1524000"/>
            <a:chOff x="1777458" y="1442381"/>
            <a:chExt cx="3480342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895600" y="1518581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7200" b="1">
                  <a:solidFill>
                    <a:prstClr val="white"/>
                  </a:solidFill>
                </a:rPr>
                <a:t>6408</a:t>
              </a:r>
              <a:endParaRPr lang="en-US" sz="72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9953" y="3327400"/>
            <a:ext cx="4722650" cy="1524000"/>
            <a:chOff x="1802318" y="2800350"/>
            <a:chExt cx="3541988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124199" y="2876550"/>
              <a:ext cx="2220107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7200" b="1">
                  <a:solidFill>
                    <a:prstClr val="white"/>
                  </a:solidFill>
                </a:rPr>
                <a:t>6084</a:t>
              </a:r>
              <a:endParaRPr lang="en-US" sz="72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9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AB75AE9-D770-425F-A77B-7506A678784C}"/>
              </a:ext>
            </a:extLst>
          </p:cNvPr>
          <p:cNvSpPr txBox="1"/>
          <p:nvPr/>
        </p:nvSpPr>
        <p:spPr>
          <a:xfrm>
            <a:off x="7733412" y="2543076"/>
            <a:ext cx="38560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85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b="1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2 </a:t>
            </a:r>
            <a:r>
              <a:rPr lang="en-US" sz="4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Kết quả của phép tính 2028 x  3  =  ?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91787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4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4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4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1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486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90" y="1498601"/>
            <a:ext cx="4704817" cy="1524000"/>
            <a:chOff x="1729187" y="117634"/>
            <a:chExt cx="3528613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895600" y="117634"/>
              <a:ext cx="2362200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8000" b="1">
                  <a:solidFill>
                    <a:prstClr val="white"/>
                  </a:solidFill>
                </a:rPr>
                <a:t>5</a:t>
              </a:r>
              <a:endParaRPr lang="en-US" sz="80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3264929"/>
            <a:ext cx="4640456" cy="1524000"/>
            <a:chOff x="1777458" y="1442381"/>
            <a:chExt cx="3480342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895600" y="1489234"/>
              <a:ext cx="2362200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8000" b="1">
                  <a:solidFill>
                    <a:prstClr val="white"/>
                  </a:solidFill>
                </a:rPr>
                <a:t>6</a:t>
              </a:r>
              <a:endParaRPr lang="en-US" sz="80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092" y="5075556"/>
            <a:ext cx="4607309" cy="1524000"/>
            <a:chOff x="1802318" y="2800350"/>
            <a:chExt cx="3455482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895600" y="2860834"/>
              <a:ext cx="2362200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8000" b="1">
                  <a:solidFill>
                    <a:prstClr val="white"/>
                  </a:solidFill>
                </a:rPr>
                <a:t>7</a:t>
              </a:r>
              <a:endParaRPr lang="en-US" sz="80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9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F8C8939-B594-4538-8B48-88486643E535}"/>
              </a:ext>
            </a:extLst>
          </p:cNvPr>
          <p:cNvSpPr txBox="1"/>
          <p:nvPr/>
        </p:nvSpPr>
        <p:spPr>
          <a:xfrm>
            <a:off x="7436198" y="2822040"/>
            <a:ext cx="45720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: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06420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61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4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4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65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4FF51-176B-41DB-A614-D1D66FA107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E5314-8903-473C-AAD3-F73459426C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2D31A4-B237-426E-BA16-2DCC64A4C9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44F2B7B5-53EE-4059-B5CB-F062A39BC1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318698E7-F82F-4A8D-B1C7-FFE9F86C80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208B0BE1-7B2B-4D07-80BF-B26EEEC2F5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8" name="组合 15">
            <a:extLst>
              <a:ext uri="{FF2B5EF4-FFF2-40B4-BE49-F238E27FC236}">
                <a16:creationId xmlns:a16="http://schemas.microsoft.com/office/drawing/2014/main" id="{00803B02-5E01-4A72-AA6C-71F894C5D7DA}"/>
              </a:ext>
            </a:extLst>
          </p:cNvPr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9" name="椭圆 11">
              <a:extLst>
                <a:ext uri="{FF2B5EF4-FFF2-40B4-BE49-F238E27FC236}">
                  <a16:creationId xmlns:a16="http://schemas.microsoft.com/office/drawing/2014/main" id="{BDC00C70-4876-461D-84B8-DCA49EA59362}"/>
                </a:ext>
              </a:extLst>
            </p:cNvPr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站酷快乐体2016修订版" panose="02010600030101010101" charset="-122"/>
                <a:ea typeface="站酷快乐体2016修订版" panose="02010600030101010101" charset="-122"/>
              </a:endParaRPr>
            </a:p>
          </p:txBody>
        </p:sp>
        <p:sp>
          <p:nvSpPr>
            <p:cNvPr id="10" name="椭圆 12">
              <a:extLst>
                <a:ext uri="{FF2B5EF4-FFF2-40B4-BE49-F238E27FC236}">
                  <a16:creationId xmlns:a16="http://schemas.microsoft.com/office/drawing/2014/main" id="{29825F58-4489-4F85-9B9B-CA140D39E2ED}"/>
                </a:ext>
              </a:extLst>
            </p:cNvPr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站酷快乐体2016修订版" panose="02010600030101010101" charset="-122"/>
                <a:ea typeface="站酷快乐体2016修订版" panose="02010600030101010101" charset="-122"/>
              </a:endParaRPr>
            </a:p>
          </p:txBody>
        </p:sp>
        <p:sp>
          <p:nvSpPr>
            <p:cNvPr id="11" name="椭圆 13">
              <a:extLst>
                <a:ext uri="{FF2B5EF4-FFF2-40B4-BE49-F238E27FC236}">
                  <a16:creationId xmlns:a16="http://schemas.microsoft.com/office/drawing/2014/main" id="{3BC42EC4-1D75-49E2-A7D4-CB5435F62904}"/>
                </a:ext>
              </a:extLst>
            </p:cNvPr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站酷快乐体2016修订版" panose="02010600030101010101" charset="-122"/>
                <a:ea typeface="站酷快乐体2016修订版" panose="02010600030101010101" charset="-122"/>
              </a:endParaRPr>
            </a:p>
          </p:txBody>
        </p:sp>
        <p:sp>
          <p:nvSpPr>
            <p:cNvPr id="12" name="椭圆 14">
              <a:extLst>
                <a:ext uri="{FF2B5EF4-FFF2-40B4-BE49-F238E27FC236}">
                  <a16:creationId xmlns:a16="http://schemas.microsoft.com/office/drawing/2014/main" id="{D3718EFE-9176-42B3-AA40-5F1D0F354278}"/>
                </a:ext>
              </a:extLst>
            </p:cNvPr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站酷快乐体2016修订版" panose="02010600030101010101" charset="-122"/>
                <a:ea typeface="站酷快乐体2016修订版" panose="02010600030101010101" charset="-122"/>
              </a:endParaRPr>
            </a:p>
          </p:txBody>
        </p:sp>
      </p:grp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3E7BD434-E69C-4B5A-9B5F-664744D3AEB4}"/>
              </a:ext>
            </a:extLst>
          </p:cNvPr>
          <p:cNvSpPr txBox="1">
            <a:spLocks/>
          </p:cNvSpPr>
          <p:nvPr/>
        </p:nvSpPr>
        <p:spPr>
          <a:xfrm>
            <a:off x="4675424" y="6398360"/>
            <a:ext cx="2845912" cy="3654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5295" indent="-12954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2495" indent="-26162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69695" indent="-3943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6895" indent="-52641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1625600" algn="l" defTabSz="65024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1950720" algn="l" defTabSz="65024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2275840" algn="l" defTabSz="65024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2601595" algn="l" defTabSz="65024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Visual search query image">
            <a:extLst>
              <a:ext uri="{FF2B5EF4-FFF2-40B4-BE49-F238E27FC236}">
                <a16:creationId xmlns:a16="http://schemas.microsoft.com/office/drawing/2014/main" id="{0764398D-241F-4B3B-BDB8-46D78B089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6" y="-893"/>
            <a:ext cx="12195176" cy="68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B7547D-1567-4F3A-A11A-2E984FC8946C}"/>
              </a:ext>
            </a:extLst>
          </p:cNvPr>
          <p:cNvSpPr txBox="1"/>
          <p:nvPr/>
        </p:nvSpPr>
        <p:spPr>
          <a:xfrm>
            <a:off x="890666" y="1010312"/>
            <a:ext cx="12951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2286">
              <a:defRPr/>
            </a:pPr>
            <a:r>
              <a:rPr lang="en-GB" sz="32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GB" sz="32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GB" sz="3200" b="1" dirty="0" err="1" smtClean="0">
                <a:solidFill>
                  <a:prstClr val="white"/>
                </a:solidFill>
                <a:latin typeface="HP001 4 hàng" panose="020B0603050302020204" pitchFamily="34" charset="0"/>
                <a:sym typeface="Arial"/>
              </a:rPr>
              <a:t>ba</a:t>
            </a:r>
            <a:r>
              <a:rPr lang="en-GB" sz="32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GB" sz="32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GB" sz="32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1 </a:t>
            </a:r>
            <a:r>
              <a:rPr lang="en-GB" sz="32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GB" sz="32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3 </a:t>
            </a:r>
            <a:r>
              <a:rPr lang="en-GB" sz="32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GB" sz="32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2022</a:t>
            </a:r>
          </a:p>
          <a:p>
            <a:pPr defTabSz="1372286">
              <a:defRPr/>
            </a:pPr>
            <a:r>
              <a:rPr lang="en-GB" sz="32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      </a:t>
            </a:r>
            <a:r>
              <a:rPr lang="en-GB" sz="32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   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46AE47-AD68-4083-A799-F41EA6DAA7E8}"/>
              </a:ext>
            </a:extLst>
          </p:cNvPr>
          <p:cNvSpPr txBox="1"/>
          <p:nvPr/>
        </p:nvSpPr>
        <p:spPr>
          <a:xfrm>
            <a:off x="2943584" y="1698346"/>
            <a:ext cx="12951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2286">
              <a:defRPr/>
            </a:pPr>
            <a:r>
              <a:rPr lang="en-GB" sz="32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Toán</a:t>
            </a:r>
            <a:r>
              <a:rPr lang="en-GB" sz="32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</a:p>
          <a:p>
            <a:pPr defTabSz="1372286">
              <a:defRPr/>
            </a:pPr>
            <a:r>
              <a:rPr lang="en-GB" sz="32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   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26D033-0E70-43AF-9C89-160D500B1224}"/>
              </a:ext>
            </a:extLst>
          </p:cNvPr>
          <p:cNvSpPr txBox="1"/>
          <p:nvPr/>
        </p:nvSpPr>
        <p:spPr>
          <a:xfrm>
            <a:off x="153246" y="2376548"/>
            <a:ext cx="12951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2286">
              <a:defRPr/>
            </a:pP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           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chung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endParaRPr lang="en-GB" sz="3200" b="1" dirty="0">
              <a:solidFill>
                <a:srgbClr val="FFFF00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defTabSz="1372286">
              <a:defRPr/>
            </a:pPr>
            <a:r>
              <a:rPr lang="en-GB" sz="3200" b="1" dirty="0">
                <a:solidFill>
                  <a:srgbClr val="FFFF00"/>
                </a:solidFill>
                <a:latin typeface="HP001 4 hàng" panose="020B0603050302020204" pitchFamily="34" charset="0"/>
                <a:cs typeface="Arial"/>
                <a:sym typeface="Arial"/>
              </a:rPr>
              <a:t>    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618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8675E3-6A3D-4551-A1AB-E96186A79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E0D23F-C91B-4C4F-B70F-1B9F78839D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75" y="1880171"/>
            <a:ext cx="5489825" cy="41918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8EC5E76-972E-4307-BC9C-368A7E3634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437" y="1795855"/>
            <a:ext cx="5417903" cy="419185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ED460F1-1FC5-4AED-9A51-D817D3619339}"/>
              </a:ext>
            </a:extLst>
          </p:cNvPr>
          <p:cNvSpPr txBox="1"/>
          <p:nvPr/>
        </p:nvSpPr>
        <p:spPr>
          <a:xfrm>
            <a:off x="1684788" y="2991222"/>
            <a:ext cx="3748036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Nắm chắc cách nhân, chia số có bốn chữ số cho số có một chữ số.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仓耳青禾体-谷力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7B5F752-69F8-4D90-B201-F6F927541752}"/>
              </a:ext>
            </a:extLst>
          </p:cNvPr>
          <p:cNvSpPr txBox="1"/>
          <p:nvPr/>
        </p:nvSpPr>
        <p:spPr>
          <a:xfrm>
            <a:off x="3061699" y="528302"/>
            <a:ext cx="5767097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b="1">
                <a:solidFill>
                  <a:srgbClr val="FF0000"/>
                </a:solidFill>
                <a:latin typeface="Calibri" panose="020F0502020204030204" pitchFamily="34" charset="0"/>
                <a:ea typeface="仓耳青禾体-谷力 W05" panose="02020400000000000000" pitchFamily="18" charset="-122"/>
                <a:cs typeface="Calibri" panose="020F0502020204030204" pitchFamily="34" charset="0"/>
              </a:rPr>
              <a:t>YÊU CẦU CẦN ĐẠT </a:t>
            </a:r>
            <a:endParaRPr lang="zh-CN" altLang="en-US" sz="4800" b="1" dirty="0">
              <a:solidFill>
                <a:srgbClr val="FF0000"/>
              </a:solidFill>
              <a:latin typeface="Calibri" panose="020F0502020204030204" pitchFamily="34" charset="0"/>
              <a:ea typeface="仓耳青禾体-谷力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70C3BAF-864C-4DB3-8F13-A453B5CDF8B2}"/>
              </a:ext>
            </a:extLst>
          </p:cNvPr>
          <p:cNvSpPr txBox="1"/>
          <p:nvPr/>
        </p:nvSpPr>
        <p:spPr>
          <a:xfrm>
            <a:off x="6702175" y="3226799"/>
            <a:ext cx="4378369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Vận dụng trong giải bài toán có 2 phép tính. 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仓耳青禾体-谷力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06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-173484505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766</Words>
  <Application>Microsoft Office PowerPoint</Application>
  <PresentationFormat>Widescreen</PresentationFormat>
  <Paragraphs>205</Paragraphs>
  <Slides>19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宋体</vt:lpstr>
      <vt:lpstr>#9Slide02 Noi dung dai</vt:lpstr>
      <vt:lpstr>Antique</vt:lpstr>
      <vt:lpstr>Arial</vt:lpstr>
      <vt:lpstr>Arial Rounded MT Bold</vt:lpstr>
      <vt:lpstr>Calibri</vt:lpstr>
      <vt:lpstr>等线</vt:lpstr>
      <vt:lpstr>等线 Light</vt:lpstr>
      <vt:lpstr>HP001 4 hàng</vt:lpstr>
      <vt:lpstr>Nirmala UI</vt:lpstr>
      <vt:lpstr>Rockstone</vt:lpstr>
      <vt:lpstr>仓耳青禾体-谷力 W05</vt:lpstr>
      <vt:lpstr>站酷快乐体2016修订版</vt:lpstr>
      <vt:lpstr>萝莉体 第二版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123</dc:creator>
  <cp:lastModifiedBy>DELL</cp:lastModifiedBy>
  <cp:revision>18</cp:revision>
  <dcterms:created xsi:type="dcterms:W3CDTF">2019-07-09T02:17:00Z</dcterms:created>
  <dcterms:modified xsi:type="dcterms:W3CDTF">2022-03-06T14:19:35Z</dcterms:modified>
</cp:coreProperties>
</file>