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53" r:id="rId2"/>
    <p:sldId id="284" r:id="rId3"/>
    <p:sldId id="330" r:id="rId4"/>
    <p:sldId id="286" r:id="rId5"/>
    <p:sldId id="256" r:id="rId6"/>
    <p:sldId id="335" r:id="rId7"/>
    <p:sldId id="347" r:id="rId8"/>
    <p:sldId id="354" r:id="rId9"/>
    <p:sldId id="360" r:id="rId10"/>
    <p:sldId id="337" r:id="rId11"/>
    <p:sldId id="355" r:id="rId12"/>
    <p:sldId id="339" r:id="rId13"/>
    <p:sldId id="343" r:id="rId14"/>
    <p:sldId id="348" r:id="rId15"/>
    <p:sldId id="344" r:id="rId16"/>
    <p:sldId id="349" r:id="rId17"/>
    <p:sldId id="352" r:id="rId18"/>
    <p:sldId id="346" r:id="rId19"/>
    <p:sldId id="317" r:id="rId20"/>
    <p:sldId id="319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5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F3B"/>
    <a:srgbClr val="FFD03B"/>
    <a:srgbClr val="F8F200"/>
    <a:srgbClr val="F0F8FA"/>
    <a:srgbClr val="EFFFFF"/>
    <a:srgbClr val="EDF2F9"/>
    <a:srgbClr val="136198"/>
    <a:srgbClr val="449688"/>
    <a:srgbClr val="56565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0" autoAdjust="0"/>
    <p:restoredTop sz="95332" autoAdjust="0"/>
  </p:normalViewPr>
  <p:slideViewPr>
    <p:cSldViewPr>
      <p:cViewPr varScale="1">
        <p:scale>
          <a:sx n="84" d="100"/>
          <a:sy n="84" d="100"/>
        </p:scale>
        <p:origin x="776" y="56"/>
      </p:cViewPr>
      <p:guideLst>
        <p:guide orient="horz" pos="1485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3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822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charset="0"/>
                <a:cs typeface="微软雅黑" charset="0"/>
              </a:defRPr>
            </a:lvl1pPr>
          </a:lstStyle>
          <a:p>
            <a:fld id="{F7BC7C30-895B-4974-8A60-19541C82F6B3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charset="0"/>
                <a:cs typeface="微软雅黑" charset="0"/>
              </a:defRPr>
            </a:lvl1pPr>
          </a:lstStyle>
          <a:p>
            <a:fld id="{68C1CD97-E9EA-4E82-9539-BE60926ECB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36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charset="0"/>
        <a:cs typeface="微软雅黑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>
            <a:extLst>
              <a:ext uri="{FF2B5EF4-FFF2-40B4-BE49-F238E27FC236}">
                <a16:creationId xmlns:a16="http://schemas.microsoft.com/office/drawing/2014/main" id="{5F77AA65-26B0-46F6-9E08-9E36430948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备注占位符 2">
            <a:extLst>
              <a:ext uri="{FF2B5EF4-FFF2-40B4-BE49-F238E27FC236}">
                <a16:creationId xmlns:a16="http://schemas.microsoft.com/office/drawing/2014/main" id="{1836A980-57C5-4460-A1D8-EC1E73C7A1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1684" name="灯片编号占位符 3">
            <a:extLst>
              <a:ext uri="{FF2B5EF4-FFF2-40B4-BE49-F238E27FC236}">
                <a16:creationId xmlns:a16="http://schemas.microsoft.com/office/drawing/2014/main" id="{D4B39F08-7BF7-49C3-92F1-BDACD1F84D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845EDD4-BABE-4281-B8DD-6063DABD65B9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3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8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>
            <a:extLst>
              <a:ext uri="{FF2B5EF4-FFF2-40B4-BE49-F238E27FC236}">
                <a16:creationId xmlns:a16="http://schemas.microsoft.com/office/drawing/2014/main" id="{CF4C8D4B-EF5A-47CC-9DE2-427D2AD61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备注占位符 2">
            <a:extLst>
              <a:ext uri="{FF2B5EF4-FFF2-40B4-BE49-F238E27FC236}">
                <a16:creationId xmlns:a16="http://schemas.microsoft.com/office/drawing/2014/main" id="{431AFC76-1772-43BE-B972-1B51894B1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0660" name="灯片编号占位符 3">
            <a:extLst>
              <a:ext uri="{FF2B5EF4-FFF2-40B4-BE49-F238E27FC236}">
                <a16:creationId xmlns:a16="http://schemas.microsoft.com/office/drawing/2014/main" id="{94D249AD-7026-4143-9E9C-D480016BC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BC0858-4DF4-4EED-AA10-C7C9E8963760}" type="slidenum">
              <a:rPr lang="zh-CN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zh-CN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537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更多模版：</a:t>
            </a:r>
            <a:r>
              <a:rPr lang="en-US" altLang="zh-CN"/>
              <a:t>123</a:t>
            </a:r>
            <a:r>
              <a:rPr lang="zh-CN" altLang="en-US"/>
              <a:t>图文旗舰店</a:t>
            </a:r>
            <a:r>
              <a:rPr lang="en-US" altLang="zh-CN"/>
              <a:t>666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6">
            <a:extLst>
              <a:ext uri="{FF2B5EF4-FFF2-40B4-BE49-F238E27FC236}">
                <a16:creationId xmlns:a16="http://schemas.microsoft.com/office/drawing/2014/main" id="{3409BDFE-2A54-48BC-8D69-92BBE3EA9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34293" r="24399" b="3429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7">
            <a:extLst>
              <a:ext uri="{FF2B5EF4-FFF2-40B4-BE49-F238E27FC236}">
                <a16:creationId xmlns:a16="http://schemas.microsoft.com/office/drawing/2014/main" id="{AE11934C-BAA2-4B2A-ADD8-E1D7B23C9BD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t>10/7/2021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r>
              <a:rPr lang="en-US"/>
              <a:t>5/29/2019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charset="0"/>
                <a:cs typeface="微软雅黑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charset="0"/>
          <a:cs typeface="微软雅黑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微软雅黑" charset="0"/>
          <a:cs typeface="微软雅黑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9.jp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18.jp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E36C4BFF-D1B5-4873-814F-789A0D58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1"/>
            <a:ext cx="91440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0A9D414-1848-48E9-BB8D-20ACD26F876D}"/>
              </a:ext>
            </a:extLst>
          </p:cNvPr>
          <p:cNvSpPr/>
          <p:nvPr/>
        </p:nvSpPr>
        <p:spPr>
          <a:xfrm>
            <a:off x="2731234" y="3494842"/>
            <a:ext cx="3549370" cy="67710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3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TextBox 1">
            <a:extLst>
              <a:ext uri="{FF2B5EF4-FFF2-40B4-BE49-F238E27FC236}">
                <a16:creationId xmlns:a16="http://schemas.microsoft.com/office/drawing/2014/main" id="{8768BEAD-BD8A-4A90-9437-491AB1B1C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8341"/>
            <a:ext cx="45684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ĐOÀN KẾT</a:t>
            </a:r>
          </a:p>
          <a:p>
            <a:pPr algn="ctr"/>
            <a:r>
              <a:rPr lang="en-US" altLang="en-US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4A3</a:t>
            </a:r>
          </a:p>
        </p:txBody>
      </p:sp>
      <p:sp>
        <p:nvSpPr>
          <p:cNvPr id="16389" name="TextBox 1">
            <a:extLst>
              <a:ext uri="{FF2B5EF4-FFF2-40B4-BE49-F238E27FC236}">
                <a16:creationId xmlns:a16="http://schemas.microsoft.com/office/drawing/2014/main" id="{6A6377BE-5E38-462A-A547-EECA8ED55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400300"/>
            <a:ext cx="8343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000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Chào mừng các thầy cô giáo đến dự giờ</a:t>
            </a:r>
          </a:p>
        </p:txBody>
      </p:sp>
      <p:sp>
        <p:nvSpPr>
          <p:cNvPr id="16390" name="TextBox 1">
            <a:extLst>
              <a:ext uri="{FF2B5EF4-FFF2-40B4-BE49-F238E27FC236}">
                <a16:creationId xmlns:a16="http://schemas.microsoft.com/office/drawing/2014/main" id="{354AD727-EBAF-46E3-8FCF-9465F37E2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864" y="3023840"/>
            <a:ext cx="8343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 học trực tuyến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20DD95-E553-4945-A08F-A10EC319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634181"/>
            <a:ext cx="8343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Hà Thanh Huyền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ext Box 7">
            <a:extLst>
              <a:ext uri="{FF2B5EF4-FFF2-40B4-BE49-F238E27FC236}">
                <a16:creationId xmlns:a16="http://schemas.microsoft.com/office/drawing/2014/main" id="{E2D38623-6B8C-4B19-A1BB-28A7A332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28600"/>
            <a:ext cx="5514975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1: </a:t>
            </a:r>
            <a:r>
              <a:rPr lang="en-US" altLang="en-US" sz="2025">
                <a:solidFill>
                  <a:srgbClr val="0000FF"/>
                </a:solidFill>
              </a:rPr>
              <a:t>Tìm các từ chỉ sự vật trong đoạn thơ :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AB3EDA02-866C-4EAA-B038-858C20AF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742950"/>
            <a:ext cx="5600700" cy="368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Mang theo truyện cổ tôi đi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Nghe trong cuộc sống thầm thì tiếng xưa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Vàng cơn nắng, trắng cơn mưa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Con sông chảy có rặng dừa nghiêng soi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Đời cha ông với đời tôi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Như con sông với chân trời đã xa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Chỉ còn truyện cổ thiết tha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Cho tôi nhận mặt ông cha của mình.</a:t>
            </a:r>
          </a:p>
          <a:p>
            <a:pPr algn="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1125" i="1"/>
              <a:t>Lâm Thị Mỹ Dạ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D21ADE-F790-4661-ADF6-D786691EFF48}"/>
              </a:ext>
            </a:extLst>
          </p:cNvPr>
          <p:cNvCxnSpPr/>
          <p:nvPr/>
        </p:nvCxnSpPr>
        <p:spPr>
          <a:xfrm>
            <a:off x="3771900" y="590550"/>
            <a:ext cx="142875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C6208B-173E-47E6-B5BE-3AEED782DDFC}"/>
              </a:ext>
            </a:extLst>
          </p:cNvPr>
          <p:cNvCxnSpPr/>
          <p:nvPr/>
        </p:nvCxnSpPr>
        <p:spPr>
          <a:xfrm>
            <a:off x="2800350" y="590550"/>
            <a:ext cx="4572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7502D5-0A08-4F35-BD58-52514AD0ACE3}"/>
              </a:ext>
            </a:extLst>
          </p:cNvPr>
          <p:cNvCxnSpPr/>
          <p:nvPr/>
        </p:nvCxnSpPr>
        <p:spPr>
          <a:xfrm>
            <a:off x="4343400" y="1066800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01977C-2409-4CA5-A4E9-4D1A90788129}"/>
              </a:ext>
            </a:extLst>
          </p:cNvPr>
          <p:cNvCxnSpPr/>
          <p:nvPr/>
        </p:nvCxnSpPr>
        <p:spPr>
          <a:xfrm>
            <a:off x="3596879" y="1491853"/>
            <a:ext cx="112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ECB4100-87BB-4F1C-929A-9141EB5B044D}"/>
              </a:ext>
            </a:extLst>
          </p:cNvPr>
          <p:cNvCxnSpPr/>
          <p:nvPr/>
        </p:nvCxnSpPr>
        <p:spPr>
          <a:xfrm>
            <a:off x="5810250" y="1491853"/>
            <a:ext cx="542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B2F58C-E186-4275-92B9-80370D4B00E8}"/>
              </a:ext>
            </a:extLst>
          </p:cNvPr>
          <p:cNvCxnSpPr/>
          <p:nvPr/>
        </p:nvCxnSpPr>
        <p:spPr>
          <a:xfrm>
            <a:off x="6454379" y="1491853"/>
            <a:ext cx="428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B17E37-7B27-4065-8584-31810BCD66A0}"/>
              </a:ext>
            </a:extLst>
          </p:cNvPr>
          <p:cNvCxnSpPr/>
          <p:nvPr/>
        </p:nvCxnSpPr>
        <p:spPr>
          <a:xfrm>
            <a:off x="3425429" y="1910953"/>
            <a:ext cx="4286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DE75409-F806-42B2-8C97-ED776F7BA45D}"/>
              </a:ext>
            </a:extLst>
          </p:cNvPr>
          <p:cNvCxnSpPr/>
          <p:nvPr/>
        </p:nvCxnSpPr>
        <p:spPr>
          <a:xfrm>
            <a:off x="3944541" y="1910953"/>
            <a:ext cx="5226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CB98CFD-158A-4E6C-880E-463910317F22}"/>
              </a:ext>
            </a:extLst>
          </p:cNvPr>
          <p:cNvCxnSpPr/>
          <p:nvPr/>
        </p:nvCxnSpPr>
        <p:spPr>
          <a:xfrm>
            <a:off x="5810250" y="1905000"/>
            <a:ext cx="522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B30AA7-51C4-40ED-88F4-44A6E0678FB8}"/>
              </a:ext>
            </a:extLst>
          </p:cNvPr>
          <p:cNvCxnSpPr/>
          <p:nvPr/>
        </p:nvCxnSpPr>
        <p:spPr>
          <a:xfrm>
            <a:off x="5294710" y="1905000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3B260F-C472-4FC0-9E8F-38F6B12E5E75}"/>
              </a:ext>
            </a:extLst>
          </p:cNvPr>
          <p:cNvCxnSpPr/>
          <p:nvPr/>
        </p:nvCxnSpPr>
        <p:spPr>
          <a:xfrm>
            <a:off x="2306241" y="2330053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9AA2D7-57E9-4122-8346-908D0E8075C6}"/>
              </a:ext>
            </a:extLst>
          </p:cNvPr>
          <p:cNvCxnSpPr/>
          <p:nvPr/>
        </p:nvCxnSpPr>
        <p:spPr>
          <a:xfrm>
            <a:off x="2895600" y="2330053"/>
            <a:ext cx="4655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AFA2241-176D-4667-8E02-9E0335C1BCE2}"/>
              </a:ext>
            </a:extLst>
          </p:cNvPr>
          <p:cNvCxnSpPr/>
          <p:nvPr/>
        </p:nvCxnSpPr>
        <p:spPr>
          <a:xfrm>
            <a:off x="4439841" y="2330053"/>
            <a:ext cx="4655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BE2382-755E-499B-8773-F93B47C37CAA}"/>
              </a:ext>
            </a:extLst>
          </p:cNvPr>
          <p:cNvCxnSpPr/>
          <p:nvPr/>
        </p:nvCxnSpPr>
        <p:spPr>
          <a:xfrm>
            <a:off x="5006579" y="2330053"/>
            <a:ext cx="464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580148-19CD-4D19-99FF-6122758655FF}"/>
              </a:ext>
            </a:extLst>
          </p:cNvPr>
          <p:cNvCxnSpPr/>
          <p:nvPr/>
        </p:nvCxnSpPr>
        <p:spPr>
          <a:xfrm>
            <a:off x="3251598" y="2749153"/>
            <a:ext cx="388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67E0421-5918-4114-B92B-63A3308A0809}"/>
              </a:ext>
            </a:extLst>
          </p:cNvPr>
          <p:cNvCxnSpPr/>
          <p:nvPr/>
        </p:nvCxnSpPr>
        <p:spPr>
          <a:xfrm flipV="1">
            <a:off x="3768328" y="2749153"/>
            <a:ext cx="8417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78F85E-970C-4153-8D41-8E9249152793}"/>
              </a:ext>
            </a:extLst>
          </p:cNvPr>
          <p:cNvCxnSpPr/>
          <p:nvPr/>
        </p:nvCxnSpPr>
        <p:spPr>
          <a:xfrm>
            <a:off x="5137547" y="2749153"/>
            <a:ext cx="389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B610845-A280-427D-98F0-642E37DA23B4}"/>
              </a:ext>
            </a:extLst>
          </p:cNvPr>
          <p:cNvCxnSpPr/>
          <p:nvPr/>
        </p:nvCxnSpPr>
        <p:spPr>
          <a:xfrm>
            <a:off x="3220641" y="3162300"/>
            <a:ext cx="3893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F336AF9-76AA-4045-B2C3-DDF3240F8173}"/>
              </a:ext>
            </a:extLst>
          </p:cNvPr>
          <p:cNvCxnSpPr/>
          <p:nvPr/>
        </p:nvCxnSpPr>
        <p:spPr>
          <a:xfrm>
            <a:off x="3724275" y="3162300"/>
            <a:ext cx="5429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D5FDED-7A77-4AC6-BB74-E50CAF7C6FF3}"/>
              </a:ext>
            </a:extLst>
          </p:cNvPr>
          <p:cNvCxnSpPr/>
          <p:nvPr/>
        </p:nvCxnSpPr>
        <p:spPr>
          <a:xfrm>
            <a:off x="4789885" y="3162300"/>
            <a:ext cx="969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A4256CE-F9F5-498C-8D75-BBFDE6D4AC91}"/>
              </a:ext>
            </a:extLst>
          </p:cNvPr>
          <p:cNvCxnSpPr/>
          <p:nvPr/>
        </p:nvCxnSpPr>
        <p:spPr>
          <a:xfrm>
            <a:off x="4038600" y="3606403"/>
            <a:ext cx="1023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480D21F-CC88-4728-830D-9B882580C0A8}"/>
              </a:ext>
            </a:extLst>
          </p:cNvPr>
          <p:cNvCxnSpPr/>
          <p:nvPr/>
        </p:nvCxnSpPr>
        <p:spPr>
          <a:xfrm>
            <a:off x="4020742" y="4019550"/>
            <a:ext cx="3929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53E7606-2FDA-4551-B40F-B3395306D5A0}"/>
              </a:ext>
            </a:extLst>
          </p:cNvPr>
          <p:cNvCxnSpPr/>
          <p:nvPr/>
        </p:nvCxnSpPr>
        <p:spPr>
          <a:xfrm>
            <a:off x="4595812" y="4019550"/>
            <a:ext cx="814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51447F5-05C1-453E-BA84-4E5A38B83F9B}"/>
              </a:ext>
            </a:extLst>
          </p:cNvPr>
          <p:cNvCxnSpPr>
            <a:cxnSpLocks/>
          </p:cNvCxnSpPr>
          <p:nvPr/>
        </p:nvCxnSpPr>
        <p:spPr>
          <a:xfrm>
            <a:off x="5526881" y="1066800"/>
            <a:ext cx="283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7F7E02F-8682-4508-95FC-BBB30769B232}"/>
              </a:ext>
            </a:extLst>
          </p:cNvPr>
          <p:cNvCxnSpPr>
            <a:cxnSpLocks/>
          </p:cNvCxnSpPr>
          <p:nvPr/>
        </p:nvCxnSpPr>
        <p:spPr>
          <a:xfrm>
            <a:off x="6022181" y="4019550"/>
            <a:ext cx="6072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Text Box 9">
            <a:extLst>
              <a:ext uri="{FF2B5EF4-FFF2-40B4-BE49-F238E27FC236}">
                <a16:creationId xmlns:a16="http://schemas.microsoft.com/office/drawing/2014/main" id="{BCA9BDF9-A0C4-491E-B465-7EEF7044C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720" y="984648"/>
            <a:ext cx="5715000" cy="50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>
                <a:solidFill>
                  <a:srgbClr val="000066"/>
                </a:solidFill>
              </a:rPr>
              <a:t>Xếp các từ em vừa tìm được vào nhóm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FD9E88-6412-48B4-BC65-14716AB5C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-19050"/>
            <a:ext cx="7200900" cy="109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 b="1">
                <a:solidFill>
                  <a:srgbClr val="FF0000"/>
                </a:solidFill>
              </a:rPr>
              <a:t>Các từ chỉ sự vật:</a:t>
            </a:r>
          </a:p>
          <a:p>
            <a:pPr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/>
              <a:t>truyện cổ, tôi, cuộc sống, tiếng, xưa, cơn, nắng, mưa, con, sông, rặng, dừa, đời, cha ông, chân trời, mặt, ông cha, mình.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78B1BE-DE24-4EF0-8139-305160504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047750"/>
            <a:ext cx="891591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Sz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2:</a:t>
            </a:r>
          </a:p>
        </p:txBody>
      </p:sp>
      <p:sp>
        <p:nvSpPr>
          <p:cNvPr id="70" name="Cloud Callout 4">
            <a:extLst>
              <a:ext uri="{FF2B5EF4-FFF2-40B4-BE49-F238E27FC236}">
                <a16:creationId xmlns:a16="http://schemas.microsoft.com/office/drawing/2014/main" id="{21A1174B-943E-47B3-8891-31270DABEFBA}"/>
              </a:ext>
            </a:extLst>
          </p:cNvPr>
          <p:cNvSpPr/>
          <p:nvPr/>
        </p:nvSpPr>
        <p:spPr>
          <a:xfrm>
            <a:off x="6050178" y="3990885"/>
            <a:ext cx="2865222" cy="971550"/>
          </a:xfrm>
          <a:prstGeom prst="cloudCallout">
            <a:avLst>
              <a:gd name="adj1" fmla="val -74426"/>
              <a:gd name="adj2" fmla="val -24450"/>
            </a:avLst>
          </a:prstGeom>
          <a:solidFill>
            <a:srgbClr val="FEEC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Danh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2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22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E91008E1-EA4C-4167-AC49-C81769FCA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30338"/>
            <a:ext cx="3657600" cy="2279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người: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vật: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hiện tượng: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khái niệm: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30" b="1">
                <a:solidFill>
                  <a:srgbClr val="0070C0"/>
                </a:solidFill>
              </a:rPr>
              <a:t>- Từ chỉ đơn vị: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6CF7E1-DE5E-459E-9ADA-EF66390F7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934" y="1428750"/>
            <a:ext cx="1252266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2030"/>
              <a:t>ông cha,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38A7F3-3C2E-4883-82FD-EE3B8BA2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272" y="1862224"/>
            <a:ext cx="81945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sông,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1F26DC-73DC-4978-ABF7-912C1B8E6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995" y="2366723"/>
            <a:ext cx="79220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mưa,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057B5F-5D42-4279-99F7-B93B8015E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800197"/>
            <a:ext cx="1511952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cuộc sống,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E25399-28DC-4668-8E17-C616339AB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256560"/>
            <a:ext cx="772969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/>
              <a:t>cơn,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78800AF-12F7-4DD0-AB7D-8ED56F6A0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220" y="1428750"/>
            <a:ext cx="1107996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cha ông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8A30B-5882-4136-AC84-66D5ABC22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4" y="1862223"/>
            <a:ext cx="3013075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dừa, chân trời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DBB3A5-D8AD-461B-B2D9-30599A172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373184"/>
            <a:ext cx="1600200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nắng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9F5CC8-33F2-4F04-9CDF-C92C3531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19247"/>
            <a:ext cx="4572000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truyện cổ, tiếng, xưa, đời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A96AD7-4488-488B-87B6-7443CE80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8231" y="3253247"/>
            <a:ext cx="1963738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30">
                <a:solidFill>
                  <a:srgbClr val="0066FF"/>
                </a:solidFill>
              </a:rPr>
              <a:t>con, rặng 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422E2C87-AA72-4B4F-AE91-655979575FD9}"/>
              </a:ext>
            </a:extLst>
          </p:cNvPr>
          <p:cNvSpPr/>
          <p:nvPr/>
        </p:nvSpPr>
        <p:spPr>
          <a:xfrm rot="5400000">
            <a:off x="3879850" y="-173540"/>
            <a:ext cx="546100" cy="78486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2030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70E98D73-A8BF-4F82-8B2B-26E2BA869422}"/>
              </a:ext>
            </a:extLst>
          </p:cNvPr>
          <p:cNvSpPr/>
          <p:nvPr/>
        </p:nvSpPr>
        <p:spPr>
          <a:xfrm>
            <a:off x="3377592" y="4075805"/>
            <a:ext cx="1779216" cy="477996"/>
          </a:xfrm>
          <a:prstGeom prst="flowChartAlternateProcess">
            <a:avLst/>
          </a:prstGeom>
          <a:solidFill>
            <a:srgbClr val="FFD5E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3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DANH TỪ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FA9BFA-8700-41DD-B0BE-CFF59F764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398" y="1429134"/>
            <a:ext cx="1324402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>
                <a:solidFill>
                  <a:srgbClr val="0066FF"/>
                </a:solidFill>
              </a:rPr>
              <a:t>, tôi, mình</a:t>
            </a:r>
          </a:p>
        </p:txBody>
      </p:sp>
    </p:spTree>
    <p:extLst>
      <p:ext uri="{BB962C8B-B14F-4D97-AF65-F5344CB8AC3E}">
        <p14:creationId xmlns:p14="http://schemas.microsoft.com/office/powerpoint/2010/main" val="51082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70" grpId="0" animBg="1"/>
      <p:bldP spid="70" grpId="1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85052-4916-40CD-A9C4-13AFF18A0AB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333375"/>
            <a:ext cx="4267200" cy="3914776"/>
            <a:chOff x="0" y="1295400"/>
            <a:chExt cx="4952488" cy="4704086"/>
          </a:xfrm>
        </p:grpSpPr>
        <p:pic>
          <p:nvPicPr>
            <p:cNvPr id="13" name="Picture 5" descr="F:\未标题-1.png">
              <a:extLst>
                <a:ext uri="{FF2B5EF4-FFF2-40B4-BE49-F238E27FC236}">
                  <a16:creationId xmlns:a16="http://schemas.microsoft.com/office/drawing/2014/main" id="{0B3EC630-6E22-4CCC-AD6E-F84203630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t="3279" r="21014" b="1398"/>
            <a:stretch>
              <a:fillRect/>
            </a:stretch>
          </p:blipFill>
          <p:spPr bwMode="auto">
            <a:xfrm rot="565929">
              <a:off x="0" y="1295400"/>
              <a:ext cx="4952488" cy="47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3">
              <a:extLst>
                <a:ext uri="{FF2B5EF4-FFF2-40B4-BE49-F238E27FC236}">
                  <a16:creationId xmlns:a16="http://schemas.microsoft.com/office/drawing/2014/main" id="{C0369573-C3E6-47FE-AB2C-27194851D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9554">
              <a:off x="852818" y="2396103"/>
              <a:ext cx="3207712" cy="45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C00000"/>
                  </a:solidFill>
                </a:rPr>
                <a:t>Danh từ khái niệm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B92AC811-2A35-4004-BACF-90E50E91C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06836">
              <a:off x="969224" y="2810725"/>
              <a:ext cx="3397496" cy="187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/>
                <a:t>Biểu thị những cái chỉ có trong nhận thức của con người, không có hình thù, không chạm vào hay ngửi nếm, nhìn, … được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C89A6A-EE65-4B8F-BF3D-28FAB04F889A}"/>
              </a:ext>
            </a:extLst>
          </p:cNvPr>
          <p:cNvGrpSpPr>
            <a:grpSpLocks/>
          </p:cNvGrpSpPr>
          <p:nvPr/>
        </p:nvGrpSpPr>
        <p:grpSpPr bwMode="auto">
          <a:xfrm>
            <a:off x="4644506" y="386557"/>
            <a:ext cx="4267200" cy="3808412"/>
            <a:chOff x="6539255" y="983607"/>
            <a:chExt cx="4952488" cy="4704086"/>
          </a:xfrm>
        </p:grpSpPr>
        <p:pic>
          <p:nvPicPr>
            <p:cNvPr id="17" name="Picture 5" descr="F:\未标题-1.png">
              <a:extLst>
                <a:ext uri="{FF2B5EF4-FFF2-40B4-BE49-F238E27FC236}">
                  <a16:creationId xmlns:a16="http://schemas.microsoft.com/office/drawing/2014/main" id="{01638453-1406-438C-AD5D-D823D6CC9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3" t="3279" r="21014" b="1398"/>
            <a:stretch>
              <a:fillRect/>
            </a:stretch>
          </p:blipFill>
          <p:spPr bwMode="auto">
            <a:xfrm rot="565929">
              <a:off x="6539255" y="983607"/>
              <a:ext cx="4952488" cy="470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C6B8C65A-299E-48A6-8976-9F7B107A2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9554">
              <a:off x="7434475" y="2131437"/>
              <a:ext cx="3048000" cy="53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 b="1">
                  <a:solidFill>
                    <a:srgbClr val="C00000"/>
                  </a:solidFill>
                </a:rPr>
                <a:t>Danh từ đơn vị</a:t>
              </a: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269E369A-A709-4D89-AC85-B590ADEED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106836">
              <a:off x="7604952" y="2721448"/>
              <a:ext cx="3081051" cy="110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200"/>
                <a:t>Biểu thị những đơn vị được dùng để tính đếm sự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0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EF5148-5A33-4AA7-AE0F-426776C7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147E7A69-C549-4B7F-B36E-790C2BE88357}"/>
              </a:ext>
            </a:extLst>
          </p:cNvPr>
          <p:cNvSpPr/>
          <p:nvPr/>
        </p:nvSpPr>
        <p:spPr>
          <a:xfrm>
            <a:off x="3695702" y="75770"/>
            <a:ext cx="1600200" cy="523068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D0D0D"/>
                </a:solidFill>
              </a:rPr>
              <a:t>Danh từ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9B6EFA6D-185A-49AC-A0B8-EECC4C2F9E20}"/>
              </a:ext>
            </a:extLst>
          </p:cNvPr>
          <p:cNvSpPr/>
          <p:nvPr/>
        </p:nvSpPr>
        <p:spPr>
          <a:xfrm>
            <a:off x="1725849" y="1130085"/>
            <a:ext cx="1527283" cy="523068"/>
          </a:xfrm>
          <a:prstGeom prst="flowChartAlternateProcess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vật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F402C57E-869D-47E4-BD60-519253804783}"/>
              </a:ext>
            </a:extLst>
          </p:cNvPr>
          <p:cNvSpPr/>
          <p:nvPr/>
        </p:nvSpPr>
        <p:spPr>
          <a:xfrm>
            <a:off x="3417886" y="1121906"/>
            <a:ext cx="1916114" cy="523068"/>
          </a:xfrm>
          <a:prstGeom prst="flowChartAlternateProcess">
            <a:avLst/>
          </a:prstGeom>
          <a:noFill/>
          <a:ln>
            <a:solidFill>
              <a:srgbClr val="930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hiện tượng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4DAC3609-74BA-4580-BDEF-34A1E6A2FAB1}"/>
              </a:ext>
            </a:extLst>
          </p:cNvPr>
          <p:cNvSpPr/>
          <p:nvPr/>
        </p:nvSpPr>
        <p:spPr>
          <a:xfrm>
            <a:off x="5486400" y="1145782"/>
            <a:ext cx="1814404" cy="517074"/>
          </a:xfrm>
          <a:prstGeom prst="flowChartAlternateProcess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khái niệm</a:t>
            </a: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0F2A8D26-0E29-41FD-A581-264AE90384C5}"/>
              </a:ext>
            </a:extLst>
          </p:cNvPr>
          <p:cNvSpPr/>
          <p:nvPr/>
        </p:nvSpPr>
        <p:spPr>
          <a:xfrm>
            <a:off x="7578725" y="1148506"/>
            <a:ext cx="1489075" cy="514350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đơn vị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816AC64-9139-4B6E-97EF-DA6B46CA24E4}"/>
              </a:ext>
            </a:extLst>
          </p:cNvPr>
          <p:cNvCxnSpPr>
            <a:cxnSpLocks/>
            <a:stCxn id="36" idx="2"/>
            <a:endCxn id="44" idx="0"/>
          </p:cNvCxnSpPr>
          <p:nvPr/>
        </p:nvCxnSpPr>
        <p:spPr>
          <a:xfrm flipH="1">
            <a:off x="807244" y="598838"/>
            <a:ext cx="3688558" cy="53560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C1549C6-ACE8-4F0B-BB07-D23F7F7B85FE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 flipH="1">
            <a:off x="2489491" y="598838"/>
            <a:ext cx="2006311" cy="5312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D7B5997-E8FC-456D-8964-FFFA88FF1C81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>
            <a:off x="4495802" y="598838"/>
            <a:ext cx="1897800" cy="5469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8309A1BC-3CAF-46A3-8B58-77A4F5047935}"/>
              </a:ext>
            </a:extLst>
          </p:cNvPr>
          <p:cNvSpPr/>
          <p:nvPr/>
        </p:nvSpPr>
        <p:spPr>
          <a:xfrm>
            <a:off x="76200" y="1134444"/>
            <a:ext cx="1462088" cy="514350"/>
          </a:xfrm>
          <a:prstGeom prst="flowChartAlternateProcess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Từ </a:t>
            </a:r>
          </a:p>
          <a:p>
            <a:pPr algn="ctr" eaLnBrk="1" hangingPunct="1"/>
            <a:r>
              <a:rPr lang="en-US" altLang="en-US" sz="2030">
                <a:solidFill>
                  <a:srgbClr val="0D0D0D"/>
                </a:solidFill>
              </a:rPr>
              <a:t>chỉ người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9FDCBFC-5D30-43D0-B331-FC6E473F9B7B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flipH="1">
            <a:off x="4375943" y="598838"/>
            <a:ext cx="119859" cy="5230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66C6899-B686-4020-987A-C9B9155EAE43}"/>
              </a:ext>
            </a:extLst>
          </p:cNvPr>
          <p:cNvCxnSpPr>
            <a:cxnSpLocks/>
            <a:stCxn id="36" idx="2"/>
            <a:endCxn id="40" idx="0"/>
          </p:cNvCxnSpPr>
          <p:nvPr/>
        </p:nvCxnSpPr>
        <p:spPr>
          <a:xfrm>
            <a:off x="4495802" y="598838"/>
            <a:ext cx="3827461" cy="54966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WordArt 6">
            <a:extLst>
              <a:ext uri="{FF2B5EF4-FFF2-40B4-BE49-F238E27FC236}">
                <a16:creationId xmlns:a16="http://schemas.microsoft.com/office/drawing/2014/main" id="{04DFB646-AFED-4215-B5F5-983898E23D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" y="75826"/>
            <a:ext cx="1314450" cy="3929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Ghi nhớ: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249C5F-BD5D-4BB7-AE3F-8FC19B798CFC}"/>
              </a:ext>
            </a:extLst>
          </p:cNvPr>
          <p:cNvSpPr txBox="1"/>
          <p:nvPr/>
        </p:nvSpPr>
        <p:spPr>
          <a:xfrm>
            <a:off x="696495" y="2210445"/>
            <a:ext cx="1080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giáo viên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057CD97-9099-4FE3-AB7A-BF644E8D9614}"/>
              </a:ext>
            </a:extLst>
          </p:cNvPr>
          <p:cNvSpPr txBox="1"/>
          <p:nvPr/>
        </p:nvSpPr>
        <p:spPr>
          <a:xfrm>
            <a:off x="794037" y="3309745"/>
            <a:ext cx="85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bộ đội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34E5061-2081-4AC9-8CA7-8662B8A91913}"/>
              </a:ext>
            </a:extLst>
          </p:cNvPr>
          <p:cNvSpPr txBox="1"/>
          <p:nvPr/>
        </p:nvSpPr>
        <p:spPr>
          <a:xfrm>
            <a:off x="773507" y="4386809"/>
            <a:ext cx="968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8A224F53-C486-4584-B170-9B92C1652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" y="1962150"/>
            <a:ext cx="655298" cy="95927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41A7372-41BB-4624-8537-9517ABE2A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7" y="3090553"/>
            <a:ext cx="655297" cy="831276"/>
          </a:xfrm>
          <a:prstGeom prst="rect">
            <a:avLst/>
          </a:prstGeom>
        </p:spPr>
      </p:pic>
      <p:pic>
        <p:nvPicPr>
          <p:cNvPr id="92" name="图片 1">
            <a:extLst>
              <a:ext uri="{FF2B5EF4-FFF2-40B4-BE49-F238E27FC236}">
                <a16:creationId xmlns:a16="http://schemas.microsoft.com/office/drawing/2014/main" id="{F08E9BAB-DA1B-4B05-928F-DB000389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-76200" y="4127077"/>
            <a:ext cx="968931" cy="95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EF93BFC0-5052-4E89-A255-0798A5DCAD8D}"/>
              </a:ext>
            </a:extLst>
          </p:cNvPr>
          <p:cNvSpPr txBox="1"/>
          <p:nvPr/>
        </p:nvSpPr>
        <p:spPr>
          <a:xfrm>
            <a:off x="2773911" y="2126218"/>
            <a:ext cx="47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25F5D3-558D-4C9B-BB22-FB596CC115D4}"/>
              </a:ext>
            </a:extLst>
          </p:cNvPr>
          <p:cNvSpPr txBox="1"/>
          <p:nvPr/>
        </p:nvSpPr>
        <p:spPr>
          <a:xfrm>
            <a:off x="2774283" y="2700910"/>
            <a:ext cx="110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bàn,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E6B980-3B2C-4A5F-B2B4-7262B014BFBB}"/>
              </a:ext>
            </a:extLst>
          </p:cNvPr>
          <p:cNvSpPr txBox="1"/>
          <p:nvPr/>
        </p:nvSpPr>
        <p:spPr>
          <a:xfrm>
            <a:off x="3189317" y="3685350"/>
            <a:ext cx="620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gà 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D654441-11DC-48BF-8698-561F966C3E44}"/>
              </a:ext>
            </a:extLst>
          </p:cNvPr>
          <p:cNvSpPr txBox="1"/>
          <p:nvPr/>
        </p:nvSpPr>
        <p:spPr>
          <a:xfrm>
            <a:off x="2830110" y="4324350"/>
            <a:ext cx="71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biển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4EB34D58-3395-4FBC-861E-B046B93E7E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7998" y="1992403"/>
            <a:ext cx="940884" cy="638025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63B7E9-95F7-4135-8933-1A6F122E8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0200" y="2868067"/>
            <a:ext cx="1128682" cy="63425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2B0BAFF-DC00-40C0-AAD1-B9B8DD5A5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510" y="3349376"/>
            <a:ext cx="999644" cy="999644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376478-ACE8-4832-BA2B-CFDE10E56D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424" y="4193988"/>
            <a:ext cx="1014814" cy="634259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4343AF9C-892B-4D37-8682-9E244BB728DE}"/>
              </a:ext>
            </a:extLst>
          </p:cNvPr>
          <p:cNvSpPr txBox="1"/>
          <p:nvPr/>
        </p:nvSpPr>
        <p:spPr>
          <a:xfrm>
            <a:off x="4544665" y="20961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D3F86D9-A75F-4C5D-84EE-0BF394DD60BB}"/>
              </a:ext>
            </a:extLst>
          </p:cNvPr>
          <p:cNvSpPr txBox="1"/>
          <p:nvPr/>
        </p:nvSpPr>
        <p:spPr>
          <a:xfrm>
            <a:off x="4514838" y="2839819"/>
            <a:ext cx="125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mưa,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3BC3A2C-1B56-44D6-A9D7-9F0A2789A4B5}"/>
              </a:ext>
            </a:extLst>
          </p:cNvPr>
          <p:cNvSpPr txBox="1"/>
          <p:nvPr/>
        </p:nvSpPr>
        <p:spPr>
          <a:xfrm>
            <a:off x="4572000" y="371507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bão 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52DCE8E-F224-495C-80E4-CCEB4447BACB}"/>
              </a:ext>
            </a:extLst>
          </p:cNvPr>
          <p:cNvSpPr txBox="1"/>
          <p:nvPr/>
        </p:nvSpPr>
        <p:spPr>
          <a:xfrm>
            <a:off x="4670380" y="4324350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cầu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CC83053-3768-45E3-BA05-F475F6AD94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91" y="1809750"/>
            <a:ext cx="786384" cy="819150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A70A22E-7FB6-45F3-9034-3E89D3CB1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5488" y="2647950"/>
            <a:ext cx="989903" cy="89732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D207E12-05A1-4CFC-92E6-748C23D77D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5981" y="3554145"/>
            <a:ext cx="703907" cy="70958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A3BE38D7-2739-4BAA-B536-1066DBB96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98" y="4291096"/>
            <a:ext cx="1038686" cy="74360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E8FF15E8-6581-4558-A802-2DE084D2A2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4678" y="1858607"/>
            <a:ext cx="632322" cy="71314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9A77BD4-FAD9-43EF-85FC-9D684E2A19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65805" y="2516217"/>
            <a:ext cx="787395" cy="108439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2E02F64-ACEC-44A4-AFF4-EE76DE5C23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39016" y="3715074"/>
            <a:ext cx="1022554" cy="125905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1BC82187-44B0-4AB1-B297-EF7B789169CD}"/>
              </a:ext>
            </a:extLst>
          </p:cNvPr>
          <p:cNvSpPr txBox="1"/>
          <p:nvPr/>
        </p:nvSpPr>
        <p:spPr>
          <a:xfrm>
            <a:off x="6400800" y="2038350"/>
            <a:ext cx="1365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niềm vui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C6C90D23-F91F-4087-BBAA-77EF52EF38E6}"/>
              </a:ext>
            </a:extLst>
          </p:cNvPr>
          <p:cNvSpPr txBox="1"/>
          <p:nvPr/>
        </p:nvSpPr>
        <p:spPr>
          <a:xfrm>
            <a:off x="6400800" y="2888218"/>
            <a:ext cx="1204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tình yêu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6D6BDC1-374C-4E78-95BF-48C2A5B9CDAF}"/>
              </a:ext>
            </a:extLst>
          </p:cNvPr>
          <p:cNvSpPr txBox="1"/>
          <p:nvPr/>
        </p:nvSpPr>
        <p:spPr>
          <a:xfrm>
            <a:off x="6587747" y="4183618"/>
            <a:ext cx="95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lịch sử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89E6867-2609-4ABF-82C4-DC36666D5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9674" y="1854758"/>
            <a:ext cx="747831" cy="93876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39381C91-9CB8-41C0-9717-EF35DEC056D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75987" y="2691134"/>
            <a:ext cx="747831" cy="11096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AC3E6E8-DC7F-4C02-B07A-F7606622FD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96547" y="3890802"/>
            <a:ext cx="684802" cy="114376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73E22D3B-3D8D-4AE0-B015-66C0892F0335}"/>
              </a:ext>
            </a:extLst>
          </p:cNvPr>
          <p:cNvSpPr txBox="1"/>
          <p:nvPr/>
        </p:nvSpPr>
        <p:spPr>
          <a:xfrm>
            <a:off x="8350046" y="2126218"/>
            <a:ext cx="10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bó 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BCDAF6D-53C5-4E5D-B6BF-85E2493E72AF}"/>
              </a:ext>
            </a:extLst>
          </p:cNvPr>
          <p:cNvSpPr txBox="1"/>
          <p:nvPr/>
        </p:nvSpPr>
        <p:spPr>
          <a:xfrm>
            <a:off x="8318439" y="3028950"/>
            <a:ext cx="90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5D3C2FE-3D80-43C4-A236-2C91DAF5750C}"/>
              </a:ext>
            </a:extLst>
          </p:cNvPr>
          <p:cNvSpPr txBox="1"/>
          <p:nvPr/>
        </p:nvSpPr>
        <p:spPr>
          <a:xfrm>
            <a:off x="8305800" y="4259818"/>
            <a:ext cx="7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mét </a:t>
            </a:r>
          </a:p>
        </p:txBody>
      </p:sp>
    </p:spTree>
    <p:extLst>
      <p:ext uri="{BB962C8B-B14F-4D97-AF65-F5344CB8AC3E}">
        <p14:creationId xmlns:p14="http://schemas.microsoft.com/office/powerpoint/2010/main" val="6083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4" grpId="0" animBg="1"/>
      <p:bldP spid="87" grpId="0"/>
      <p:bldP spid="88" grpId="0"/>
      <p:bldP spid="89" grpId="0"/>
      <p:bldP spid="93" grpId="0"/>
      <p:bldP spid="94" grpId="0"/>
      <p:bldP spid="95" grpId="0"/>
      <p:bldP spid="96" grpId="0"/>
      <p:bldP spid="101" grpId="0"/>
      <p:bldP spid="102" grpId="0"/>
      <p:bldP spid="103" grpId="0"/>
      <p:bldP spid="104" grpId="0"/>
      <p:bldP spid="118" grpId="0"/>
      <p:bldP spid="119" grpId="0"/>
      <p:bldP spid="120" grpId="0"/>
      <p:bldP spid="127" grpId="0"/>
      <p:bldP spid="128" grpId="0"/>
      <p:bldP spid="1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THỰC HÀNH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4899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416C7DE-1087-4413-880B-3F489ACED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5162"/>
            <a:ext cx="868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i="1">
                <a:solidFill>
                  <a:srgbClr val="FF0000"/>
                </a:solidFill>
              </a:rPr>
              <a:t>Bài 1. </a:t>
            </a:r>
            <a:r>
              <a:rPr lang="en-US" altLang="en-US" sz="2700">
                <a:solidFill>
                  <a:srgbClr val="0070C0"/>
                </a:solidFill>
              </a:rPr>
              <a:t>Tìm danh từ chỉ khái niệm trong số các danh từ được in đậm dưới đây: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3A3671-BFB7-4EB8-A15E-F68F5720A91D}"/>
              </a:ext>
            </a:extLst>
          </p:cNvPr>
          <p:cNvCxnSpPr/>
          <p:nvPr/>
        </p:nvCxnSpPr>
        <p:spPr>
          <a:xfrm>
            <a:off x="1447800" y="1123950"/>
            <a:ext cx="396240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4CA7D85-9BD7-4C13-92D7-7749019C1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38" y="1655762"/>
            <a:ext cx="89836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600"/>
              <a:t>   Một </a:t>
            </a:r>
            <a:r>
              <a:rPr lang="en-US" altLang="en-US" sz="2600" b="1"/>
              <a:t>điểm</a:t>
            </a:r>
            <a:r>
              <a:rPr lang="en-US" altLang="en-US" sz="2600"/>
              <a:t> nổi bật trong </a:t>
            </a:r>
            <a:r>
              <a:rPr lang="en-US" altLang="en-US" sz="2600" b="1"/>
              <a:t>đạo đức </a:t>
            </a:r>
            <a:r>
              <a:rPr lang="en-US" altLang="en-US" sz="2600"/>
              <a:t>của Chủ tịch Hồ Chí Minh là </a:t>
            </a:r>
            <a:r>
              <a:rPr lang="en-US" altLang="en-US" sz="2600" b="1"/>
              <a:t>lòng</a:t>
            </a:r>
            <a:r>
              <a:rPr lang="en-US" altLang="en-US" sz="2600"/>
              <a:t> thương </a:t>
            </a:r>
            <a:r>
              <a:rPr lang="en-US" altLang="en-US" sz="2600" b="1"/>
              <a:t>người</a:t>
            </a:r>
            <a:r>
              <a:rPr lang="en-US" altLang="en-US" sz="2600"/>
              <a:t> … Chính vì thấy </a:t>
            </a:r>
            <a:r>
              <a:rPr lang="en-US" altLang="en-US" sz="2600" b="1"/>
              <a:t>nước </a:t>
            </a:r>
            <a:r>
              <a:rPr lang="en-US" altLang="en-US" sz="2600"/>
              <a:t>mất, </a:t>
            </a:r>
            <a:r>
              <a:rPr lang="en-US" altLang="en-US" sz="2600" b="1"/>
              <a:t>nhà</a:t>
            </a:r>
            <a:r>
              <a:rPr lang="en-US" altLang="en-US" sz="2600"/>
              <a:t> tan… mà Người đã ra đi học tập </a:t>
            </a:r>
            <a:r>
              <a:rPr lang="en-US" altLang="en-US" sz="2600" b="1"/>
              <a:t>kinh nghiệm </a:t>
            </a:r>
            <a:r>
              <a:rPr lang="en-US" altLang="en-US" sz="2600"/>
              <a:t>của </a:t>
            </a:r>
            <a:r>
              <a:rPr lang="en-US" altLang="en-US" sz="2600" b="1"/>
              <a:t>cách mạng </a:t>
            </a:r>
            <a:r>
              <a:rPr lang="en-US" altLang="en-US" sz="2600"/>
              <a:t>thế giới để về giúp </a:t>
            </a:r>
            <a:r>
              <a:rPr lang="en-US" altLang="en-US" sz="2600" b="1"/>
              <a:t>đồng bào.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8D532CD-0973-4C56-9559-A896DABB480A}"/>
              </a:ext>
            </a:extLst>
          </p:cNvPr>
          <p:cNvCxnSpPr/>
          <p:nvPr/>
        </p:nvCxnSpPr>
        <p:spPr>
          <a:xfrm>
            <a:off x="1244600" y="2054225"/>
            <a:ext cx="762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EA056F-7569-4FE0-8548-B3056CC34BFC}"/>
              </a:ext>
            </a:extLst>
          </p:cNvPr>
          <p:cNvCxnSpPr/>
          <p:nvPr/>
        </p:nvCxnSpPr>
        <p:spPr>
          <a:xfrm flipV="1">
            <a:off x="4064000" y="2054225"/>
            <a:ext cx="1219200" cy="793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C98287-403E-4210-A7A8-4E71CEBB84BF}"/>
              </a:ext>
            </a:extLst>
          </p:cNvPr>
          <p:cNvCxnSpPr/>
          <p:nvPr/>
        </p:nvCxnSpPr>
        <p:spPr>
          <a:xfrm flipV="1">
            <a:off x="5867400" y="2867025"/>
            <a:ext cx="1905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97ACDA-F16C-4B79-B258-6FC3D05E4886}"/>
              </a:ext>
            </a:extLst>
          </p:cNvPr>
          <p:cNvCxnSpPr/>
          <p:nvPr/>
        </p:nvCxnSpPr>
        <p:spPr>
          <a:xfrm>
            <a:off x="304800" y="3255962"/>
            <a:ext cx="1701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D97724-5EFB-496B-A033-184EE7330BC8}"/>
              </a:ext>
            </a:extLst>
          </p:cNvPr>
          <p:cNvCxnSpPr/>
          <p:nvPr/>
        </p:nvCxnSpPr>
        <p:spPr>
          <a:xfrm>
            <a:off x="1447800" y="24511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65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9E4F1E-E686-45B4-8C29-265B3FF31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266825"/>
            <a:ext cx="8416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 b="1" i="1">
                <a:solidFill>
                  <a:srgbClr val="FF3300"/>
                </a:solidFill>
              </a:rPr>
              <a:t>Bài 2:  </a:t>
            </a:r>
            <a:r>
              <a:rPr lang="en-US" altLang="en-US" sz="2700">
                <a:solidFill>
                  <a:srgbClr val="000099"/>
                </a:solidFill>
              </a:rPr>
              <a:t>Đặt câu với một danh từ chỉ khái niệm em vừa tìm được</a:t>
            </a:r>
            <a:r>
              <a:rPr lang="en-US" altLang="en-US" sz="270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2A6303-C404-460F-9FC3-77639022BB63}"/>
              </a:ext>
            </a:extLst>
          </p:cNvPr>
          <p:cNvCxnSpPr/>
          <p:nvPr/>
        </p:nvCxnSpPr>
        <p:spPr>
          <a:xfrm>
            <a:off x="1565275" y="1711325"/>
            <a:ext cx="1066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2040C6-332A-47B4-AF26-707E32F1A45B}"/>
              </a:ext>
            </a:extLst>
          </p:cNvPr>
          <p:cNvCxnSpPr/>
          <p:nvPr/>
        </p:nvCxnSpPr>
        <p:spPr>
          <a:xfrm>
            <a:off x="4079875" y="1690688"/>
            <a:ext cx="32004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EED4B0-11E5-4042-9B57-936049772D33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814745"/>
            <a:ext cx="450849" cy="3511550"/>
            <a:chOff x="1374773" y="1213680"/>
            <a:chExt cx="274442" cy="5187394"/>
          </a:xfrm>
        </p:grpSpPr>
        <p:sp>
          <p:nvSpPr>
            <p:cNvPr id="7" name="Pentagon 19">
              <a:extLst>
                <a:ext uri="{FF2B5EF4-FFF2-40B4-BE49-F238E27FC236}">
                  <a16:creationId xmlns:a16="http://schemas.microsoft.com/office/drawing/2014/main" id="{D37EBA51-5692-42DB-87DE-D694D30C1C9A}"/>
                </a:ext>
              </a:extLst>
            </p:cNvPr>
            <p:cNvSpPr/>
            <p:nvPr/>
          </p:nvSpPr>
          <p:spPr>
            <a:xfrm rot="5400000">
              <a:off x="1104111" y="5857437"/>
              <a:ext cx="814300" cy="27297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29B281B1-F91D-48EA-9AE3-64F8D5C48ACF}"/>
                </a:ext>
              </a:extLst>
            </p:cNvPr>
            <p:cNvSpPr/>
            <p:nvPr/>
          </p:nvSpPr>
          <p:spPr>
            <a:xfrm>
              <a:off x="1374773" y="2007345"/>
              <a:ext cx="274442" cy="3777845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2C2B5-48BB-4E93-B4BA-E1D92BFB6EC8}"/>
                </a:ext>
              </a:extLst>
            </p:cNvPr>
            <p:cNvSpPr/>
            <p:nvPr/>
          </p:nvSpPr>
          <p:spPr>
            <a:xfrm>
              <a:off x="1374773" y="1416858"/>
              <a:ext cx="272975" cy="5904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9B23F4-B8B9-4376-8068-602D7D19F587}"/>
                </a:ext>
              </a:extLst>
            </p:cNvPr>
            <p:cNvSpPr/>
            <p:nvPr/>
          </p:nvSpPr>
          <p:spPr>
            <a:xfrm>
              <a:off x="1404125" y="1213680"/>
              <a:ext cx="214271" cy="20317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610F0B80-C2ED-4262-80D7-101FBA5C7BD6}"/>
                </a:ext>
              </a:extLst>
            </p:cNvPr>
            <p:cNvSpPr/>
            <p:nvPr/>
          </p:nvSpPr>
          <p:spPr>
            <a:xfrm rot="5400000">
              <a:off x="1396973" y="6250096"/>
              <a:ext cx="228576" cy="73380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20D79A-EC12-4727-AAA3-010C935CFA9E}"/>
                </a:ext>
              </a:extLst>
            </p:cNvPr>
            <p:cNvCxnSpPr/>
            <p:nvPr/>
          </p:nvCxnSpPr>
          <p:spPr>
            <a:xfrm>
              <a:off x="1374773" y="148670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424C6D-22AD-4687-A0D8-B7293E3D233D}"/>
                </a:ext>
              </a:extLst>
            </p:cNvPr>
            <p:cNvCxnSpPr/>
            <p:nvPr/>
          </p:nvCxnSpPr>
          <p:spPr>
            <a:xfrm>
              <a:off x="1374773" y="156289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9B0F73-FCB4-439C-85BB-C82E1E7E28B3}"/>
                </a:ext>
              </a:extLst>
            </p:cNvPr>
            <p:cNvCxnSpPr/>
            <p:nvPr/>
          </p:nvCxnSpPr>
          <p:spPr>
            <a:xfrm>
              <a:off x="1374773" y="1637498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FAA415-3E8F-4D34-B79B-4C9B95A9A9B2}"/>
                </a:ext>
              </a:extLst>
            </p:cNvPr>
            <p:cNvCxnSpPr/>
            <p:nvPr/>
          </p:nvCxnSpPr>
          <p:spPr>
            <a:xfrm>
              <a:off x="1374773" y="1713689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35C7D-AB35-4E04-ABDE-6D4D69371F12}"/>
                </a:ext>
              </a:extLst>
            </p:cNvPr>
            <p:cNvCxnSpPr/>
            <p:nvPr/>
          </p:nvCxnSpPr>
          <p:spPr>
            <a:xfrm>
              <a:off x="1374773" y="178988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F6E46D-451D-431E-9508-5F58696438E1}"/>
                </a:ext>
              </a:extLst>
            </p:cNvPr>
            <p:cNvCxnSpPr/>
            <p:nvPr/>
          </p:nvCxnSpPr>
          <p:spPr>
            <a:xfrm>
              <a:off x="1374773" y="186607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43F5B2-47E9-4E54-971C-F322079799DB}"/>
                </a:ext>
              </a:extLst>
            </p:cNvPr>
            <p:cNvCxnSpPr/>
            <p:nvPr/>
          </p:nvCxnSpPr>
          <p:spPr>
            <a:xfrm>
              <a:off x="1374773" y="1940677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entagon 7">
            <a:extLst>
              <a:ext uri="{FF2B5EF4-FFF2-40B4-BE49-F238E27FC236}">
                <a16:creationId xmlns:a16="http://schemas.microsoft.com/office/drawing/2014/main" id="{593E10CD-B7B1-4B1F-8560-1A3149545B35}"/>
              </a:ext>
            </a:extLst>
          </p:cNvPr>
          <p:cNvSpPr/>
          <p:nvPr/>
        </p:nvSpPr>
        <p:spPr>
          <a:xfrm>
            <a:off x="1567296" y="1496829"/>
            <a:ext cx="7195704" cy="831152"/>
          </a:xfrm>
          <a:prstGeom prst="homePlate">
            <a:avLst>
              <a:gd name="adj" fmla="val 36274"/>
            </a:avLst>
          </a:prstGeom>
          <a:solidFill>
            <a:srgbClr val="FFBDD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Hiểu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từ</a:t>
            </a:r>
            <a:r>
              <a:rPr lang="en-US" sz="2700">
                <a:solidFill>
                  <a:schemeClr val="tx1"/>
                </a:solidFill>
              </a:rPr>
              <a:t> là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chỉ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sự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(</a:t>
            </a:r>
            <a:r>
              <a:rPr lang="en-US" sz="2700" dirty="0" err="1">
                <a:solidFill>
                  <a:schemeClr val="tx1"/>
                </a:solidFill>
              </a:rPr>
              <a:t>người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err="1">
                <a:solidFill>
                  <a:schemeClr val="tx1"/>
                </a:solidFill>
              </a:rPr>
              <a:t>hiện</a:t>
            </a:r>
            <a:r>
              <a:rPr lang="en-US" sz="2700">
                <a:solidFill>
                  <a:schemeClr val="tx1"/>
                </a:solidFill>
              </a:rPr>
              <a:t> tượng, khái niệm, đơn vị)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3" name="Pentagon 8">
            <a:extLst>
              <a:ext uri="{FF2B5EF4-FFF2-40B4-BE49-F238E27FC236}">
                <a16:creationId xmlns:a16="http://schemas.microsoft.com/office/drawing/2014/main" id="{069A8DD0-40D2-4C68-A146-7D81EA5020B3}"/>
              </a:ext>
            </a:extLst>
          </p:cNvPr>
          <p:cNvSpPr/>
          <p:nvPr/>
        </p:nvSpPr>
        <p:spPr>
          <a:xfrm>
            <a:off x="1567296" y="2491668"/>
            <a:ext cx="7195704" cy="541985"/>
          </a:xfrm>
          <a:prstGeom prst="homePlate">
            <a:avLst>
              <a:gd name="adj" fmla="val 36274"/>
            </a:avLst>
          </a:prstGeom>
          <a:solidFill>
            <a:srgbClr val="ABE9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       </a:t>
            </a:r>
            <a:r>
              <a:rPr lang="en-US" sz="2700" dirty="0" err="1">
                <a:solidFill>
                  <a:schemeClr val="tx1"/>
                </a:solidFill>
              </a:rPr>
              <a:t>Xác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định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được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trong</a:t>
            </a:r>
            <a:r>
              <a:rPr lang="en-US" sz="2700">
                <a:solidFill>
                  <a:schemeClr val="tx1"/>
                </a:solidFill>
              </a:rPr>
              <a:t> câu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4" name="Pentagon 9">
            <a:extLst>
              <a:ext uri="{FF2B5EF4-FFF2-40B4-BE49-F238E27FC236}">
                <a16:creationId xmlns:a16="http://schemas.microsoft.com/office/drawing/2014/main" id="{FE93F9C8-C5F2-4761-85AB-C8DD116D3D1F}"/>
              </a:ext>
            </a:extLst>
          </p:cNvPr>
          <p:cNvSpPr/>
          <p:nvPr/>
        </p:nvSpPr>
        <p:spPr>
          <a:xfrm>
            <a:off x="1567296" y="3224412"/>
            <a:ext cx="7195704" cy="453481"/>
          </a:xfrm>
          <a:prstGeom prst="homePlate">
            <a:avLst>
              <a:gd name="adj" fmla="val 36274"/>
            </a:avLst>
          </a:prstGeom>
          <a:solidFill>
            <a:srgbClr val="FFC5B7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Biết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đặt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câu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với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454308EE-D952-4E5B-8D48-C2C32BB8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1554059"/>
            <a:ext cx="3875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6" name="TextBox 191">
            <a:extLst>
              <a:ext uri="{FF2B5EF4-FFF2-40B4-BE49-F238E27FC236}">
                <a16:creationId xmlns:a16="http://schemas.microsoft.com/office/drawing/2014/main" id="{30F340F7-0587-43C0-98CD-03474888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48" y="2385295"/>
            <a:ext cx="44844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385424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TextBox 192">
            <a:extLst>
              <a:ext uri="{FF2B5EF4-FFF2-40B4-BE49-F238E27FC236}">
                <a16:creationId xmlns:a16="http://schemas.microsoft.com/office/drawing/2014/main" id="{AE38FB94-B268-458F-8470-61F85B9A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032" y="3079591"/>
            <a:ext cx="463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AD464A-6F5D-4B4A-9E15-46AA51507E6B}"/>
              </a:ext>
            </a:extLst>
          </p:cNvPr>
          <p:cNvSpPr/>
          <p:nvPr/>
        </p:nvSpPr>
        <p:spPr>
          <a:xfrm>
            <a:off x="733054" y="168414"/>
            <a:ext cx="780213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Con đã hoàn thành được yêu cầu nào?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9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10">
            <a:extLst>
              <a:ext uri="{FF2B5EF4-FFF2-40B4-BE49-F238E27FC236}">
                <a16:creationId xmlns:a16="http://schemas.microsoft.com/office/drawing/2014/main" id="{CA812F87-9927-4928-B8CC-EC6F0E8C8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07632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Oval 71">
            <a:extLst>
              <a:ext uri="{FF2B5EF4-FFF2-40B4-BE49-F238E27FC236}">
                <a16:creationId xmlns:a16="http://schemas.microsoft.com/office/drawing/2014/main" id="{03D199D2-7D9A-4DB3-8441-621B5652E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53352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Oval 72">
            <a:extLst>
              <a:ext uri="{FF2B5EF4-FFF2-40B4-BE49-F238E27FC236}">
                <a16:creationId xmlns:a16="http://schemas.microsoft.com/office/drawing/2014/main" id="{7B4321DC-E7D7-4E18-BBFD-AEE565D2E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00977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Oval 73">
            <a:extLst>
              <a:ext uri="{FF2B5EF4-FFF2-40B4-BE49-F238E27FC236}">
                <a16:creationId xmlns:a16="http://schemas.microsoft.com/office/drawing/2014/main" id="{8F955CA7-A601-43E4-B913-9C52D8C0B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466975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" name="Oval 74">
            <a:extLst>
              <a:ext uri="{FF2B5EF4-FFF2-40B4-BE49-F238E27FC236}">
                <a16:creationId xmlns:a16="http://schemas.microsoft.com/office/drawing/2014/main" id="{E0BA9FB0-FDC3-4F24-B437-DD8FD3ECB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933700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Oval 75">
            <a:extLst>
              <a:ext uri="{FF2B5EF4-FFF2-40B4-BE49-F238E27FC236}">
                <a16:creationId xmlns:a16="http://schemas.microsoft.com/office/drawing/2014/main" id="{2867FB86-3562-4AAF-9B6B-507C5D9DC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3390900"/>
            <a:ext cx="400050" cy="400050"/>
          </a:xfrm>
          <a:prstGeom prst="ellipse">
            <a:avLst/>
          </a:prstGeom>
          <a:gradFill rotWithShape="1">
            <a:gsLst>
              <a:gs pos="0">
                <a:srgbClr val="000066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10" name="Group 165">
            <a:extLst>
              <a:ext uri="{FF2B5EF4-FFF2-40B4-BE49-F238E27FC236}">
                <a16:creationId xmlns:a16="http://schemas.microsoft.com/office/drawing/2014/main" id="{88ABE016-DF14-466F-A6A6-291C0F092FE8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1047750"/>
            <a:ext cx="1028700" cy="457200"/>
            <a:chOff x="2928" y="880"/>
            <a:chExt cx="864" cy="384"/>
          </a:xfrm>
        </p:grpSpPr>
        <p:sp>
          <p:nvSpPr>
            <p:cNvPr id="11" name="Rectangle 77">
              <a:extLst>
                <a:ext uri="{FF2B5EF4-FFF2-40B4-BE49-F238E27FC236}">
                  <a16:creationId xmlns:a16="http://schemas.microsoft.com/office/drawing/2014/main" id="{AD5EDAEA-4CBC-4F9D-851C-0FE715205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88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2" name="Rectangle 78">
              <a:extLst>
                <a:ext uri="{FF2B5EF4-FFF2-40B4-BE49-F238E27FC236}">
                  <a16:creationId xmlns:a16="http://schemas.microsoft.com/office/drawing/2014/main" id="{20E6C6AE-8AE2-4F16-89E6-6AC1E31B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88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08B9BE86-2023-48BF-A125-657EB3C27E72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1962150"/>
            <a:ext cx="1543050" cy="457200"/>
            <a:chOff x="2928" y="1648"/>
            <a:chExt cx="1296" cy="384"/>
          </a:xfrm>
        </p:grpSpPr>
        <p:sp>
          <p:nvSpPr>
            <p:cNvPr id="14" name="Rectangle 81">
              <a:extLst>
                <a:ext uri="{FF2B5EF4-FFF2-40B4-BE49-F238E27FC236}">
                  <a16:creationId xmlns:a16="http://schemas.microsoft.com/office/drawing/2014/main" id="{1C4CEBA1-4381-413E-B24A-97AAE1F76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5" name="Rectangle 82">
              <a:extLst>
                <a:ext uri="{FF2B5EF4-FFF2-40B4-BE49-F238E27FC236}">
                  <a16:creationId xmlns:a16="http://schemas.microsoft.com/office/drawing/2014/main" id="{C565D57C-4E40-4B63-B2A8-C8A49438C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6" name="Rectangle 91">
              <a:extLst>
                <a:ext uri="{FF2B5EF4-FFF2-40B4-BE49-F238E27FC236}">
                  <a16:creationId xmlns:a16="http://schemas.microsoft.com/office/drawing/2014/main" id="{E2D3B88B-BCFD-4B3B-B169-998E64EB1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648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17" name="Group 168">
            <a:extLst>
              <a:ext uri="{FF2B5EF4-FFF2-40B4-BE49-F238E27FC236}">
                <a16:creationId xmlns:a16="http://schemas.microsoft.com/office/drawing/2014/main" id="{A9DF552C-9AEA-418B-B4E5-89457F31C8E8}"/>
              </a:ext>
            </a:extLst>
          </p:cNvPr>
          <p:cNvGrpSpPr>
            <a:grpSpLocks/>
          </p:cNvGrpSpPr>
          <p:nvPr/>
        </p:nvGrpSpPr>
        <p:grpSpPr bwMode="auto">
          <a:xfrm>
            <a:off x="3491001" y="2409825"/>
            <a:ext cx="2057400" cy="466725"/>
            <a:chOff x="2496" y="2024"/>
            <a:chExt cx="1728" cy="392"/>
          </a:xfrm>
        </p:grpSpPr>
        <p:sp>
          <p:nvSpPr>
            <p:cNvPr id="18" name="Rectangle 83">
              <a:extLst>
                <a:ext uri="{FF2B5EF4-FFF2-40B4-BE49-F238E27FC236}">
                  <a16:creationId xmlns:a16="http://schemas.microsoft.com/office/drawing/2014/main" id="{0A3E01AA-FA95-498A-9FE9-C0C25C7DE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19" name="Rectangle 84">
              <a:extLst>
                <a:ext uri="{FF2B5EF4-FFF2-40B4-BE49-F238E27FC236}">
                  <a16:creationId xmlns:a16="http://schemas.microsoft.com/office/drawing/2014/main" id="{F5605CEA-4772-4398-B7BD-876F49277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0" name="Rectangle 92">
              <a:extLst>
                <a:ext uri="{FF2B5EF4-FFF2-40B4-BE49-F238E27FC236}">
                  <a16:creationId xmlns:a16="http://schemas.microsoft.com/office/drawing/2014/main" id="{86E86D9A-275F-40EB-8106-77C5BEEAD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032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1" name="Rectangle 93">
              <a:extLst>
                <a:ext uri="{FF2B5EF4-FFF2-40B4-BE49-F238E27FC236}">
                  <a16:creationId xmlns:a16="http://schemas.microsoft.com/office/drawing/2014/main" id="{3CEF6B1C-184B-47F3-B133-FE1FCA78D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2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22" name="Group 169">
            <a:extLst>
              <a:ext uri="{FF2B5EF4-FFF2-40B4-BE49-F238E27FC236}">
                <a16:creationId xmlns:a16="http://schemas.microsoft.com/office/drawing/2014/main" id="{9C68EE91-E3E6-4106-B7EF-93AE6ADBC3B7}"/>
              </a:ext>
            </a:extLst>
          </p:cNvPr>
          <p:cNvGrpSpPr>
            <a:grpSpLocks/>
          </p:cNvGrpSpPr>
          <p:nvPr/>
        </p:nvGrpSpPr>
        <p:grpSpPr bwMode="auto">
          <a:xfrm>
            <a:off x="4005351" y="2880122"/>
            <a:ext cx="1028700" cy="457200"/>
            <a:chOff x="2928" y="2419"/>
            <a:chExt cx="864" cy="384"/>
          </a:xfrm>
        </p:grpSpPr>
        <p:sp>
          <p:nvSpPr>
            <p:cNvPr id="23" name="Rectangle 85">
              <a:extLst>
                <a:ext uri="{FF2B5EF4-FFF2-40B4-BE49-F238E27FC236}">
                  <a16:creationId xmlns:a16="http://schemas.microsoft.com/office/drawing/2014/main" id="{8D1DEE6D-D37C-4F94-A3EF-55D8DEC86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419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4" name="Rectangle 86">
              <a:extLst>
                <a:ext uri="{FF2B5EF4-FFF2-40B4-BE49-F238E27FC236}">
                  <a16:creationId xmlns:a16="http://schemas.microsoft.com/office/drawing/2014/main" id="{5CAAA715-FAC2-4AF1-B41B-491E4EA53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419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25" name="Group 170">
            <a:extLst>
              <a:ext uri="{FF2B5EF4-FFF2-40B4-BE49-F238E27FC236}">
                <a16:creationId xmlns:a16="http://schemas.microsoft.com/office/drawing/2014/main" id="{F76B198F-2043-4381-9BC0-4BDF7327FA31}"/>
              </a:ext>
            </a:extLst>
          </p:cNvPr>
          <p:cNvGrpSpPr>
            <a:grpSpLocks/>
          </p:cNvGrpSpPr>
          <p:nvPr/>
        </p:nvGrpSpPr>
        <p:grpSpPr bwMode="auto">
          <a:xfrm>
            <a:off x="3491001" y="3333751"/>
            <a:ext cx="2057400" cy="460772"/>
            <a:chOff x="2496" y="2800"/>
            <a:chExt cx="1728" cy="387"/>
          </a:xfrm>
        </p:grpSpPr>
        <p:sp>
          <p:nvSpPr>
            <p:cNvPr id="26" name="Rectangle 87">
              <a:extLst>
                <a:ext uri="{FF2B5EF4-FFF2-40B4-BE49-F238E27FC236}">
                  <a16:creationId xmlns:a16="http://schemas.microsoft.com/office/drawing/2014/main" id="{18714CCD-3D31-4E5C-836A-4257D5C32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803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7" name="Rectangle 88">
              <a:extLst>
                <a:ext uri="{FF2B5EF4-FFF2-40B4-BE49-F238E27FC236}">
                  <a16:creationId xmlns:a16="http://schemas.microsoft.com/office/drawing/2014/main" id="{BEEA27D0-3246-47E1-B19B-B71C00BF1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2803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8" name="Rectangle 94">
              <a:extLst>
                <a:ext uri="{FF2B5EF4-FFF2-40B4-BE49-F238E27FC236}">
                  <a16:creationId xmlns:a16="http://schemas.microsoft.com/office/drawing/2014/main" id="{EC47E62F-6D03-446D-90E8-14B6C9B98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80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29" name="Rectangle 95">
              <a:extLst>
                <a:ext uri="{FF2B5EF4-FFF2-40B4-BE49-F238E27FC236}">
                  <a16:creationId xmlns:a16="http://schemas.microsoft.com/office/drawing/2014/main" id="{FD6E15C8-FD34-4BCE-BC0D-B1DF3F33A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800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30" name="Group 166">
            <a:extLst>
              <a:ext uri="{FF2B5EF4-FFF2-40B4-BE49-F238E27FC236}">
                <a16:creationId xmlns:a16="http://schemas.microsoft.com/office/drawing/2014/main" id="{C38EF33C-01A3-49B3-96DD-70085A65B86A}"/>
              </a:ext>
            </a:extLst>
          </p:cNvPr>
          <p:cNvGrpSpPr>
            <a:grpSpLocks/>
          </p:cNvGrpSpPr>
          <p:nvPr/>
        </p:nvGrpSpPr>
        <p:grpSpPr bwMode="auto">
          <a:xfrm>
            <a:off x="1947951" y="1504950"/>
            <a:ext cx="3086100" cy="457200"/>
            <a:chOff x="1200" y="1264"/>
            <a:chExt cx="2592" cy="384"/>
          </a:xfrm>
        </p:grpSpPr>
        <p:sp>
          <p:nvSpPr>
            <p:cNvPr id="31" name="Rectangle 79">
              <a:extLst>
                <a:ext uri="{FF2B5EF4-FFF2-40B4-BE49-F238E27FC236}">
                  <a16:creationId xmlns:a16="http://schemas.microsoft.com/office/drawing/2014/main" id="{A20D682A-D117-4A40-85D0-A67C6D2B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2" name="Rectangle 80">
              <a:extLst>
                <a:ext uri="{FF2B5EF4-FFF2-40B4-BE49-F238E27FC236}">
                  <a16:creationId xmlns:a16="http://schemas.microsoft.com/office/drawing/2014/main" id="{5545D33D-C71E-406B-90FB-2E5F1D03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3" name="Rectangle 96">
              <a:extLst>
                <a:ext uri="{FF2B5EF4-FFF2-40B4-BE49-F238E27FC236}">
                  <a16:creationId xmlns:a16="http://schemas.microsoft.com/office/drawing/2014/main" id="{22CCD26C-0C1F-41BE-8355-E03E4DCE3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4" name="Rectangle 97">
              <a:extLst>
                <a:ext uri="{FF2B5EF4-FFF2-40B4-BE49-F238E27FC236}">
                  <a16:creationId xmlns:a16="http://schemas.microsoft.com/office/drawing/2014/main" id="{2FFF3F68-7314-49C8-A075-8DF83011A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5" name="Rectangle 98">
              <a:extLst>
                <a:ext uri="{FF2B5EF4-FFF2-40B4-BE49-F238E27FC236}">
                  <a16:creationId xmlns:a16="http://schemas.microsoft.com/office/drawing/2014/main" id="{41FDB021-68CE-4D96-9223-9310A9D08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  <p:sp>
          <p:nvSpPr>
            <p:cNvPr id="36" name="Rectangle 99">
              <a:extLst>
                <a:ext uri="{FF2B5EF4-FFF2-40B4-BE49-F238E27FC236}">
                  <a16:creationId xmlns:a16="http://schemas.microsoft.com/office/drawing/2014/main" id="{8BE04AD8-7316-4867-BB23-23205A9DD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264"/>
              <a:ext cx="432" cy="384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350"/>
            </a:p>
          </p:txBody>
        </p:sp>
      </p:grpSp>
      <p:grpSp>
        <p:nvGrpSpPr>
          <p:cNvPr id="37" name="Group 142">
            <a:extLst>
              <a:ext uri="{FF2B5EF4-FFF2-40B4-BE49-F238E27FC236}">
                <a16:creationId xmlns:a16="http://schemas.microsoft.com/office/drawing/2014/main" id="{7F53F4EE-12F7-4DDA-ABE6-C659BECDC927}"/>
              </a:ext>
            </a:extLst>
          </p:cNvPr>
          <p:cNvGrpSpPr>
            <a:grpSpLocks/>
          </p:cNvGrpSpPr>
          <p:nvPr/>
        </p:nvGrpSpPr>
        <p:grpSpPr bwMode="auto">
          <a:xfrm>
            <a:off x="4098220" y="1064420"/>
            <a:ext cx="876300" cy="471488"/>
            <a:chOff x="3008" y="792"/>
            <a:chExt cx="736" cy="396"/>
          </a:xfrm>
        </p:grpSpPr>
        <p:sp>
          <p:nvSpPr>
            <p:cNvPr id="38" name="Text Box 108">
              <a:extLst>
                <a:ext uri="{FF2B5EF4-FFF2-40B4-BE49-F238E27FC236}">
                  <a16:creationId xmlns:a16="http://schemas.microsoft.com/office/drawing/2014/main" id="{35A29F21-6701-4E7F-BE09-50A2BC02D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" y="80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D</a:t>
              </a:r>
            </a:p>
          </p:txBody>
        </p:sp>
        <p:sp>
          <p:nvSpPr>
            <p:cNvPr id="39" name="Text Box 109">
              <a:extLst>
                <a:ext uri="{FF2B5EF4-FFF2-40B4-BE49-F238E27FC236}">
                  <a16:creationId xmlns:a16="http://schemas.microsoft.com/office/drawing/2014/main" id="{CAB5886D-E5DE-43FD-BCCB-A2B70BDC7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79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A</a:t>
              </a:r>
            </a:p>
          </p:txBody>
        </p:sp>
      </p:grpSp>
      <p:grpSp>
        <p:nvGrpSpPr>
          <p:cNvPr id="40" name="Group 143">
            <a:extLst>
              <a:ext uri="{FF2B5EF4-FFF2-40B4-BE49-F238E27FC236}">
                <a16:creationId xmlns:a16="http://schemas.microsoft.com/office/drawing/2014/main" id="{BB38EEC0-CDE0-4206-9F7F-C6FBA0C67ECC}"/>
              </a:ext>
            </a:extLst>
          </p:cNvPr>
          <p:cNvGrpSpPr>
            <a:grpSpLocks/>
          </p:cNvGrpSpPr>
          <p:nvPr/>
        </p:nvGrpSpPr>
        <p:grpSpPr bwMode="auto">
          <a:xfrm>
            <a:off x="2033676" y="1489473"/>
            <a:ext cx="2952750" cy="481013"/>
            <a:chOff x="1280" y="1152"/>
            <a:chExt cx="2480" cy="404"/>
          </a:xfrm>
        </p:grpSpPr>
        <p:sp>
          <p:nvSpPr>
            <p:cNvPr id="41" name="Text Box 110">
              <a:extLst>
                <a:ext uri="{FF2B5EF4-FFF2-40B4-BE49-F238E27FC236}">
                  <a16:creationId xmlns:a16="http://schemas.microsoft.com/office/drawing/2014/main" id="{01BFA0F1-3BB7-432E-810B-BB5518BA1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115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A</a:t>
              </a:r>
            </a:p>
          </p:txBody>
        </p:sp>
        <p:sp>
          <p:nvSpPr>
            <p:cNvPr id="42" name="Text Box 111">
              <a:extLst>
                <a:ext uri="{FF2B5EF4-FFF2-40B4-BE49-F238E27FC236}">
                  <a16:creationId xmlns:a16="http://schemas.microsoft.com/office/drawing/2014/main" id="{A271AD1C-6D05-4D87-A3CE-B6E50065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11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43" name="Text Box 112">
              <a:extLst>
                <a:ext uri="{FF2B5EF4-FFF2-40B4-BE49-F238E27FC236}">
                  <a16:creationId xmlns:a16="http://schemas.microsoft.com/office/drawing/2014/main" id="{4BA3571B-FBC5-40AC-B467-E049A06D54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2" y="11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  <p:sp>
          <p:nvSpPr>
            <p:cNvPr id="44" name="Text Box 113">
              <a:extLst>
                <a:ext uri="{FF2B5EF4-FFF2-40B4-BE49-F238E27FC236}">
                  <a16:creationId xmlns:a16="http://schemas.microsoft.com/office/drawing/2014/main" id="{D01A8537-75D9-4944-B447-DA5C5E7D9C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6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45" name="Text Box 114">
              <a:extLst>
                <a:ext uri="{FF2B5EF4-FFF2-40B4-BE49-F238E27FC236}">
                  <a16:creationId xmlns:a16="http://schemas.microsoft.com/office/drawing/2014/main" id="{49FD5AA0-2903-4C38-A7D5-C2A1BC608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4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Ô</a:t>
              </a:r>
            </a:p>
          </p:txBody>
        </p:sp>
        <p:sp>
          <p:nvSpPr>
            <p:cNvPr id="46" name="Text Box 115">
              <a:extLst>
                <a:ext uri="{FF2B5EF4-FFF2-40B4-BE49-F238E27FC236}">
                  <a16:creationId xmlns:a16="http://schemas.microsoft.com/office/drawing/2014/main" id="{F7AFD456-AB2C-4471-AB12-F9DB9C719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0" y="11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C</a:t>
              </a:r>
            </a:p>
          </p:txBody>
        </p:sp>
      </p:grpSp>
      <p:grpSp>
        <p:nvGrpSpPr>
          <p:cNvPr id="47" name="Group 144">
            <a:extLst>
              <a:ext uri="{FF2B5EF4-FFF2-40B4-BE49-F238E27FC236}">
                <a16:creationId xmlns:a16="http://schemas.microsoft.com/office/drawing/2014/main" id="{ED126332-4A81-4649-BB07-F3A41348A861}"/>
              </a:ext>
            </a:extLst>
          </p:cNvPr>
          <p:cNvGrpSpPr>
            <a:grpSpLocks/>
          </p:cNvGrpSpPr>
          <p:nvPr/>
        </p:nvGrpSpPr>
        <p:grpSpPr bwMode="auto">
          <a:xfrm>
            <a:off x="4091076" y="1978820"/>
            <a:ext cx="1419225" cy="481013"/>
            <a:chOff x="2992" y="1552"/>
            <a:chExt cx="1192" cy="404"/>
          </a:xfrm>
        </p:grpSpPr>
        <p:sp>
          <p:nvSpPr>
            <p:cNvPr id="48" name="Text Box 116">
              <a:extLst>
                <a:ext uri="{FF2B5EF4-FFF2-40B4-BE49-F238E27FC236}">
                  <a16:creationId xmlns:a16="http://schemas.microsoft.com/office/drawing/2014/main" id="{7A825E27-40A5-4657-8E22-6A8F05E72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" y="156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N</a:t>
              </a:r>
            </a:p>
          </p:txBody>
        </p:sp>
        <p:sp>
          <p:nvSpPr>
            <p:cNvPr id="49" name="Text Box 117">
              <a:extLst>
                <a:ext uri="{FF2B5EF4-FFF2-40B4-BE49-F238E27FC236}">
                  <a16:creationId xmlns:a16="http://schemas.microsoft.com/office/drawing/2014/main" id="{A76BD1AD-0446-4A91-835E-C95BF190F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8" y="1552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50" name="Text Box 122">
              <a:extLst>
                <a:ext uri="{FF2B5EF4-FFF2-40B4-BE49-F238E27FC236}">
                  <a16:creationId xmlns:a16="http://schemas.microsoft.com/office/drawing/2014/main" id="{52F66C4C-25D3-457C-AD5B-158754C39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156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Ó</a:t>
              </a:r>
            </a:p>
          </p:txBody>
        </p:sp>
      </p:grpSp>
      <p:grpSp>
        <p:nvGrpSpPr>
          <p:cNvPr id="51" name="Group 145">
            <a:extLst>
              <a:ext uri="{FF2B5EF4-FFF2-40B4-BE49-F238E27FC236}">
                <a16:creationId xmlns:a16="http://schemas.microsoft.com/office/drawing/2014/main" id="{0171AAE3-96BC-43D0-BCF5-B3B471237ACC}"/>
              </a:ext>
            </a:extLst>
          </p:cNvPr>
          <p:cNvGrpSpPr>
            <a:grpSpLocks/>
          </p:cNvGrpSpPr>
          <p:nvPr/>
        </p:nvGrpSpPr>
        <p:grpSpPr bwMode="auto">
          <a:xfrm>
            <a:off x="3576726" y="2421735"/>
            <a:ext cx="1943100" cy="471488"/>
            <a:chOff x="2568" y="1928"/>
            <a:chExt cx="1632" cy="396"/>
          </a:xfrm>
        </p:grpSpPr>
        <p:sp>
          <p:nvSpPr>
            <p:cNvPr id="52" name="Text Box 126">
              <a:extLst>
                <a:ext uri="{FF2B5EF4-FFF2-40B4-BE49-F238E27FC236}">
                  <a16:creationId xmlns:a16="http://schemas.microsoft.com/office/drawing/2014/main" id="{88A56E81-E27C-41D4-94F2-62A10BAA3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" y="192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C</a:t>
              </a:r>
            </a:p>
          </p:txBody>
        </p:sp>
        <p:sp>
          <p:nvSpPr>
            <p:cNvPr id="53" name="Text Box 127">
              <a:extLst>
                <a:ext uri="{FF2B5EF4-FFF2-40B4-BE49-F238E27FC236}">
                  <a16:creationId xmlns:a16="http://schemas.microsoft.com/office/drawing/2014/main" id="{F3C1C0D8-1ACD-4002-8151-D21232F69B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2" y="192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H</a:t>
              </a:r>
            </a:p>
          </p:txBody>
        </p:sp>
        <p:sp>
          <p:nvSpPr>
            <p:cNvPr id="54" name="Text Box 128">
              <a:extLst>
                <a:ext uri="{FF2B5EF4-FFF2-40B4-BE49-F238E27FC236}">
                  <a16:creationId xmlns:a16="http://schemas.microsoft.com/office/drawing/2014/main" id="{25D04C0A-1014-4BDF-9B47-6466AF451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9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Ớ</a:t>
              </a:r>
            </a:p>
          </p:txBody>
        </p:sp>
        <p:sp>
          <p:nvSpPr>
            <p:cNvPr id="55" name="Text Box 129">
              <a:extLst>
                <a:ext uri="{FF2B5EF4-FFF2-40B4-BE49-F238E27FC236}">
                  <a16:creationId xmlns:a16="http://schemas.microsoft.com/office/drawing/2014/main" id="{BFDCF213-671B-4F26-8070-1323E960F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4" y="19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P</a:t>
              </a:r>
            </a:p>
          </p:txBody>
        </p:sp>
      </p:grpSp>
      <p:grpSp>
        <p:nvGrpSpPr>
          <p:cNvPr id="56" name="Group 146">
            <a:extLst>
              <a:ext uri="{FF2B5EF4-FFF2-40B4-BE49-F238E27FC236}">
                <a16:creationId xmlns:a16="http://schemas.microsoft.com/office/drawing/2014/main" id="{ACC23500-6892-48A9-8042-A786BE7F14B0}"/>
              </a:ext>
            </a:extLst>
          </p:cNvPr>
          <p:cNvGrpSpPr>
            <a:grpSpLocks/>
          </p:cNvGrpSpPr>
          <p:nvPr/>
        </p:nvGrpSpPr>
        <p:grpSpPr bwMode="auto">
          <a:xfrm>
            <a:off x="4094648" y="2882505"/>
            <a:ext cx="895350" cy="461963"/>
            <a:chOff x="3000" y="2320"/>
            <a:chExt cx="752" cy="388"/>
          </a:xfrm>
        </p:grpSpPr>
        <p:sp>
          <p:nvSpPr>
            <p:cNvPr id="57" name="Text Box 130">
              <a:extLst>
                <a:ext uri="{FF2B5EF4-FFF2-40B4-BE49-F238E27FC236}">
                  <a16:creationId xmlns:a16="http://schemas.microsoft.com/office/drawing/2014/main" id="{D47121A1-5E36-4118-B38F-A6C6FAAF6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32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T</a:t>
              </a:r>
            </a:p>
          </p:txBody>
        </p:sp>
        <p:sp>
          <p:nvSpPr>
            <p:cNvPr id="58" name="Text Box 131">
              <a:extLst>
                <a:ext uri="{FF2B5EF4-FFF2-40B4-BE49-F238E27FC236}">
                  <a16:creationId xmlns:a16="http://schemas.microsoft.com/office/drawing/2014/main" id="{FD929E3D-CDEA-48A7-8FA9-3A0072B1E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" y="232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Ổ</a:t>
              </a:r>
            </a:p>
          </p:txBody>
        </p:sp>
      </p:grp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146483D1-3239-412A-95D1-22D027D3B233}"/>
              </a:ext>
            </a:extLst>
          </p:cNvPr>
          <p:cNvGrpSpPr>
            <a:grpSpLocks/>
          </p:cNvGrpSpPr>
          <p:nvPr/>
        </p:nvGrpSpPr>
        <p:grpSpPr bwMode="auto">
          <a:xfrm>
            <a:off x="3541007" y="3325417"/>
            <a:ext cx="1943100" cy="481013"/>
            <a:chOff x="2544" y="2688"/>
            <a:chExt cx="1632" cy="404"/>
          </a:xfrm>
        </p:grpSpPr>
        <p:sp>
          <p:nvSpPr>
            <p:cNvPr id="60" name="Text Box 132">
              <a:extLst>
                <a:ext uri="{FF2B5EF4-FFF2-40B4-BE49-F238E27FC236}">
                  <a16:creationId xmlns:a16="http://schemas.microsoft.com/office/drawing/2014/main" id="{969E9E20-CE55-4DA1-99BE-601A28C84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69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N</a:t>
              </a:r>
            </a:p>
          </p:txBody>
        </p:sp>
        <p:sp>
          <p:nvSpPr>
            <p:cNvPr id="61" name="Text Box 133">
              <a:extLst>
                <a:ext uri="{FF2B5EF4-FFF2-40B4-BE49-F238E27FC236}">
                  <a16:creationId xmlns:a16="http://schemas.microsoft.com/office/drawing/2014/main" id="{4679C533-7352-4BC7-8D5A-7B3737DB2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6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  <p:sp>
          <p:nvSpPr>
            <p:cNvPr id="62" name="Text Box 134">
              <a:extLst>
                <a:ext uri="{FF2B5EF4-FFF2-40B4-BE49-F238E27FC236}">
                  <a16:creationId xmlns:a16="http://schemas.microsoft.com/office/drawing/2014/main" id="{16D8C2F2-C799-47B8-9484-73FE9A5BB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6" y="2704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Ừ</a:t>
              </a:r>
            </a:p>
          </p:txBody>
        </p:sp>
        <p:sp>
          <p:nvSpPr>
            <p:cNvPr id="63" name="Text Box 135">
              <a:extLst>
                <a:ext uri="{FF2B5EF4-FFF2-40B4-BE49-F238E27FC236}">
                  <a16:creationId xmlns:a16="http://schemas.microsoft.com/office/drawing/2014/main" id="{9A789B75-E0A3-4EF9-893A-EA8D65B28D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26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</a:rPr>
                <a:t>G</a:t>
              </a:r>
            </a:p>
          </p:txBody>
        </p:sp>
      </p:grpSp>
      <p:grpSp>
        <p:nvGrpSpPr>
          <p:cNvPr id="64" name="Group 148">
            <a:extLst>
              <a:ext uri="{FF2B5EF4-FFF2-40B4-BE49-F238E27FC236}">
                <a16:creationId xmlns:a16="http://schemas.microsoft.com/office/drawing/2014/main" id="{5A9BBCBB-A217-4515-A759-64BBB502A8FC}"/>
              </a:ext>
            </a:extLst>
          </p:cNvPr>
          <p:cNvGrpSpPr>
            <a:grpSpLocks/>
          </p:cNvGrpSpPr>
          <p:nvPr/>
        </p:nvGrpSpPr>
        <p:grpSpPr bwMode="auto">
          <a:xfrm>
            <a:off x="4080361" y="1075135"/>
            <a:ext cx="428625" cy="2728913"/>
            <a:chOff x="4936" y="736"/>
            <a:chExt cx="360" cy="2292"/>
          </a:xfrm>
        </p:grpSpPr>
        <p:sp>
          <p:nvSpPr>
            <p:cNvPr id="65" name="Text Box 136">
              <a:extLst>
                <a:ext uri="{FF2B5EF4-FFF2-40B4-BE49-F238E27FC236}">
                  <a16:creationId xmlns:a16="http://schemas.microsoft.com/office/drawing/2014/main" id="{FA09C1AE-40F4-4B10-A292-AC1EED1F4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2" y="73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D</a:t>
              </a:r>
            </a:p>
          </p:txBody>
        </p:sp>
        <p:sp>
          <p:nvSpPr>
            <p:cNvPr id="66" name="Text Box 137">
              <a:extLst>
                <a:ext uri="{FF2B5EF4-FFF2-40B4-BE49-F238E27FC236}">
                  <a16:creationId xmlns:a16="http://schemas.microsoft.com/office/drawing/2014/main" id="{CD050206-29B1-41CC-B00D-84CBBEEBA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1088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A</a:t>
              </a:r>
            </a:p>
          </p:txBody>
        </p:sp>
        <p:sp>
          <p:nvSpPr>
            <p:cNvPr id="67" name="Text Box 138">
              <a:extLst>
                <a:ext uri="{FF2B5EF4-FFF2-40B4-BE49-F238E27FC236}">
                  <a16:creationId xmlns:a16="http://schemas.microsoft.com/office/drawing/2014/main" id="{EAA3B82C-3EBC-4FE9-AE63-8658A5129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149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N</a:t>
              </a:r>
            </a:p>
          </p:txBody>
        </p:sp>
        <p:sp>
          <p:nvSpPr>
            <p:cNvPr id="68" name="Text Box 139">
              <a:extLst>
                <a:ext uri="{FF2B5EF4-FFF2-40B4-BE49-F238E27FC236}">
                  <a16:creationId xmlns:a16="http://schemas.microsoft.com/office/drawing/2014/main" id="{AC58521C-72C6-4FDC-848D-4789F6E38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" y="1864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H</a:t>
              </a:r>
            </a:p>
          </p:txBody>
        </p:sp>
        <p:sp>
          <p:nvSpPr>
            <p:cNvPr id="69" name="Text Box 140">
              <a:extLst>
                <a:ext uri="{FF2B5EF4-FFF2-40B4-BE49-F238E27FC236}">
                  <a16:creationId xmlns:a16="http://schemas.microsoft.com/office/drawing/2014/main" id="{2378E075-A441-4DF3-B693-22940752B5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256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T</a:t>
              </a:r>
            </a:p>
          </p:txBody>
        </p:sp>
        <p:sp>
          <p:nvSpPr>
            <p:cNvPr id="70" name="Text Box 141">
              <a:extLst>
                <a:ext uri="{FF2B5EF4-FFF2-40B4-BE49-F238E27FC236}">
                  <a16:creationId xmlns:a16="http://schemas.microsoft.com/office/drawing/2014/main" id="{E0748C64-4BE7-4F00-B40D-0371F7DC0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0" y="2640"/>
              <a:ext cx="336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solidFill>
                    <a:srgbClr val="009900"/>
                  </a:solidFill>
                </a:rPr>
                <a:t>Ừ</a:t>
              </a:r>
            </a:p>
          </p:txBody>
        </p:sp>
      </p:grpSp>
      <p:pic>
        <p:nvPicPr>
          <p:cNvPr id="71" name="Picture 149" descr="Casa_003">
            <a:extLst>
              <a:ext uri="{FF2B5EF4-FFF2-40B4-BE49-F238E27FC236}">
                <a16:creationId xmlns:a16="http://schemas.microsoft.com/office/drawing/2014/main" id="{DE37E830-18C0-4E9D-86A9-35BF14464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01" y="37909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 Box 151">
            <a:extLst>
              <a:ext uri="{FF2B5EF4-FFF2-40B4-BE49-F238E27FC236}">
                <a16:creationId xmlns:a16="http://schemas.microsoft.com/office/drawing/2014/main" id="{65D5DE8F-9037-46FF-8AE6-F62620D83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61" y="4008475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2 chữ cái, chỉ bộ phận bài tiết mồ hôi trên cơ thể người?</a:t>
            </a:r>
          </a:p>
        </p:txBody>
      </p:sp>
      <p:sp>
        <p:nvSpPr>
          <p:cNvPr id="73" name="Oval 152">
            <a:extLst>
              <a:ext uri="{FF2B5EF4-FFF2-40B4-BE49-F238E27FC236}">
                <a16:creationId xmlns:a16="http://schemas.microsoft.com/office/drawing/2014/main" id="{B3673209-BD2C-4620-9D88-29CEAF304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107632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4" name="Oval 153">
            <a:extLst>
              <a:ext uri="{FF2B5EF4-FFF2-40B4-BE49-F238E27FC236}">
                <a16:creationId xmlns:a16="http://schemas.microsoft.com/office/drawing/2014/main" id="{4A85F03C-E938-412A-ABF7-0BCB3C83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301" y="153352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5" name="Oval 154">
            <a:extLst>
              <a:ext uri="{FF2B5EF4-FFF2-40B4-BE49-F238E27FC236}">
                <a16:creationId xmlns:a16="http://schemas.microsoft.com/office/drawing/2014/main" id="{3E0B17A7-3AAA-4CC7-A696-74210EAF0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00977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6" name="Oval 155">
            <a:extLst>
              <a:ext uri="{FF2B5EF4-FFF2-40B4-BE49-F238E27FC236}">
                <a16:creationId xmlns:a16="http://schemas.microsoft.com/office/drawing/2014/main" id="{B8D4A2B7-442C-4311-8A82-727DF5BA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466975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7" name="Oval 156">
            <a:extLst>
              <a:ext uri="{FF2B5EF4-FFF2-40B4-BE49-F238E27FC236}">
                <a16:creationId xmlns:a16="http://schemas.microsoft.com/office/drawing/2014/main" id="{8AFDB4B5-F4BB-48D2-B651-6B68075F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2933700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57">
            <a:extLst>
              <a:ext uri="{FF2B5EF4-FFF2-40B4-BE49-F238E27FC236}">
                <a16:creationId xmlns:a16="http://schemas.microsoft.com/office/drawing/2014/main" id="{69A42AA8-FE14-4DB9-9926-4EBC8C1E6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776" y="3390900"/>
            <a:ext cx="400050" cy="400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Text Box 158">
            <a:extLst>
              <a:ext uri="{FF2B5EF4-FFF2-40B4-BE49-F238E27FC236}">
                <a16:creationId xmlns:a16="http://schemas.microsoft.com/office/drawing/2014/main" id="{2FCFBB7D-6504-451E-9584-9F6C4646C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351" y="4016574"/>
            <a:ext cx="59514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6 chữ cái, chỉ người bảo vệ an ninh, trật tự xóm làng? Từ bắt đầu bằng chữ cái C</a:t>
            </a:r>
          </a:p>
        </p:txBody>
      </p:sp>
      <p:sp>
        <p:nvSpPr>
          <p:cNvPr id="80" name="Text Box 159">
            <a:extLst>
              <a:ext uri="{FF2B5EF4-FFF2-40B4-BE49-F238E27FC236}">
                <a16:creationId xmlns:a16="http://schemas.microsoft.com/office/drawing/2014/main" id="{19854160-232B-4065-80D2-D0FEDE36D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220" y="4009427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3 chữ cái, chỉ đồ vật dùng để đội trên đầu che nắng, che mưa?</a:t>
            </a:r>
          </a:p>
        </p:txBody>
      </p:sp>
      <p:sp>
        <p:nvSpPr>
          <p:cNvPr id="81" name="Text Box 160">
            <a:extLst>
              <a:ext uri="{FF2B5EF4-FFF2-40B4-BE49-F238E27FC236}">
                <a16:creationId xmlns:a16="http://schemas.microsoft.com/office/drawing/2014/main" id="{6DA5B31C-5EA8-4C08-B56D-3E8E04F3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155" y="4002280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4 chữ cái, chỉ hiện tượng thời tiết xảy ra khi trời có giông?</a:t>
            </a:r>
          </a:p>
        </p:txBody>
      </p:sp>
      <p:sp>
        <p:nvSpPr>
          <p:cNvPr id="82" name="Text Box 161">
            <a:extLst>
              <a:ext uri="{FF2B5EF4-FFF2-40B4-BE49-F238E27FC236}">
                <a16:creationId xmlns:a16="http://schemas.microsoft.com/office/drawing/2014/main" id="{B45FF7A9-50AF-4125-A681-AA1BF2D1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591" y="4029425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2 chữ cái, chỉ đơn vị chia nhỏ trong lớp để tiện sinh hoạt, học tập?</a:t>
            </a:r>
          </a:p>
        </p:txBody>
      </p:sp>
      <p:sp>
        <p:nvSpPr>
          <p:cNvPr id="83" name="Text Box 162">
            <a:extLst>
              <a:ext uri="{FF2B5EF4-FFF2-40B4-BE49-F238E27FC236}">
                <a16:creationId xmlns:a16="http://schemas.microsoft.com/office/drawing/2014/main" id="{6B682930-9C01-425D-88EB-F398E0B2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471" y="4040142"/>
            <a:ext cx="54292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100" b="1">
                <a:solidFill>
                  <a:srgbClr val="800000"/>
                </a:solidFill>
              </a:rPr>
              <a:t>Từ có 4 chữ cái, chỉ loại củ có vị cay dùng làm mứt trong ngày tết?</a:t>
            </a:r>
          </a:p>
        </p:txBody>
      </p:sp>
      <p:sp>
        <p:nvSpPr>
          <p:cNvPr id="84" name="WordArt 163">
            <a:extLst>
              <a:ext uri="{FF2B5EF4-FFF2-40B4-BE49-F238E27FC236}">
                <a16:creationId xmlns:a16="http://schemas.microsoft.com/office/drawing/2014/main" id="{5AD4AC4D-46B9-4B57-A90D-D4532F6AB7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486248">
            <a:off x="1033551" y="171450"/>
            <a:ext cx="1885950" cy="742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7398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009900"/>
              </a:contourClr>
            </a:sp3d>
          </a:bodyPr>
          <a:lstStyle/>
          <a:p>
            <a:pPr algn="ctr"/>
            <a:r>
              <a:rPr lang="vi-VN" sz="27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9900"/>
                    </a:gs>
                    <a:gs pos="50000">
                      <a:srgbClr val="FFFF00"/>
                    </a:gs>
                    <a:gs pos="100000">
                      <a:srgbClr val="009900"/>
                    </a:gs>
                  </a:gsLst>
                  <a:lin ang="4860000" scaled="1"/>
                </a:gradFill>
                <a:latin typeface=".VnArial"/>
              </a:rPr>
              <a:t>Trò chơi</a:t>
            </a:r>
            <a:endParaRPr lang="en-US" sz="27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9900"/>
                  </a:gs>
                  <a:gs pos="50000">
                    <a:srgbClr val="FFFF00"/>
                  </a:gs>
                  <a:gs pos="100000">
                    <a:srgbClr val="009900"/>
                  </a:gs>
                </a:gsLst>
                <a:lin ang="4860000" scaled="1"/>
              </a:gradFill>
              <a:latin typeface=".VnArial"/>
            </a:endParaRPr>
          </a:p>
        </p:txBody>
      </p:sp>
      <p:sp>
        <p:nvSpPr>
          <p:cNvPr id="85" name="Text Box 164">
            <a:extLst>
              <a:ext uri="{FF2B5EF4-FFF2-40B4-BE49-F238E27FC236}">
                <a16:creationId xmlns:a16="http://schemas.microsoft.com/office/drawing/2014/main" id="{C842FA4F-0AD5-4E75-A255-CFD3463A8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251" y="171450"/>
            <a:ext cx="46101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rgbClr val="FFFF0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050" b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 chữ kỳ diệu</a:t>
            </a:r>
          </a:p>
        </p:txBody>
      </p:sp>
    </p:spTree>
    <p:extLst>
      <p:ext uri="{BB962C8B-B14F-4D97-AF65-F5344CB8AC3E}">
        <p14:creationId xmlns:p14="http://schemas.microsoft.com/office/powerpoint/2010/main" val="6845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72" y="166521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203200" y="1440020"/>
            <a:ext cx="2438400" cy="114300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336800" y="982820"/>
            <a:ext cx="1002007" cy="609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346439" y="754220"/>
            <a:ext cx="1047761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89466" y="514350"/>
            <a:ext cx="795529" cy="4037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94200" y="54461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394200" y="944720"/>
            <a:ext cx="500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5684995" y="361950"/>
            <a:ext cx="1207153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92627" y="971550"/>
            <a:ext cx="1241573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684995" y="1562784"/>
            <a:ext cx="1249205" cy="381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889466" y="929485"/>
            <a:ext cx="803161" cy="1676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889466" y="929485"/>
            <a:ext cx="795529" cy="7856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50" idx="1"/>
          </p:cNvCxnSpPr>
          <p:nvPr/>
        </p:nvCxnSpPr>
        <p:spPr>
          <a:xfrm>
            <a:off x="2336800" y="2285316"/>
            <a:ext cx="1016000" cy="773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3352800" y="2868086"/>
            <a:ext cx="1047761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881834" y="2692984"/>
            <a:ext cx="731995" cy="4037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406900" y="3096686"/>
            <a:ext cx="5005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5613829" y="2448986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619773" y="2931500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613828" y="3407622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76800" y="3115608"/>
            <a:ext cx="691414" cy="63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889466" y="3115607"/>
            <a:ext cx="709389" cy="497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5613828" y="3867150"/>
            <a:ext cx="1543027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4907441" y="3140922"/>
            <a:ext cx="691414" cy="916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ight Brace 82"/>
          <p:cNvSpPr/>
          <p:nvPr/>
        </p:nvSpPr>
        <p:spPr>
          <a:xfrm>
            <a:off x="6858000" y="209550"/>
            <a:ext cx="457200" cy="1844999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7391400" y="1125699"/>
            <a:ext cx="1295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7296966" y="67521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290697" y="1170759"/>
            <a:ext cx="1617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6" descr="LICENSELEARN MORE Standard For Print, Advertising, Design Expanded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8"/>
          <a:stretch>
            <a:fillRect/>
          </a:stretch>
        </p:blipFill>
        <p:spPr bwMode="auto">
          <a:xfrm>
            <a:off x="-28074" y="-11710"/>
            <a:ext cx="9188116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639380" y="592879"/>
            <a:ext cx="4289151" cy="98107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rial" pitchFamily="34" charset="0"/>
              </a:rPr>
              <a:t>Dặn dò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457200" y="1733550"/>
            <a:ext cx="9067800" cy="812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sz="28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Ôn tập về danh từ</a:t>
            </a:r>
            <a:endParaRPr lang="en-US" sz="2800" b="1" i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en-US" sz="28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- Chuẩn </a:t>
            </a:r>
            <a:r>
              <a:rPr lang="en-US" sz="28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bị</a:t>
            </a:r>
            <a:r>
              <a:rPr lang="en-US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 </a:t>
            </a:r>
            <a:r>
              <a:rPr lang="en-US" sz="28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bài</a:t>
            </a:r>
            <a:r>
              <a:rPr lang="en-US" sz="28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: </a:t>
            </a:r>
            <a:r>
              <a:rPr lang="en-US" sz="2800" b="1" i="1" spc="5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Arial" panose="020B0604020202020204" pitchFamily="34" charset="0"/>
              </a:rPr>
              <a:t>“ Danh từ chung, danh từ riêng”</a:t>
            </a:r>
            <a:endParaRPr lang="en-US" altLang="en-US" sz="3600" i="1" dirty="0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KHỞI ĐỘNG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919" y="1047750"/>
            <a:ext cx="84561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4000" b="0" cap="none" spc="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0" cap="none" spc="0" dirty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0" cap="none" spc="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err="1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0" cap="none" spc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/>
            <a:r>
              <a:rPr lang="en-US" sz="400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Xin cảm ơn quý thầy cô đã theo dõi!</a:t>
            </a:r>
            <a:endParaRPr lang="en-US" sz="4000" b="0" cap="none" spc="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eu trg em">
            <a:hlinkClick r:id="" action="ppaction://media"/>
            <a:extLst>
              <a:ext uri="{FF2B5EF4-FFF2-40B4-BE49-F238E27FC236}">
                <a16:creationId xmlns:a16="http://schemas.microsoft.com/office/drawing/2014/main" id="{33614CF7-67E1-4E84-B9B0-0F4C63CDE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09550"/>
            <a:ext cx="8839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CF92D3-8AE1-4835-8050-F8F820623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6"/>
          <a:stretch>
            <a:fillRect/>
          </a:stretch>
        </p:blipFill>
        <p:spPr bwMode="auto">
          <a:xfrm>
            <a:off x="0" y="1157287"/>
            <a:ext cx="91440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21DA0E8-9CA5-471A-91AA-55D7C0B29A0F}"/>
              </a:ext>
            </a:extLst>
          </p:cNvPr>
          <p:cNvSpPr txBox="1">
            <a:spLocks/>
          </p:cNvSpPr>
          <p:nvPr/>
        </p:nvSpPr>
        <p:spPr>
          <a:xfrm>
            <a:off x="1027824" y="1572037"/>
            <a:ext cx="7963775" cy="6654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微软雅黑" charset="0"/>
                <a:cs typeface="微软雅黑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từ chỉ sự vật có trong bài hát</a:t>
            </a:r>
          </a:p>
          <a:p>
            <a:endParaRPr lang="en-A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4D457-D7BB-47EB-98DB-46FF94CBD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5" y="1157287"/>
            <a:ext cx="951625" cy="960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02205"/>
            <a:ext cx="8863212" cy="4177118"/>
          </a:xfrm>
          <a:prstGeom prst="rect">
            <a:avLst/>
          </a:prstGeom>
        </p:spPr>
      </p:pic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38150"/>
            <a:ext cx="8077200" cy="3941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1047750"/>
            <a:ext cx="5409125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Luyện từ và câu</a:t>
            </a:r>
          </a:p>
          <a:p>
            <a:pPr algn="ctr">
              <a:lnSpc>
                <a:spcPct val="150000"/>
              </a:lnSpc>
            </a:pPr>
            <a:r>
              <a:rPr lang="en-US" altLang="zh-CN" sz="4400" b="1">
                <a:solidFill>
                  <a:srgbClr val="FF0000"/>
                </a:solidFill>
                <a:latin typeface="Arial" panose="020B0604020202020204" pitchFamily="34" charset="0"/>
                <a:ea typeface="微软雅黑" charset="0"/>
                <a:cs typeface="Arial" panose="020B0604020202020204" pitchFamily="34" charset="0"/>
              </a:rPr>
              <a:t>DANH TỪ</a:t>
            </a:r>
            <a:endParaRPr lang="en-US" altLang="zh-CN" sz="4400" b="1" dirty="0">
              <a:solidFill>
                <a:srgbClr val="FF0000"/>
              </a:solidFill>
              <a:latin typeface="Arial" panose="020B0604020202020204" pitchFamily="34" charset="0"/>
              <a:ea typeface="微软雅黑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657873" y="2876305"/>
            <a:ext cx="1828800" cy="1588"/>
          </a:xfrm>
          <a:prstGeom prst="line">
            <a:avLst/>
          </a:prstGeom>
          <a:ln w="19050" cmpd="sng">
            <a:solidFill>
              <a:srgbClr val="ECE54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57984" y="2876305"/>
            <a:ext cx="640080" cy="1588"/>
          </a:xfrm>
          <a:prstGeom prst="line">
            <a:avLst/>
          </a:prstGeom>
          <a:ln w="19050" cmpd="sng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EED4B0-11E5-4042-9B57-936049772D33}"/>
              </a:ext>
            </a:extLst>
          </p:cNvPr>
          <p:cNvGrpSpPr>
            <a:grpSpLocks/>
          </p:cNvGrpSpPr>
          <p:nvPr/>
        </p:nvGrpSpPr>
        <p:grpSpPr bwMode="auto">
          <a:xfrm>
            <a:off x="1403350" y="814745"/>
            <a:ext cx="450849" cy="3511550"/>
            <a:chOff x="1374773" y="1213680"/>
            <a:chExt cx="274442" cy="5187394"/>
          </a:xfrm>
        </p:grpSpPr>
        <p:sp>
          <p:nvSpPr>
            <p:cNvPr id="7" name="Pentagon 19">
              <a:extLst>
                <a:ext uri="{FF2B5EF4-FFF2-40B4-BE49-F238E27FC236}">
                  <a16:creationId xmlns:a16="http://schemas.microsoft.com/office/drawing/2014/main" id="{D37EBA51-5692-42DB-87DE-D694D30C1C9A}"/>
                </a:ext>
              </a:extLst>
            </p:cNvPr>
            <p:cNvSpPr/>
            <p:nvPr/>
          </p:nvSpPr>
          <p:spPr>
            <a:xfrm rot="5400000">
              <a:off x="1104111" y="5857437"/>
              <a:ext cx="814300" cy="27297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29B281B1-F91D-48EA-9AE3-64F8D5C48ACF}"/>
                </a:ext>
              </a:extLst>
            </p:cNvPr>
            <p:cNvSpPr/>
            <p:nvPr/>
          </p:nvSpPr>
          <p:spPr>
            <a:xfrm>
              <a:off x="1374773" y="2007345"/>
              <a:ext cx="274442" cy="3777845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82C2B5-48BB-4E93-B4BA-E1D92BFB6EC8}"/>
                </a:ext>
              </a:extLst>
            </p:cNvPr>
            <p:cNvSpPr/>
            <p:nvPr/>
          </p:nvSpPr>
          <p:spPr>
            <a:xfrm>
              <a:off x="1374773" y="1416858"/>
              <a:ext cx="272975" cy="59048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9B23F4-B8B9-4376-8068-602D7D19F587}"/>
                </a:ext>
              </a:extLst>
            </p:cNvPr>
            <p:cNvSpPr/>
            <p:nvPr/>
          </p:nvSpPr>
          <p:spPr>
            <a:xfrm>
              <a:off x="1404125" y="1213680"/>
              <a:ext cx="214271" cy="20317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610F0B80-C2ED-4262-80D7-101FBA5C7BD6}"/>
                </a:ext>
              </a:extLst>
            </p:cNvPr>
            <p:cNvSpPr/>
            <p:nvPr/>
          </p:nvSpPr>
          <p:spPr>
            <a:xfrm rot="5400000">
              <a:off x="1396973" y="6250096"/>
              <a:ext cx="228576" cy="73380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20D79A-EC12-4727-AAA3-010C935CFA9E}"/>
                </a:ext>
              </a:extLst>
            </p:cNvPr>
            <p:cNvCxnSpPr/>
            <p:nvPr/>
          </p:nvCxnSpPr>
          <p:spPr>
            <a:xfrm>
              <a:off x="1374773" y="148670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C424C6D-22AD-4687-A0D8-B7293E3D233D}"/>
                </a:ext>
              </a:extLst>
            </p:cNvPr>
            <p:cNvCxnSpPr/>
            <p:nvPr/>
          </p:nvCxnSpPr>
          <p:spPr>
            <a:xfrm>
              <a:off x="1374773" y="156289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B9B0F73-FCB4-439C-85BB-C82E1E7E28B3}"/>
                </a:ext>
              </a:extLst>
            </p:cNvPr>
            <p:cNvCxnSpPr/>
            <p:nvPr/>
          </p:nvCxnSpPr>
          <p:spPr>
            <a:xfrm>
              <a:off x="1374773" y="1637498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FAA415-3E8F-4D34-B79B-4C9B95A9A9B2}"/>
                </a:ext>
              </a:extLst>
            </p:cNvPr>
            <p:cNvCxnSpPr/>
            <p:nvPr/>
          </p:nvCxnSpPr>
          <p:spPr>
            <a:xfrm>
              <a:off x="1374773" y="1713689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E35C7D-AB35-4E04-ABDE-6D4D69371F12}"/>
                </a:ext>
              </a:extLst>
            </p:cNvPr>
            <p:cNvCxnSpPr/>
            <p:nvPr/>
          </p:nvCxnSpPr>
          <p:spPr>
            <a:xfrm>
              <a:off x="1374773" y="1789881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F6E46D-451D-431E-9508-5F58696438E1}"/>
                </a:ext>
              </a:extLst>
            </p:cNvPr>
            <p:cNvCxnSpPr/>
            <p:nvPr/>
          </p:nvCxnSpPr>
          <p:spPr>
            <a:xfrm>
              <a:off x="1374773" y="1866073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843F5B2-47E9-4E54-971C-F322079799DB}"/>
                </a:ext>
              </a:extLst>
            </p:cNvPr>
            <p:cNvCxnSpPr/>
            <p:nvPr/>
          </p:nvCxnSpPr>
          <p:spPr>
            <a:xfrm>
              <a:off x="1374773" y="1940677"/>
              <a:ext cx="27444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Pentagon 7">
            <a:extLst>
              <a:ext uri="{FF2B5EF4-FFF2-40B4-BE49-F238E27FC236}">
                <a16:creationId xmlns:a16="http://schemas.microsoft.com/office/drawing/2014/main" id="{593E10CD-B7B1-4B1F-8560-1A3149545B35}"/>
              </a:ext>
            </a:extLst>
          </p:cNvPr>
          <p:cNvSpPr/>
          <p:nvPr/>
        </p:nvSpPr>
        <p:spPr>
          <a:xfrm>
            <a:off x="1567296" y="1496829"/>
            <a:ext cx="7043304" cy="831152"/>
          </a:xfrm>
          <a:prstGeom prst="homePlate">
            <a:avLst>
              <a:gd name="adj" fmla="val 36274"/>
            </a:avLst>
          </a:prstGeom>
          <a:solidFill>
            <a:srgbClr val="FFBDD8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Hiểu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từ</a:t>
            </a:r>
            <a:r>
              <a:rPr lang="en-US" sz="2700">
                <a:solidFill>
                  <a:schemeClr val="tx1"/>
                </a:solidFill>
              </a:rPr>
              <a:t> là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chỉ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sự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(</a:t>
            </a:r>
            <a:r>
              <a:rPr lang="en-US" sz="2700" dirty="0" err="1">
                <a:solidFill>
                  <a:schemeClr val="tx1"/>
                </a:solidFill>
              </a:rPr>
              <a:t>người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err="1">
                <a:solidFill>
                  <a:schemeClr val="tx1"/>
                </a:solidFill>
              </a:rPr>
              <a:t>hiện</a:t>
            </a:r>
            <a:r>
              <a:rPr lang="en-US" sz="2700">
                <a:solidFill>
                  <a:schemeClr val="tx1"/>
                </a:solidFill>
              </a:rPr>
              <a:t> tượng, khái niệm, đơn vị)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3" name="Pentagon 8">
            <a:extLst>
              <a:ext uri="{FF2B5EF4-FFF2-40B4-BE49-F238E27FC236}">
                <a16:creationId xmlns:a16="http://schemas.microsoft.com/office/drawing/2014/main" id="{069A8DD0-40D2-4C68-A146-7D81EA5020B3}"/>
              </a:ext>
            </a:extLst>
          </p:cNvPr>
          <p:cNvSpPr/>
          <p:nvPr/>
        </p:nvSpPr>
        <p:spPr>
          <a:xfrm>
            <a:off x="1567296" y="2491668"/>
            <a:ext cx="7043304" cy="541985"/>
          </a:xfrm>
          <a:prstGeom prst="homePlate">
            <a:avLst>
              <a:gd name="adj" fmla="val 36274"/>
            </a:avLst>
          </a:prstGeom>
          <a:solidFill>
            <a:srgbClr val="ABE9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>
                <a:solidFill>
                  <a:schemeClr val="tx1"/>
                </a:solidFill>
              </a:rPr>
              <a:t>         </a:t>
            </a:r>
            <a:r>
              <a:rPr lang="en-US" sz="2700" dirty="0" err="1">
                <a:solidFill>
                  <a:schemeClr val="tx1"/>
                </a:solidFill>
              </a:rPr>
              <a:t>Xác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định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được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err="1">
                <a:solidFill>
                  <a:schemeClr val="tx1"/>
                </a:solidFill>
              </a:rPr>
              <a:t>trong</a:t>
            </a:r>
            <a:r>
              <a:rPr lang="en-US" sz="2700">
                <a:solidFill>
                  <a:schemeClr val="tx1"/>
                </a:solidFill>
              </a:rPr>
              <a:t> câu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4" name="Pentagon 9">
            <a:extLst>
              <a:ext uri="{FF2B5EF4-FFF2-40B4-BE49-F238E27FC236}">
                <a16:creationId xmlns:a16="http://schemas.microsoft.com/office/drawing/2014/main" id="{FE93F9C8-C5F2-4761-85AB-C8DD116D3D1F}"/>
              </a:ext>
            </a:extLst>
          </p:cNvPr>
          <p:cNvSpPr/>
          <p:nvPr/>
        </p:nvSpPr>
        <p:spPr>
          <a:xfrm>
            <a:off x="1567296" y="3224412"/>
            <a:ext cx="7043304" cy="453481"/>
          </a:xfrm>
          <a:prstGeom prst="homePlate">
            <a:avLst>
              <a:gd name="adj" fmla="val 36274"/>
            </a:avLst>
          </a:prstGeom>
          <a:solidFill>
            <a:srgbClr val="FFC5B7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700" dirty="0" err="1">
                <a:solidFill>
                  <a:schemeClr val="tx1"/>
                </a:solidFill>
              </a:rPr>
              <a:t>Biết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đặt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câu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với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danh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từ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25" name="TextBox 38">
            <a:extLst>
              <a:ext uri="{FF2B5EF4-FFF2-40B4-BE49-F238E27FC236}">
                <a16:creationId xmlns:a16="http://schemas.microsoft.com/office/drawing/2014/main" id="{454308EE-D952-4E5B-8D48-C2C32BB8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1554059"/>
            <a:ext cx="38753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6" name="TextBox 191">
            <a:extLst>
              <a:ext uri="{FF2B5EF4-FFF2-40B4-BE49-F238E27FC236}">
                <a16:creationId xmlns:a16="http://schemas.microsoft.com/office/drawing/2014/main" id="{30F340F7-0587-43C0-98CD-034748888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448" y="2385295"/>
            <a:ext cx="44844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385424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TextBox 192">
            <a:extLst>
              <a:ext uri="{FF2B5EF4-FFF2-40B4-BE49-F238E27FC236}">
                <a16:creationId xmlns:a16="http://schemas.microsoft.com/office/drawing/2014/main" id="{AE38FB94-B268-458F-8470-61F85B9AD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032" y="3079591"/>
            <a:ext cx="4638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4B0477-226A-48B5-AA38-199C84DBC0DF}"/>
              </a:ext>
            </a:extLst>
          </p:cNvPr>
          <p:cNvSpPr/>
          <p:nvPr/>
        </p:nvSpPr>
        <p:spPr>
          <a:xfrm>
            <a:off x="2400159" y="168414"/>
            <a:ext cx="446789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YÊU CẦU CẦN ĐẠT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EEB90C-D5D9-40C6-8626-46E06C285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21" y="804862"/>
            <a:ext cx="5770960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3EEF46-A8C1-41A5-8147-C0BA6E766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31" y="276225"/>
            <a:ext cx="1434703" cy="15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DDAD36-DA06-4C14-9B0A-1A426E15B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08102" cy="284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6E38AF-DC81-4C54-BF7E-33A9124510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 bwMode="auto">
          <a:xfrm>
            <a:off x="1671043" y="3570685"/>
            <a:ext cx="633413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B168799-72B4-4920-ACED-3A0EA2C4ED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649" y="3250407"/>
            <a:ext cx="1635919" cy="79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E501B51-2F8D-49DB-BE40-4C0CC8B1672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2774157"/>
            <a:ext cx="9067800" cy="2369344"/>
            <a:chOff x="0" y="3698571"/>
            <a:chExt cx="12198968" cy="3159429"/>
          </a:xfrm>
        </p:grpSpPr>
        <p:pic>
          <p:nvPicPr>
            <p:cNvPr id="48137" name="图片 19">
              <a:extLst>
                <a:ext uri="{FF2B5EF4-FFF2-40B4-BE49-F238E27FC236}">
                  <a16:creationId xmlns:a16="http://schemas.microsoft.com/office/drawing/2014/main" id="{68DD7313-80EE-4914-8B9A-358846B8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10" y="5338507"/>
              <a:ext cx="1703070" cy="1446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图片 20">
              <a:extLst>
                <a:ext uri="{FF2B5EF4-FFF2-40B4-BE49-F238E27FC236}">
                  <a16:creationId xmlns:a16="http://schemas.microsoft.com/office/drawing/2014/main" id="{1023216E-0495-47D8-BF61-44ADE1C31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9189" y="5776804"/>
              <a:ext cx="1066800" cy="90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图片 21">
              <a:extLst>
                <a:ext uri="{FF2B5EF4-FFF2-40B4-BE49-F238E27FC236}">
                  <a16:creationId xmlns:a16="http://schemas.microsoft.com/office/drawing/2014/main" id="{CABC0FF6-E940-40C4-9E57-FE060690C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02218" y="5583980"/>
              <a:ext cx="1293782" cy="109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0" name="图片 22">
              <a:extLst>
                <a:ext uri="{FF2B5EF4-FFF2-40B4-BE49-F238E27FC236}">
                  <a16:creationId xmlns:a16="http://schemas.microsoft.com/office/drawing/2014/main" id="{3A55B027-7983-4A89-9A36-2AC2CA3EA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74018" y="5685077"/>
              <a:ext cx="1056402" cy="89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1" name="图片 13">
              <a:extLst>
                <a:ext uri="{FF2B5EF4-FFF2-40B4-BE49-F238E27FC236}">
                  <a16:creationId xmlns:a16="http://schemas.microsoft.com/office/drawing/2014/main" id="{7338ABA8-00FD-483D-89A7-E124D3C5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944" y="3698571"/>
              <a:ext cx="3227024" cy="3086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图片 23">
              <a:extLst>
                <a:ext uri="{FF2B5EF4-FFF2-40B4-BE49-F238E27FC236}">
                  <a16:creationId xmlns:a16="http://schemas.microsoft.com/office/drawing/2014/main" id="{0CA5EDAF-8F22-4FD1-B778-21259D49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8" b="8665"/>
            <a:stretch>
              <a:fillRect/>
            </a:stretch>
          </p:blipFill>
          <p:spPr bwMode="auto">
            <a:xfrm>
              <a:off x="0" y="6308726"/>
              <a:ext cx="12192000" cy="54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1320B9-1CDD-44D6-AC80-03E585506704}"/>
              </a:ext>
            </a:extLst>
          </p:cNvPr>
          <p:cNvSpPr/>
          <p:nvPr/>
        </p:nvSpPr>
        <p:spPr>
          <a:xfrm>
            <a:off x="2923580" y="2276681"/>
            <a:ext cx="3334567" cy="842538"/>
          </a:xfrm>
          <a:prstGeom prst="rect">
            <a:avLst/>
          </a:prstGeom>
          <a:noFill/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75" b="1">
                <a:ln w="11430"/>
                <a:solidFill>
                  <a:schemeClr val="accent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KHÁM PHÁ</a:t>
            </a:r>
            <a:endParaRPr lang="en-US" sz="4875" b="1" dirty="0">
              <a:ln w="11430"/>
              <a:solidFill>
                <a:schemeClr val="accent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07373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9" name="WordArt 6">
            <a:extLst>
              <a:ext uri="{FF2B5EF4-FFF2-40B4-BE49-F238E27FC236}">
                <a16:creationId xmlns:a16="http://schemas.microsoft.com/office/drawing/2014/main" id="{70C31B13-8073-4000-93C3-A622111903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800106"/>
            <a:ext cx="1314450" cy="3929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Nhận xét:</a:t>
            </a:r>
          </a:p>
        </p:txBody>
      </p:sp>
      <p:sp>
        <p:nvSpPr>
          <p:cNvPr id="30" name="Text Box 7">
            <a:extLst>
              <a:ext uri="{FF2B5EF4-FFF2-40B4-BE49-F238E27FC236}">
                <a16:creationId xmlns:a16="http://schemas.microsoft.com/office/drawing/2014/main" id="{E2D38623-6B8C-4B19-A1BB-28A7A332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225" y="228600"/>
            <a:ext cx="5514975" cy="40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25" b="1" i="1">
                <a:solidFill>
                  <a:srgbClr val="FF0000"/>
                </a:solidFill>
              </a:rPr>
              <a:t>Bài 1: </a:t>
            </a:r>
            <a:r>
              <a:rPr lang="en-US" altLang="en-US" sz="2025">
                <a:solidFill>
                  <a:srgbClr val="0000FF"/>
                </a:solidFill>
              </a:rPr>
              <a:t>Tìm các từ chỉ sự vật trong đoạn thơ :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AB3EDA02-866C-4EAA-B038-858C20AF1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742950"/>
            <a:ext cx="5600700" cy="368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Mang theo truyện cổ tôi đi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Nghe trong cuộc sống thầm thì tiếng xưa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Vàng cơn nắng, trắng cơn mưa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Con sông chảy có rặng dừa nghiêng soi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Đời cha ông với đời tôi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Như con sông với chân trời đã xa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Chỉ còn truyện cổ thiết tha</a:t>
            </a:r>
          </a:p>
          <a:p>
            <a:pPr algn="ct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2025"/>
              <a:t>Cho tôi nhận mặt ông cha của mình.</a:t>
            </a:r>
          </a:p>
          <a:p>
            <a:pPr algn="r" eaLnBrk="1" hangingPunct="1">
              <a:spcBef>
                <a:spcPts val="900"/>
              </a:spcBef>
              <a:buClrTx/>
              <a:buSzTx/>
              <a:buNone/>
            </a:pPr>
            <a:r>
              <a:rPr lang="en-US" altLang="en-US" sz="1125" i="1"/>
              <a:t>Lâm Thị Mỹ Dạ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D21ADE-F790-4661-ADF6-D786691EFF48}"/>
              </a:ext>
            </a:extLst>
          </p:cNvPr>
          <p:cNvCxnSpPr/>
          <p:nvPr/>
        </p:nvCxnSpPr>
        <p:spPr>
          <a:xfrm>
            <a:off x="3771900" y="590550"/>
            <a:ext cx="142875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3C6208B-173E-47E6-B5BE-3AEED782DDFC}"/>
              </a:ext>
            </a:extLst>
          </p:cNvPr>
          <p:cNvCxnSpPr/>
          <p:nvPr/>
        </p:nvCxnSpPr>
        <p:spPr>
          <a:xfrm>
            <a:off x="2800350" y="590550"/>
            <a:ext cx="45720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5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A7F3A-6F07-45D3-BF56-F42D4A78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5EF5148-5A33-4AA7-AE0F-426776C76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47" name="图片 30" descr="图片包含 物体&#10;&#10;已生成高可信度的说明">
            <a:extLst>
              <a:ext uri="{FF2B5EF4-FFF2-40B4-BE49-F238E27FC236}">
                <a16:creationId xmlns:a16="http://schemas.microsoft.com/office/drawing/2014/main" id="{7F8B6404-348E-431D-A5AF-7BF0908D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28" y="420943"/>
            <a:ext cx="6845671" cy="522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A46C665-E287-4836-907A-9D5FEF96C919}"/>
              </a:ext>
            </a:extLst>
          </p:cNvPr>
          <p:cNvSpPr txBox="1">
            <a:spLocks/>
          </p:cNvSpPr>
          <p:nvPr/>
        </p:nvSpPr>
        <p:spPr>
          <a:xfrm>
            <a:off x="2743200" y="2492224"/>
            <a:ext cx="3438653" cy="46052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Algerian" panose="04020705040A02060702" pitchFamily="82" charset="0"/>
              </a:rPr>
              <a:t>THẢO LUẬN </a:t>
            </a:r>
          </a:p>
          <a:p>
            <a:pPr algn="ctr"/>
            <a:r>
              <a:rPr lang="en-US" b="1">
                <a:solidFill>
                  <a:srgbClr val="FF0000"/>
                </a:solidFill>
                <a:latin typeface="Algerian" panose="04020705040A02060702" pitchFamily="82" charset="0"/>
              </a:rPr>
              <a:t>NHÓM 4</a:t>
            </a:r>
            <a:endParaRPr lang="en-US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9" name="Google Shape;220;p6">
            <a:extLst>
              <a:ext uri="{FF2B5EF4-FFF2-40B4-BE49-F238E27FC236}">
                <a16:creationId xmlns:a16="http://schemas.microsoft.com/office/drawing/2014/main" id="{6AF9120F-16F0-4838-83BE-D89D907F08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4488" y="420944"/>
            <a:ext cx="2342249" cy="147875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2CB5E1D7-F97A-409D-86C1-B79F3F222F99}"/>
              </a:ext>
            </a:extLst>
          </p:cNvPr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noFill/>
          <a:ln w="825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3895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5522</TotalTime>
  <Words>887</Words>
  <Application>Microsoft Office PowerPoint</Application>
  <PresentationFormat>On-screen Show (16:9)</PresentationFormat>
  <Paragraphs>188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Algerian</vt:lpstr>
      <vt:lpstr>Arial</vt:lpstr>
      <vt:lpstr>Calibri</vt:lpstr>
      <vt:lpstr>HP001 4 hàng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Huyền Thanh</cp:lastModifiedBy>
  <cp:revision>169</cp:revision>
  <dcterms:created xsi:type="dcterms:W3CDTF">2014-02-10T10:41:00Z</dcterms:created>
  <dcterms:modified xsi:type="dcterms:W3CDTF">2021-10-07T00:47:46Z</dcterms:modified>
  <cp:category>更多资源关注@好教师</cp:category>
</cp:coreProperties>
</file>