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9" r:id="rId3"/>
    <p:sldId id="270" r:id="rId4"/>
    <p:sldId id="272" r:id="rId5"/>
    <p:sldId id="273" r:id="rId6"/>
    <p:sldId id="274" r:id="rId7"/>
    <p:sldId id="275" r:id="rId8"/>
    <p:sldId id="276" r:id="rId9"/>
    <p:sldId id="277" r:id="rId10"/>
    <p:sldId id="279" r:id="rId11"/>
    <p:sldId id="280" r:id="rId12"/>
    <p:sldId id="281" r:id="rId13"/>
    <p:sldId id="282" r:id="rId14"/>
    <p:sldId id="278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42"/>
    <a:srgbClr val="DDB901"/>
    <a:srgbClr val="206316"/>
    <a:srgbClr val="FFFFFF"/>
    <a:srgbClr val="04B4D3"/>
    <a:srgbClr val="005C2A"/>
    <a:srgbClr val="008A3E"/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DD9B-18DB-4D76-96DE-9C3FCEA1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DDC414-5819-4CB5-A469-413AA47D2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661CC-968B-4F46-BC4A-4D802F4FB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162CA-4E7C-4839-80E6-9805365A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06B2-26DF-4DC9-B442-AD6E02592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6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6101E-0045-4FE9-BAF9-95B80847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FDDF4-0188-452E-B324-5BA801733A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59B8-D301-4CD1-9361-C26039336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9283-19B9-4899-AF09-2A37FFBF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C217-44A9-4544-96DB-EF2BAF17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1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E284A-F3AD-44A7-984F-83B411DEE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F4694E-25FC-4C36-9072-929B26D27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046D-9A65-4B56-B551-4F7FF7AD8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F2538-CC2D-4C90-A9EA-0E72A3D6B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CA654-1A78-4163-A89D-D1563F08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FAB78-AA52-4E4C-88C6-F63EA5E69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4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0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28B12-FC18-498E-ADAB-D8797AA7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289C6-C3EE-4489-8E63-195FBBF2B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E6F6B-F121-47C6-BD1F-9ED58E10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8F92E-5278-4CD9-A76E-8004805D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8FC14-BD4D-4F29-94FB-9ACAD58C3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35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D4651-6907-4758-9173-3A8206E5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749D3-66A9-46C4-A583-2BDD1DC71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99D0A-4ADB-4359-8869-DA0011628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A861AF-F57C-45C0-AD9A-CC04E025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7B74A-F18E-4E62-B74A-C00ED4555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3CD32-CC78-42C9-9772-CB24D863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1E76-1C70-4E1D-A34F-A1E94B038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39945-805D-4694-B686-8A4AD82AA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F4216-4CF6-4024-9E6E-6EB014B2B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7CABA-7FD3-4C47-ADF7-07F0C976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F2A97-6FA7-463E-9DC2-7BF623342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2BA194-060A-4665-B2B1-6F258CA7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8AD093-4F25-46A8-9C51-F7EE0A72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39807-2DF6-4CE4-8C48-88928A52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3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671A1-7857-4CF2-96FD-CFD4BA31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22C9B-28EE-4D5C-B60C-C5FE169FC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3D791-EEBC-4318-84DC-01E24A4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03173-2274-4E87-ACAC-19902C03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9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F22B3-CF7D-475D-B470-47D7E7EB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86459-5685-4ECC-994C-BBBB4F4E5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55DA-4464-4BEC-9EA3-458F1C67D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43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5C259-2725-4BDE-B8F7-5E9934896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12F-D132-4028-8446-634238FDF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2FB93-378C-4A0C-8C54-E07A877A4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3F9BE-FC2A-468B-A2FD-496B1D9CF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9255F-B97E-4032-8423-43EEA0A5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2E129-6BAF-436B-94D0-6A4492176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7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1EDEB-3093-4CFB-9105-C1B3EBFA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66EA1-AEF1-40E3-975A-100D8F0F4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0A34E-A0CA-4E94-91FE-16786F3A3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C2589-2D40-45B0-80EE-CD58438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1497E-405E-4EEF-B0CD-FA38307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E0EA4-47C8-4ACD-93DF-E0034804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4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B31C0D-06B4-4903-895B-3E0D05EE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49352-2D2E-42DA-8A8A-7FA5D8C06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0D4C0-DB50-4D86-8080-E57BD2B47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B9C2D-AB6D-471E-A334-BA654DB18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E461-12CE-4B89-A9C2-EDE8E99B4F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23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slide" Target="slide14.xml"/><Relationship Id="rId5" Type="http://schemas.openxmlformats.org/officeDocument/2006/relationships/image" Target="../media/image27.png"/><Relationship Id="rId10" Type="http://schemas.openxmlformats.org/officeDocument/2006/relationships/image" Target="../media/image14.jpeg"/><Relationship Id="rId4" Type="http://schemas.openxmlformats.org/officeDocument/2006/relationships/slide" Target="slide3.xml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5.jpeg"/><Relationship Id="rId10" Type="http://schemas.openxmlformats.org/officeDocument/2006/relationships/image" Target="../media/image21.jpeg"/><Relationship Id="rId4" Type="http://schemas.openxmlformats.org/officeDocument/2006/relationships/slide" Target="slide3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7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" Target="slide14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5" Type="http://schemas.openxmlformats.org/officeDocument/2006/relationships/slide" Target="slide3.xml"/><Relationship Id="rId4" Type="http://schemas.openxmlformats.org/officeDocument/2006/relationships/image" Target="../media/image16.jpe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://www.dietmoinhanh.com/Uploads/Image/tt/dich-vu-diet-con-trung2.jpg&amp;imgrefurl=http://www.dietmoinhanh.com/dich-vu-diet-con-trung-a-53.aspx&amp;h=360&amp;w=540&amp;tbnid=9ew2JctiypjDMM:&amp;docid=YxYT3dj2NDudBM&amp;ei=McfOVu_BLKaHmgWKloTwBQ&amp;tbm=isch&amp;ved=0ahUKEwivntr3ypLLAhWmg6YKHQoLAV44yAEQMwhTKFAwUA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hyperlink" Target="https://www.google.com/imgres?imgurl=http://www.impe-qn.org.vn/impe-qn/vn/upload/info/image/1298431248796_nhang.jpg&amp;imgrefurl=http://xetnghiemmau.com/threads/cac-bien-phap-phong-chong-dong-vat-chan-dot.7432/&amp;h=300&amp;w=400&amp;tbnid=y6m52zujloXeVM:&amp;docid=U1_bytRtrLHxSM&amp;ei=McfOVu_BLKaHmgWKloTwBQ&amp;tbm=isch&amp;ved=0ahUKEwivntr3ypLLAhWmg6YKHQoLAV44yAEQMwgkKCEwIQ" TargetMode="External"/><Relationship Id="rId11" Type="http://schemas.openxmlformats.org/officeDocument/2006/relationships/image" Target="../media/image36.jpeg"/><Relationship Id="rId5" Type="http://schemas.openxmlformats.org/officeDocument/2006/relationships/image" Target="../media/image33.jpeg"/><Relationship Id="rId10" Type="http://schemas.openxmlformats.org/officeDocument/2006/relationships/hyperlink" Target="https://www.google.com/imgres?imgurl=http://webdata.vcmedia.vn/webdata/100/ffc664thuocdietcontrung.jpg&amp;imgrefurl=http://giadinh.net.vn/song-khoe/cach-dung-thuoc-diet-con-trung-khong-gay-hai-suc-khoe-20130816044145547.htm&amp;h=307&amp;w=450&amp;tbnid=ZqrsTRVSQkjc_M:&amp;docid=6RfZ8hY3ZXhCqM&amp;ei=98bOVqiuGMW4mwW8jZr4BQ&amp;tbm=isch&amp;ved=0ahUKEwjohfLbypLLAhVF3KYKHbyGBl84ZBAzCCwoKTAp" TargetMode="External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9.xml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audio" Target="../media/audio5.wav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slide" Target="slide14.xml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11" Type="http://schemas.openxmlformats.org/officeDocument/2006/relationships/image" Target="../media/image21.jpeg"/><Relationship Id="rId5" Type="http://schemas.openxmlformats.org/officeDocument/2006/relationships/slide" Target="slide3.xml"/><Relationship Id="rId10" Type="http://schemas.openxmlformats.org/officeDocument/2006/relationships/image" Target="../media/image20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" y="-108641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3960284" y="152401"/>
            <a:ext cx="467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3" b="1">
                <a:solidFill>
                  <a:srgbClr val="FF0066"/>
                </a:solidFill>
                <a:latin typeface="Times New Roman" panose="02020603050405020304" pitchFamily="18" charset="0"/>
              </a:rPr>
              <a:t>Tự nhiên và Xã hội :</a:t>
            </a:r>
          </a:p>
        </p:txBody>
      </p:sp>
      <p:sp>
        <p:nvSpPr>
          <p:cNvPr id="12291" name="WordArt 5"/>
          <p:cNvSpPr>
            <a:spLocks noChangeArrowheads="1" noChangeShapeType="1" noTextEdit="1"/>
          </p:cNvSpPr>
          <p:nvPr/>
        </p:nvSpPr>
        <p:spPr bwMode="auto">
          <a:xfrm>
            <a:off x="4267200" y="914400"/>
            <a:ext cx="3962400" cy="49318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CÔN TRÙNG</a:t>
            </a:r>
          </a:p>
        </p:txBody>
      </p:sp>
      <p:sp>
        <p:nvSpPr>
          <p:cNvPr id="12292" name="AutoShape 6"/>
          <p:cNvSpPr>
            <a:spLocks noChangeArrowheads="1"/>
          </p:cNvSpPr>
          <p:nvPr/>
        </p:nvSpPr>
        <p:spPr bwMode="auto">
          <a:xfrm>
            <a:off x="0" y="1600200"/>
            <a:ext cx="12192000" cy="5257800"/>
          </a:xfrm>
          <a:prstGeom prst="cloudCallout">
            <a:avLst>
              <a:gd name="adj1" fmla="val -45597"/>
              <a:gd name="adj2" fmla="val 43736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28575">
            <a:solidFill>
              <a:srgbClr val="0000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3" b="1" u="sng">
                <a:solidFill>
                  <a:srgbClr val="000099"/>
                </a:solidFill>
                <a:latin typeface="Times New Roman" panose="02020603050405020304" pitchFamily="18" charset="0"/>
              </a:rPr>
              <a:t>Kết luận:</a:t>
            </a:r>
            <a:r>
              <a:rPr lang="en-US" sz="3733" b="1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  Những con vật không có xương sống, có 6 chân, chân phân thành các đốt được gọi là côn trùng.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 </a:t>
            </a: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Phần lớn các côn trùng đều có cánh.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en-US" sz="3733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733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3" name="Picture 9" descr="Bauernbar">
            <a:hlinkClick r:id="rId4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0"/>
            <a:ext cx="2844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ruoi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8066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4773b0bfa1b9e724caf2c78d6ba2174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23603-e888eddb8887d43a850eea66571b41e6-ohaytv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" y="3352800"/>
            <a:ext cx="6096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hinh-anh-con-ve-sau-compress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60960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86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ruoi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1428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muo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406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1752601"/>
            <a:ext cx="13208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 dirty="0" err="1">
                <a:solidFill>
                  <a:schemeClr val="tx1"/>
                </a:solidFill>
              </a:rPr>
              <a:t>Ruồi</a:t>
            </a:r>
            <a:endParaRPr lang="en-US" sz="3733" b="1" dirty="0">
              <a:solidFill>
                <a:schemeClr val="tx1"/>
              </a:solidFill>
            </a:endParaRPr>
          </a:p>
        </p:txBody>
      </p:sp>
      <p:sp>
        <p:nvSpPr>
          <p:cNvPr id="13319" name="Text Box 12"/>
          <p:cNvSpPr txBox="1">
            <a:spLocks noChangeArrowheads="1"/>
          </p:cNvSpPr>
          <p:nvPr/>
        </p:nvSpPr>
        <p:spPr bwMode="auto">
          <a:xfrm>
            <a:off x="3860800" y="1905001"/>
            <a:ext cx="203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165600" y="1752601"/>
            <a:ext cx="14224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 dirty="0" err="1">
                <a:solidFill>
                  <a:schemeClr val="tx1"/>
                </a:solidFill>
              </a:rPr>
              <a:t>Muỗi</a:t>
            </a:r>
            <a:endParaRPr lang="en-US" sz="3733" b="1" dirty="0">
              <a:solidFill>
                <a:schemeClr val="tx1"/>
              </a:solidFill>
            </a:endParaRPr>
          </a:p>
        </p:txBody>
      </p:sp>
      <p:pic>
        <p:nvPicPr>
          <p:cNvPr id="1332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"/>
            <a:ext cx="3945467" cy="2283884"/>
          </a:xfrm>
          <a:prstGeom prst="rect">
            <a:avLst/>
          </a:prstGeom>
          <a:noFill/>
          <a:ln w="1905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24" name="Group 10"/>
          <p:cNvGrpSpPr>
            <a:grpSpLocks/>
          </p:cNvGrpSpPr>
          <p:nvPr/>
        </p:nvGrpSpPr>
        <p:grpSpPr bwMode="auto">
          <a:xfrm>
            <a:off x="4165600" y="2438400"/>
            <a:ext cx="4064000" cy="2209800"/>
            <a:chOff x="0" y="0"/>
            <a:chExt cx="1824" cy="2064"/>
          </a:xfrm>
        </p:grpSpPr>
        <p:pic>
          <p:nvPicPr>
            <p:cNvPr id="13350" name="Picture 11" descr="Untitled-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4" cy="206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51" name="AutoShape 12"/>
            <p:cNvSpPr>
              <a:spLocks noChangeArrowheads="1"/>
            </p:cNvSpPr>
            <p:nvPr/>
          </p:nvSpPr>
          <p:spPr bwMode="auto">
            <a:xfrm>
              <a:off x="92" y="1693"/>
              <a:ext cx="288" cy="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2400" b="1">
                <a:solidFill>
                  <a:srgbClr val="000074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325" name="Picture 21" descr="ong-van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26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2" descr="chauchau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438400"/>
            <a:ext cx="3860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3" descr="unnamed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4800600"/>
            <a:ext cx="369146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4" descr="tutovyj-shelkoprya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4800600"/>
            <a:ext cx="436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9652000" y="4114801"/>
            <a:ext cx="25400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 dirty="0" err="1">
                <a:solidFill>
                  <a:schemeClr val="tx1"/>
                </a:solidFill>
                <a:cs typeface="Arial" charset="0"/>
              </a:rPr>
              <a:t>Châu</a:t>
            </a:r>
            <a:r>
              <a:rPr lang="en-US" sz="3733" b="1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3733" b="1" dirty="0" err="1">
                <a:solidFill>
                  <a:schemeClr val="tx1"/>
                </a:solidFill>
                <a:cs typeface="Arial" charset="0"/>
              </a:rPr>
              <a:t>chấu</a:t>
            </a:r>
            <a:endParaRPr lang="en-US" sz="3733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7315200" y="6182344"/>
            <a:ext cx="14224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 dirty="0" err="1">
                <a:solidFill>
                  <a:schemeClr val="tx1"/>
                </a:solidFill>
                <a:cs typeface="Arial" charset="0"/>
              </a:rPr>
              <a:t>Tằm</a:t>
            </a:r>
            <a:endParaRPr lang="en-US" sz="3733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0" y="6334781"/>
            <a:ext cx="11176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 dirty="0">
                <a:solidFill>
                  <a:schemeClr val="tx1"/>
                </a:solidFill>
                <a:cs typeface="Arial" charset="0"/>
              </a:rPr>
              <a:t>Ong</a:t>
            </a:r>
          </a:p>
        </p:txBody>
      </p:sp>
      <p:sp>
        <p:nvSpPr>
          <p:cNvPr id="20" name="Text Box 59"/>
          <p:cNvSpPr txBox="1">
            <a:spLocks noChangeArrowheads="1"/>
          </p:cNvSpPr>
          <p:nvPr/>
        </p:nvSpPr>
        <p:spPr bwMode="auto">
          <a:xfrm>
            <a:off x="10293739" y="1752600"/>
            <a:ext cx="1898261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chemeClr val="tx1"/>
                </a:solidFill>
                <a:cs typeface="Arial" charset="0"/>
              </a:rPr>
              <a:t>Cà</a:t>
            </a:r>
            <a:r>
              <a:rPr lang="en-US" sz="32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cs typeface="Arial" charset="0"/>
              </a:rPr>
              <a:t>cuống</a:t>
            </a:r>
            <a:endParaRPr lang="en-US" sz="32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962400" y="4038601"/>
            <a:ext cx="15240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 dirty="0" err="1">
                <a:solidFill>
                  <a:schemeClr val="tx1"/>
                </a:solidFill>
                <a:cs typeface="Arial" charset="0"/>
              </a:rPr>
              <a:t>Bướm</a:t>
            </a:r>
            <a:endParaRPr lang="en-US" sz="3733" b="1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13344" name="Picture 12" descr="gi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06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0" y="4114801"/>
            <a:ext cx="14224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 dirty="0" err="1">
                <a:solidFill>
                  <a:schemeClr val="tx1"/>
                </a:solidFill>
                <a:cs typeface="Arial" charset="0"/>
              </a:rPr>
              <a:t>Gián</a:t>
            </a:r>
            <a:endParaRPr lang="en-US" sz="3733" b="1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2362200"/>
            <a:ext cx="12192000" cy="21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0" y="4724400"/>
            <a:ext cx="12192000" cy="21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2075" y="-218539"/>
            <a:ext cx="1004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79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320800" y="609601"/>
            <a:ext cx="8839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812800" y="228601"/>
            <a:ext cx="105664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sz="4267" b="1">
                <a:solidFill>
                  <a:srgbClr val="000099"/>
                </a:solidFill>
                <a:latin typeface="Times New Roman" panose="02020603050405020304" pitchFamily="18" charset="0"/>
              </a:rPr>
              <a:t> Những côn trùng có ích cho con người là :   </a:t>
            </a:r>
          </a:p>
        </p:txBody>
      </p:sp>
      <p:pic>
        <p:nvPicPr>
          <p:cNvPr id="10" name="Picture 21" descr="ong-v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689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0" y="3429001"/>
            <a:ext cx="11176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rgbClr val="FF0000"/>
                </a:solidFill>
                <a:cs typeface="Arial" charset="0"/>
              </a:rPr>
              <a:t>Ong</a:t>
            </a:r>
          </a:p>
        </p:txBody>
      </p:sp>
      <p:pic>
        <p:nvPicPr>
          <p:cNvPr id="12" name="Picture 23" descr="unnam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4191000"/>
            <a:ext cx="609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791200" y="6334780"/>
            <a:ext cx="14224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rgbClr val="FF0000"/>
                </a:solidFill>
                <a:cs typeface="Arial" charset="0"/>
              </a:rPr>
              <a:t>Tằm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1143000"/>
            <a:ext cx="5486400" cy="2895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9"/>
          <p:cNvSpPr txBox="1">
            <a:spLocks noChangeArrowheads="1"/>
          </p:cNvSpPr>
          <p:nvPr/>
        </p:nvSpPr>
        <p:spPr bwMode="auto">
          <a:xfrm>
            <a:off x="9448802" y="3505201"/>
            <a:ext cx="2492996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cs typeface="Arial" charset="0"/>
              </a:rPr>
              <a:t>Cà cuống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910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2"/>
          <p:cNvSpPr txBox="1">
            <a:spLocks noChangeArrowheads="1"/>
          </p:cNvSpPr>
          <p:nvPr/>
        </p:nvSpPr>
        <p:spPr bwMode="auto">
          <a:xfrm>
            <a:off x="7416800" y="4800601"/>
            <a:ext cx="254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Text Box 15"/>
          <p:cNvSpPr txBox="1">
            <a:spLocks noChangeArrowheads="1"/>
          </p:cNvSpPr>
          <p:nvPr/>
        </p:nvSpPr>
        <p:spPr bwMode="auto">
          <a:xfrm>
            <a:off x="609600" y="228601"/>
            <a:ext cx="11277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sz="4267" b="1">
                <a:solidFill>
                  <a:srgbClr val="000099"/>
                </a:solidFill>
                <a:latin typeface="Times New Roman" panose="02020603050405020304" pitchFamily="18" charset="0"/>
              </a:rPr>
              <a:t> Những côn trùng có hại cho con người là :</a:t>
            </a:r>
          </a:p>
        </p:txBody>
      </p:sp>
      <p:pic>
        <p:nvPicPr>
          <p:cNvPr id="14" name="Picture 3" descr="ruoi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495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muo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1430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0" y="3225801"/>
            <a:ext cx="914400" cy="502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667" b="1" dirty="0">
                <a:solidFill>
                  <a:srgbClr val="FF0000"/>
                </a:solidFill>
              </a:rPr>
              <a:t>Ruồi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860800" y="1905001"/>
            <a:ext cx="203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470400" y="3225801"/>
            <a:ext cx="1016000" cy="502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667" b="1" dirty="0">
                <a:solidFill>
                  <a:srgbClr val="FF0000"/>
                </a:solidFill>
              </a:rPr>
              <a:t>Muỗi</a:t>
            </a:r>
          </a:p>
        </p:txBody>
      </p:sp>
      <p:pic>
        <p:nvPicPr>
          <p:cNvPr id="24" name="Picture 22" descr="chaucha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1143000"/>
            <a:ext cx="3759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10464800" y="3276601"/>
            <a:ext cx="1727200" cy="502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667" b="1" dirty="0">
                <a:solidFill>
                  <a:srgbClr val="FF0000"/>
                </a:solidFill>
                <a:cs typeface="Arial" charset="0"/>
              </a:rPr>
              <a:t>Châu chấu</a:t>
            </a:r>
          </a:p>
        </p:txBody>
      </p:sp>
      <p:pic>
        <p:nvPicPr>
          <p:cNvPr id="36" name="Picture 12" descr="gi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114800"/>
            <a:ext cx="5080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4470400" y="6349920"/>
            <a:ext cx="1117600" cy="502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667" b="1" dirty="0">
                <a:solidFill>
                  <a:srgbClr val="FF0000"/>
                </a:solidFill>
                <a:cs typeface="Arial" charset="0"/>
              </a:rPr>
              <a:t>Gián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705600" y="4114800"/>
            <a:ext cx="4876800" cy="2743200"/>
            <a:chOff x="0" y="0"/>
            <a:chExt cx="1824" cy="2064"/>
          </a:xfrm>
        </p:grpSpPr>
        <p:pic>
          <p:nvPicPr>
            <p:cNvPr id="15385" name="Picture 11" descr="Untitled-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4" cy="206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86" name="AutoShape 12"/>
            <p:cNvSpPr>
              <a:spLocks noChangeArrowheads="1"/>
            </p:cNvSpPr>
            <p:nvPr/>
          </p:nvSpPr>
          <p:spPr bwMode="auto">
            <a:xfrm>
              <a:off x="92" y="1693"/>
              <a:ext cx="288" cy="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2400" b="1">
                <a:solidFill>
                  <a:srgbClr val="000074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Text Box 22"/>
          <p:cNvSpPr txBox="1">
            <a:spLocks noChangeArrowheads="1"/>
          </p:cNvSpPr>
          <p:nvPr/>
        </p:nvSpPr>
        <p:spPr bwMode="auto">
          <a:xfrm>
            <a:off x="6807200" y="6334781"/>
            <a:ext cx="1219200" cy="502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667" b="1" dirty="0">
                <a:solidFill>
                  <a:srgbClr val="FF0000"/>
                </a:solidFill>
                <a:cs typeface="Arial" charset="0"/>
              </a:rPr>
              <a:t>Bướm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 descr="thuốc diệt côn trù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0"/>
            <a:ext cx="4064000" cy="27432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16" descr="285P17%20(300%20x%20227)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1" y="3733800"/>
            <a:ext cx="3746500" cy="312420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18" descr="WE66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2743200"/>
          </a:xfrm>
          <a:prstGeom prst="rect">
            <a:avLst/>
          </a:prstGeom>
          <a:noFill/>
          <a:ln w="1905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AutoShape 9"/>
          <p:cNvSpPr>
            <a:spLocks noChangeArrowheads="1"/>
          </p:cNvSpPr>
          <p:nvPr/>
        </p:nvSpPr>
        <p:spPr bwMode="gray">
          <a:xfrm>
            <a:off x="1117600" y="2971800"/>
            <a:ext cx="10464800" cy="685800"/>
          </a:xfrm>
          <a:prstGeom prst="roundRect">
            <a:avLst>
              <a:gd name="adj" fmla="val 10889"/>
            </a:avLst>
          </a:prstGeom>
          <a:noFill/>
          <a:ln w="19050">
            <a:solidFill>
              <a:srgbClr val="CC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Một số hình ảnh về hoạt động diệt trừ côn trùng có hại.</a:t>
            </a:r>
          </a:p>
        </p:txBody>
      </p:sp>
      <p:pic>
        <p:nvPicPr>
          <p:cNvPr id="16390" name="Picture 11" descr="Kết quả hình ảnh cho cach phong cac loai con tru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380365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Kết quả hình ảnh cho cach phong cac loai con tru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4064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3" descr="Kết quả hình ảnh cho cach phong cac loai con tru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33800"/>
            <a:ext cx="4102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584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ị ong nâu nâu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7810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8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4" y="6165646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10067178" y="5861450"/>
            <a:ext cx="1762872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588756" y="2351011"/>
            <a:ext cx="5123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lếu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97772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882543" y="5172025"/>
            <a:ext cx="1947507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839559" y="5170198"/>
            <a:ext cx="192105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muỗi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7510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5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7" y="175593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515784" y="5206846"/>
            <a:ext cx="2209509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nhện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2710946" y="558142"/>
            <a:ext cx="500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10171655" y="5850361"/>
            <a:ext cx="2211132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10296722" y="5170198"/>
            <a:ext cx="1895278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7515784" y="5850361"/>
            <a:ext cx="240280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sầu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004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75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5477" y="2153088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96075" y="2018151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703" y="4972932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9995" y="451050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9907" y="926368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772161" y="507061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501646" y="5138772"/>
            <a:ext cx="193751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2868261" y="131976"/>
            <a:ext cx="5163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501646" y="5785525"/>
            <a:ext cx="193751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9645764" y="5085011"/>
            <a:ext cx="2631944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đom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98904" y="5804707"/>
            <a:ext cx="2150857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16B70C-7703-43CF-B4E8-6E47D729B9EB}"/>
              </a:ext>
            </a:extLst>
          </p:cNvPr>
          <p:cNvGrpSpPr/>
          <p:nvPr/>
        </p:nvGrpSpPr>
        <p:grpSpPr>
          <a:xfrm>
            <a:off x="3102396" y="-4299181"/>
            <a:ext cx="4802427" cy="4116917"/>
            <a:chOff x="-1858503" y="2915017"/>
            <a:chExt cx="3606328" cy="309155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9E301ED-649F-4389-ADB4-30059ACA1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8" t="7482" r="8250" b="43959"/>
            <a:stretch/>
          </p:blipFill>
          <p:spPr>
            <a:xfrm>
              <a:off x="-789918" y="3007594"/>
              <a:ext cx="2537743" cy="299897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6E65E3-2A2A-485E-AC96-993755D5F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73" t="47270"/>
            <a:stretch/>
          </p:blipFill>
          <p:spPr>
            <a:xfrm>
              <a:off x="-1858503" y="3192747"/>
              <a:ext cx="2016982" cy="242586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87B3D0-0338-43A0-A51A-99284DD57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44" t="14971" r="53765" b="64966"/>
            <a:stretch/>
          </p:blipFill>
          <p:spPr>
            <a:xfrm>
              <a:off x="-19050" y="2915017"/>
              <a:ext cx="989351" cy="123907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2292597-96FF-40B6-B6B0-ECA5F10EE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44" t="14971" r="53765" b="64966"/>
            <a:stretch/>
          </p:blipFill>
          <p:spPr>
            <a:xfrm>
              <a:off x="817637" y="3142063"/>
              <a:ext cx="800452" cy="10024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B3DAAE6-4226-4521-A43C-A8EE5775C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44" t="14971" r="53765" b="64966"/>
            <a:stretch/>
          </p:blipFill>
          <p:spPr>
            <a:xfrm>
              <a:off x="-653242" y="3071406"/>
              <a:ext cx="800452" cy="1002492"/>
            </a:xfrm>
            <a:prstGeom prst="rect">
              <a:avLst/>
            </a:prstGeom>
          </p:spPr>
        </p:pic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114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7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9545 0.03473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4024 -0.5018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545 -0.29189 " pathEditMode="relative" rAng="0" ptsTypes="AA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50"/>
                            </p:stCondLst>
                            <p:childTnLst>
                              <p:par>
                                <p:cTn id="12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6" grpId="0" animBg="1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bee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0"/>
            <a:ext cx="5413022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inh-anh-con-ve-sau-compress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-106363"/>
            <a:ext cx="57912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muoi">
            <a:hlinkClick r:id="" action="ppaction://noaction">
              <a:snd r:embed="rId5" name="j0214098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3292475"/>
            <a:ext cx="7007433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31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ruoi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1428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muo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406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0" y="1752600"/>
            <a:ext cx="1625600" cy="74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267" b="1">
                <a:solidFill>
                  <a:srgbClr val="FF0000"/>
                </a:solidFill>
              </a:rPr>
              <a:t>Ruồi</a:t>
            </a:r>
          </a:p>
        </p:txBody>
      </p:sp>
      <p:sp>
        <p:nvSpPr>
          <p:cNvPr id="8199" name="Text Box 12"/>
          <p:cNvSpPr txBox="1">
            <a:spLocks noChangeArrowheads="1"/>
          </p:cNvSpPr>
          <p:nvPr/>
        </p:nvSpPr>
        <p:spPr bwMode="auto">
          <a:xfrm>
            <a:off x="3860800" y="1905001"/>
            <a:ext cx="203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4165600" y="1752602"/>
            <a:ext cx="1625600" cy="74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267" b="1">
                <a:solidFill>
                  <a:srgbClr val="FF0000"/>
                </a:solidFill>
              </a:rPr>
              <a:t>Muỗi</a:t>
            </a:r>
          </a:p>
        </p:txBody>
      </p:sp>
      <p:pic>
        <p:nvPicPr>
          <p:cNvPr id="820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"/>
            <a:ext cx="3945467" cy="2283884"/>
          </a:xfrm>
          <a:prstGeom prst="rect">
            <a:avLst/>
          </a:prstGeom>
          <a:noFill/>
          <a:ln w="19050">
            <a:solidFill>
              <a:srgbClr val="CC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4" name="Group 10"/>
          <p:cNvGrpSpPr>
            <a:grpSpLocks/>
          </p:cNvGrpSpPr>
          <p:nvPr/>
        </p:nvGrpSpPr>
        <p:grpSpPr bwMode="auto">
          <a:xfrm>
            <a:off x="4165600" y="2438400"/>
            <a:ext cx="4064000" cy="2209800"/>
            <a:chOff x="0" y="0"/>
            <a:chExt cx="1824" cy="2064"/>
          </a:xfrm>
        </p:grpSpPr>
        <p:pic>
          <p:nvPicPr>
            <p:cNvPr id="8230" name="Picture 11" descr="Untitled-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24" cy="206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31" name="AutoShape 12"/>
            <p:cNvSpPr>
              <a:spLocks noChangeArrowheads="1"/>
            </p:cNvSpPr>
            <p:nvPr/>
          </p:nvSpPr>
          <p:spPr bwMode="auto">
            <a:xfrm>
              <a:off x="92" y="1693"/>
              <a:ext cx="288" cy="2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sz="2400" b="1">
                <a:solidFill>
                  <a:srgbClr val="000074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205" name="Picture 21" descr="ong-van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426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22" descr="chauchau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2438400"/>
            <a:ext cx="3860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3" descr="unnam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4800600"/>
            <a:ext cx="369146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24" descr="tutovyj-shelkoprya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4800600"/>
            <a:ext cx="436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9144000" y="4038602"/>
            <a:ext cx="3048000" cy="74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267" b="1">
                <a:solidFill>
                  <a:srgbClr val="FF0000"/>
                </a:solidFill>
                <a:cs typeface="Arial" charset="0"/>
              </a:rPr>
              <a:t>Châu chấu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7315200" y="6273226"/>
            <a:ext cx="1422400" cy="74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267" b="1">
                <a:solidFill>
                  <a:srgbClr val="FF0000"/>
                </a:solidFill>
                <a:cs typeface="Arial" charset="0"/>
              </a:rPr>
              <a:t>Tằm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0" y="6273225"/>
            <a:ext cx="1727200" cy="74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267" b="1">
                <a:solidFill>
                  <a:srgbClr val="FF0000"/>
                </a:solidFill>
                <a:cs typeface="Arial" charset="0"/>
              </a:rPr>
              <a:t>Ong</a:t>
            </a:r>
          </a:p>
        </p:txBody>
      </p:sp>
      <p:sp>
        <p:nvSpPr>
          <p:cNvPr id="34" name="Text Box 59"/>
          <p:cNvSpPr txBox="1">
            <a:spLocks noChangeArrowheads="1"/>
          </p:cNvSpPr>
          <p:nvPr/>
        </p:nvSpPr>
        <p:spPr bwMode="auto">
          <a:xfrm>
            <a:off x="9887339" y="1752602"/>
            <a:ext cx="2304661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rgbClr val="FF0000"/>
                </a:solidFill>
                <a:cs typeface="Arial" charset="0"/>
              </a:rPr>
              <a:t>Cà cuống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3962400" y="4038601"/>
            <a:ext cx="1728141" cy="74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267" b="1">
                <a:solidFill>
                  <a:srgbClr val="FF0000"/>
                </a:solidFill>
                <a:cs typeface="Arial" charset="0"/>
              </a:rPr>
              <a:t>Bướm</a:t>
            </a:r>
          </a:p>
        </p:txBody>
      </p:sp>
      <p:pic>
        <p:nvPicPr>
          <p:cNvPr id="8224" name="Picture 12" descr="gi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406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2" y="4038600"/>
            <a:ext cx="1829519" cy="748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267" b="1">
                <a:solidFill>
                  <a:srgbClr val="FF0000"/>
                </a:solidFill>
                <a:cs typeface="Arial" charset="0"/>
              </a:rPr>
              <a:t>Gián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0" y="2362200"/>
            <a:ext cx="12192000" cy="21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4724400"/>
            <a:ext cx="12192000" cy="21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317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uo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598805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23555" name="Line 3"/>
          <p:cNvSpPr>
            <a:spLocks noChangeShapeType="1"/>
          </p:cNvSpPr>
          <p:nvPr/>
        </p:nvSpPr>
        <p:spPr bwMode="auto">
          <a:xfrm flipH="1" flipV="1">
            <a:off x="3759200" y="609600"/>
            <a:ext cx="1117600" cy="914400"/>
          </a:xfrm>
          <a:prstGeom prst="line">
            <a:avLst/>
          </a:prstGeom>
          <a:ln>
            <a:solidFill>
              <a:srgbClr val="FF0066"/>
            </a:solidFill>
            <a:headEnd type="triangle" w="med" len="med"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 flipH="1">
            <a:off x="5283200" y="3581400"/>
            <a:ext cx="812800" cy="182880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2133600" y="2895600"/>
            <a:ext cx="3149600" cy="175260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3558" name="Line 6"/>
          <p:cNvSpPr>
            <a:spLocks noChangeShapeType="1"/>
          </p:cNvSpPr>
          <p:nvPr/>
        </p:nvSpPr>
        <p:spPr bwMode="auto">
          <a:xfrm>
            <a:off x="7823200" y="2895600"/>
            <a:ext cx="508000" cy="259080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 flipV="1">
            <a:off x="8534400" y="1828800"/>
            <a:ext cx="2032000" cy="1371600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400"/>
          </a:p>
        </p:txBody>
      </p:sp>
      <p:sp>
        <p:nvSpPr>
          <p:cNvPr id="9224" name="Text Box 16"/>
          <p:cNvSpPr txBox="1">
            <a:spLocks noChangeArrowheads="1"/>
          </p:cNvSpPr>
          <p:nvPr/>
        </p:nvSpPr>
        <p:spPr bwMode="auto">
          <a:xfrm>
            <a:off x="5080000" y="6172201"/>
            <a:ext cx="2438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800" b="1">
                <a:solidFill>
                  <a:srgbClr val="FF0066"/>
                </a:solidFill>
                <a:latin typeface="Times New Roman" panose="02020603050405020304" pitchFamily="18" charset="0"/>
              </a:rPr>
              <a:t>Muỗi</a:t>
            </a: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10566400" y="1524000"/>
            <a:ext cx="13208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rgbClr val="000099"/>
                </a:solidFill>
              </a:rPr>
              <a:t>Đầu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7620000" y="5257801"/>
            <a:ext cx="16256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chemeClr val="accent2">
                    <a:lumMod val="75000"/>
                  </a:schemeClr>
                </a:solidFill>
              </a:rPr>
              <a:t>Ngực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3048000" y="152400"/>
            <a:ext cx="16256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chemeClr val="accent2">
                    <a:lumMod val="75000"/>
                  </a:schemeClr>
                </a:solidFill>
              </a:rPr>
              <a:t>Cánh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1524000" y="4648201"/>
            <a:ext cx="14224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rgbClr val="000099"/>
                </a:solidFill>
              </a:rPr>
              <a:t>Bụng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4673600" y="5410201"/>
            <a:ext cx="1524000" cy="6667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733" b="1">
                <a:solidFill>
                  <a:srgbClr val="000099"/>
                </a:solidFill>
              </a:rPr>
              <a:t>Chân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764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3759200" y="243418"/>
            <a:ext cx="46736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733" b="1">
                <a:solidFill>
                  <a:srgbClr val="FF0066"/>
                </a:solidFill>
                <a:latin typeface="Times New Roman" panose="02020603050405020304" pitchFamily="18" charset="0"/>
              </a:rPr>
              <a:t>Tự nhiên và Xã hội :</a:t>
            </a:r>
          </a:p>
        </p:txBody>
      </p:sp>
      <p:sp>
        <p:nvSpPr>
          <p:cNvPr id="10243" name="WordArt 7"/>
          <p:cNvSpPr>
            <a:spLocks noChangeArrowheads="1" noChangeShapeType="1" noTextEdit="1"/>
          </p:cNvSpPr>
          <p:nvPr/>
        </p:nvSpPr>
        <p:spPr bwMode="auto">
          <a:xfrm>
            <a:off x="3657600" y="990600"/>
            <a:ext cx="4673600" cy="64558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</a:rPr>
              <a:t>CÔN TRÙNG</a:t>
            </a:r>
          </a:p>
        </p:txBody>
      </p:sp>
      <p:sp>
        <p:nvSpPr>
          <p:cNvPr id="12" name="Oval 11"/>
          <p:cNvSpPr/>
          <p:nvPr/>
        </p:nvSpPr>
        <p:spPr>
          <a:xfrm>
            <a:off x="2336800" y="3048000"/>
            <a:ext cx="7620000" cy="15240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33" b="1">
                <a:solidFill>
                  <a:schemeClr val="tx1"/>
                </a:solidFill>
              </a:rPr>
              <a:t>BỘ PHẬN BÊN NGOÀI CỦA CÔN TRÙNG</a:t>
            </a:r>
          </a:p>
        </p:txBody>
      </p:sp>
      <p:cxnSp>
        <p:nvCxnSpPr>
          <p:cNvPr id="14" name="Straight Arrow Connector 13"/>
          <p:cNvCxnSpPr>
            <a:endCxn id="15" idx="3"/>
          </p:cNvCxnSpPr>
          <p:nvPr/>
        </p:nvCxnSpPr>
        <p:spPr>
          <a:xfrm rot="10800000">
            <a:off x="2540000" y="2400301"/>
            <a:ext cx="20320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09600" y="1828800"/>
            <a:ext cx="1930400" cy="1143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333" b="1">
                <a:solidFill>
                  <a:srgbClr val="FF0000"/>
                </a:solidFill>
              </a:rPr>
              <a:t>Đầu</a:t>
            </a:r>
          </a:p>
        </p:txBody>
      </p:sp>
      <p:cxnSp>
        <p:nvCxnSpPr>
          <p:cNvPr id="17" name="Straight Arrow Connector 16"/>
          <p:cNvCxnSpPr>
            <a:endCxn id="18" idx="3"/>
          </p:cNvCxnSpPr>
          <p:nvPr/>
        </p:nvCxnSpPr>
        <p:spPr>
          <a:xfrm rot="5400000">
            <a:off x="2978150" y="4387851"/>
            <a:ext cx="647700" cy="71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812800" y="4495800"/>
            <a:ext cx="2133600" cy="1143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333" b="1">
                <a:solidFill>
                  <a:srgbClr val="FF0000"/>
                </a:solidFill>
              </a:rPr>
              <a:t>Ngực</a:t>
            </a:r>
          </a:p>
        </p:txBody>
      </p:sp>
      <p:cxnSp>
        <p:nvCxnSpPr>
          <p:cNvPr id="20" name="Straight Arrow Connector 19"/>
          <p:cNvCxnSpPr>
            <a:stCxn id="12" idx="4"/>
            <a:endCxn id="21" idx="0"/>
          </p:cNvCxnSpPr>
          <p:nvPr/>
        </p:nvCxnSpPr>
        <p:spPr>
          <a:xfrm rot="5400000">
            <a:off x="5956301" y="4762501"/>
            <a:ext cx="381000" cy="42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4876800" y="4953000"/>
            <a:ext cx="2540000" cy="1143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333" b="1">
                <a:solidFill>
                  <a:srgbClr val="FF0000"/>
                </a:solidFill>
              </a:rPr>
              <a:t>Bụng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839200" y="4572000"/>
            <a:ext cx="23368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333" b="1">
                <a:solidFill>
                  <a:srgbClr val="FF0000"/>
                </a:solidFill>
              </a:rPr>
              <a:t>Chân</a:t>
            </a:r>
          </a:p>
        </p:txBody>
      </p:sp>
      <p:cxnSp>
        <p:nvCxnSpPr>
          <p:cNvPr id="30" name="Straight Arrow Connector 29"/>
          <p:cNvCxnSpPr>
            <a:endCxn id="29" idx="1"/>
          </p:cNvCxnSpPr>
          <p:nvPr/>
        </p:nvCxnSpPr>
        <p:spPr>
          <a:xfrm rot="16200000" flipH="1">
            <a:off x="8159750" y="4387851"/>
            <a:ext cx="647700" cy="71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8940800" y="1828800"/>
            <a:ext cx="26416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333" b="1">
                <a:solidFill>
                  <a:srgbClr val="FF0000"/>
                </a:solidFill>
              </a:rPr>
              <a:t>Cánh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7112000" y="2286000"/>
            <a:ext cx="18288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1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1" grpId="0" animBg="1"/>
      <p:bldP spid="29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800px-R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1480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Web-thump-450x37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1219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0" y="0"/>
            <a:ext cx="3048000" cy="914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267" b="1"/>
              <a:t>Côn trùng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4191000"/>
            <a:ext cx="12192000" cy="2117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3556000" y="6324600"/>
            <a:ext cx="5283200" cy="5334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33" b="1">
                <a:solidFill>
                  <a:schemeClr val="tx1"/>
                </a:solidFill>
              </a:rPr>
              <a:t>Động vật có xương sống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812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1751740763,C:\Users\Admin\Desktop\Giao an-e - learning(15-16)\TN&amp;XH lop 3\Côn trùng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7,1751740763,C:\Users\Admin\Desktop\Giao an-e - learning(15-16)\TN&amp;XH lop 3\Côn trùng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khoctham.us - Em yeu truong em - Nhac Beat.mp3"/>
  <p:tag name="PPSNARRATION" val="12,1751740763,C:\Users\Admin\Desktop\Giao an-e - learning(15-16)\TN&amp;XH lop 3\Côn trùng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15,1751740763,C:\Users\Admin\Desktop\Giao an-e - learning(15-16)\TN&amp;XH lop 3\Côn trùng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751740763,C:\Users\Admin\Desktop\Giao an-e - learning(15-16)\TN&amp;XH lop 3\Côn trùng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20,1751740763,C:\Users\Admin\Desktop\Giao an-e - learning(15-16)\TN&amp;XH lop 3\Côn trùng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21,1751740763,C:\Users\Admin\Desktop\Giao an-e - learning(15-16)\TN&amp;XH lop 3\Côn trùng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2,1751740763,C:\Users\Admin\Desktop\Giao an-e - learning(15-16)\TN&amp;XH lop 3\Côn trùng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Nhac bai day\nhac beat.mp3"/>
  <p:tag name="PPSNARRATION" val="15,1751740763,C:\Users\Admin\Desktop\Giao an-e - learning(15-16)\TN&amp;XH lop 3\Côn trùng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F273F5-C010-4EE2-AE74-184C89A575DB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244</Words>
  <Application>Microsoft Office PowerPoint</Application>
  <PresentationFormat>Widescreen</PresentationFormat>
  <Paragraphs>73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Garamond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GIÁO DỤC: ĐÁNH BAY COVID-19</dc:title>
  <dc:creator>Ngô Hoàng</dc:creator>
  <cp:lastModifiedBy>Tạ Bá Huy</cp:lastModifiedBy>
  <cp:revision>74</cp:revision>
  <dcterms:created xsi:type="dcterms:W3CDTF">2020-04-09T18:31:27Z</dcterms:created>
  <dcterms:modified xsi:type="dcterms:W3CDTF">2022-03-06T15:32:49Z</dcterms:modified>
</cp:coreProperties>
</file>