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22" r:id="rId3"/>
    <p:sldId id="528" r:id="rId4"/>
    <p:sldId id="515" r:id="rId5"/>
    <p:sldId id="272" r:id="rId6"/>
    <p:sldId id="525" r:id="rId7"/>
    <p:sldId id="278" r:id="rId8"/>
    <p:sldId id="516" r:id="rId9"/>
    <p:sldId id="523" r:id="rId10"/>
    <p:sldId id="518" r:id="rId11"/>
    <p:sldId id="519" r:id="rId12"/>
    <p:sldId id="520" r:id="rId13"/>
    <p:sldId id="281" r:id="rId14"/>
    <p:sldId id="522" r:id="rId15"/>
    <p:sldId id="52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Thi Linh (FE FSC DN)" initials="PTL(FD" lastIdx="2" clrIdx="0">
    <p:extLst>
      <p:ext uri="{19B8F6BF-5375-455C-9EA6-DF929625EA0E}">
        <p15:presenceInfo xmlns:p15="http://schemas.microsoft.com/office/powerpoint/2012/main" userId="Phan Thi Linh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99"/>
    <a:srgbClr val="FFCCCC"/>
    <a:srgbClr val="99FF33"/>
    <a:srgbClr val="00820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6" autoAdjust="0"/>
    <p:restoredTop sz="93927" autoAdjust="0"/>
  </p:normalViewPr>
  <p:slideViewPr>
    <p:cSldViewPr snapToGrid="0">
      <p:cViewPr varScale="1">
        <p:scale>
          <a:sx n="81" d="100"/>
          <a:sy n="81" d="100"/>
        </p:scale>
        <p:origin x="9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3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2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490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352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3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1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459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143" y="-133920"/>
            <a:ext cx="12356108" cy="7678648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-228881" y="-117881"/>
            <a:ext cx="2287887" cy="17252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10245628" y="4082608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1828138" y="2591546"/>
            <a:ext cx="8430634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CHÀO MỪNG CÁC CON ĐẾN VỚI TIẾT TIẾNG VIỆT</a:t>
            </a:r>
          </a:p>
          <a:p>
            <a:pPr algn="ctr">
              <a:lnSpc>
                <a:spcPct val="150000"/>
              </a:lnSpc>
            </a:pP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包图小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36608" y="5967198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295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0750" y="1323975"/>
            <a:ext cx="9465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HP001 4 hàng" panose="020B0603050302020204" pitchFamily="34" charset="0"/>
              </a:rPr>
              <a:t>2.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HP001 4 hàng" panose="020B0603050302020204" pitchFamily="34" charset="0"/>
              </a:rPr>
              <a:t>(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lùi</a:t>
            </a:r>
            <a:r>
              <a:rPr lang="en-US" sz="3200" b="1" dirty="0" smtClean="0">
                <a:latin typeface="HP001 4 hàng" panose="020B0603050302020204" pitchFamily="34" charset="0"/>
              </a:rPr>
              <a:t> 1 ô) ……………………………………………………………………………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HP001 4 hàng" panose="020B0603050302020204" pitchFamily="34" charset="0"/>
              </a:rPr>
              <a:t>..............................................................................................................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33600" y="523875"/>
            <a:ext cx="28575" cy="59340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0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32"/>
            <a:ext cx="5198165" cy="30080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1081545" y="1463113"/>
            <a:ext cx="3218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69683" y="4663440"/>
            <a:ext cx="3055735" cy="15844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34792" y="2829746"/>
            <a:ext cx="10058750" cy="3146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chí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</a:t>
            </a:r>
          </a:p>
          <a:p>
            <a:pPr>
              <a:lnSpc>
                <a:spcPct val="150000"/>
              </a:lnSpc>
            </a:pP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84674" y="3072529"/>
            <a:ext cx="1761761" cy="55806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(3 – 5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8165" y="4454574"/>
            <a:ext cx="5655365" cy="14219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7FE096-8D39-7E4B-BE92-590330D3475B}"/>
              </a:ext>
            </a:extLst>
          </p:cNvPr>
          <p:cNvSpPr/>
          <p:nvPr/>
        </p:nvSpPr>
        <p:spPr>
          <a:xfrm>
            <a:off x="633048" y="780585"/>
            <a:ext cx="10822744" cy="529683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về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 thấy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tay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 em b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vội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mỉm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e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xách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 vui vì mình đã làm được một việc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635329" y="739942"/>
            <a:ext cx="5236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cầu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cần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4268" y="4139347"/>
            <a:ext cx="9497329" cy="1938992"/>
            <a:chOff x="1162327" y="2296678"/>
            <a:chExt cx="9497329" cy="24321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162327" y="2296678"/>
              <a:ext cx="9497329" cy="24321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(3 – 5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chứng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38">
              <a:extLst>
                <a:ext uri="{FF2B5EF4-FFF2-40B4-BE49-F238E27FC236}">
                  <a16:creationId xmlns:a16="http://schemas.microsoft.com/office/drawing/2014/main" id="{DCE331E6-837D-4549-A460-8B1B756C809E}"/>
                </a:ext>
              </a:extLst>
            </p:cNvPr>
            <p:cNvSpPr/>
            <p:nvPr/>
          </p:nvSpPr>
          <p:spPr>
            <a:xfrm>
              <a:off x="1162327" y="2308780"/>
              <a:ext cx="9497329" cy="2420030"/>
            </a:xfrm>
            <a:prstGeom prst="roundRect">
              <a:avLst/>
            </a:prstGeom>
            <a:noFill/>
            <a:ln w="57150">
              <a:solidFill>
                <a:srgbClr val="412D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34937" y="2089080"/>
            <a:ext cx="9497329" cy="1323440"/>
            <a:chOff x="1162327" y="2296678"/>
            <a:chExt cx="9497329" cy="16600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162327" y="2296678"/>
              <a:ext cx="9497329" cy="1660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Rounded Corners 38">
              <a:extLst>
                <a:ext uri="{FF2B5EF4-FFF2-40B4-BE49-F238E27FC236}">
                  <a16:creationId xmlns:a16="http://schemas.microsoft.com/office/drawing/2014/main" id="{DCE331E6-837D-4549-A460-8B1B756C809E}"/>
                </a:ext>
              </a:extLst>
            </p:cNvPr>
            <p:cNvSpPr/>
            <p:nvPr/>
          </p:nvSpPr>
          <p:spPr>
            <a:xfrm>
              <a:off x="1162327" y="2308780"/>
              <a:ext cx="9497329" cy="1647926"/>
            </a:xfrm>
            <a:prstGeom prst="roundRect">
              <a:avLst/>
            </a:prstGeom>
            <a:noFill/>
            <a:ln w="57150">
              <a:solidFill>
                <a:srgbClr val="412D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9881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orizontal Scroll 5">
            <a:extLst>
              <a:ext uri="{FF2B5EF4-FFF2-40B4-BE49-F238E27FC236}">
                <a16:creationId xmlns:a16="http://schemas.microsoft.com/office/drawing/2014/main" id="{402FE776-D5D9-4A6F-9B15-D6B76C0A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265"/>
            <a:ext cx="10515600" cy="561869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4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1794651"/>
            <a:ext cx="7633146" cy="259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1" y="457200"/>
            <a:ext cx="10281682" cy="5030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49" y="146274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2284921" cy="229556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454888" y="931030"/>
            <a:ext cx="9282223" cy="3247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</a:pPr>
            <a:r>
              <a:rPr lang="en-US" sz="36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>
              <a:lnSpc>
                <a:spcPct val="200000"/>
              </a:lnSpc>
            </a:pP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KỂ LẠI MỘT SỰ VIỆC ĐÃ CHỨNG KIẾN HOẶC THAM GIA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635329" y="739942"/>
            <a:ext cx="5236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cầu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cần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4268" y="4139347"/>
            <a:ext cx="9497329" cy="1938992"/>
            <a:chOff x="1162327" y="2296678"/>
            <a:chExt cx="9497329" cy="24321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162327" y="2296678"/>
              <a:ext cx="9497329" cy="24321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(3 – 5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chứng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38">
              <a:extLst>
                <a:ext uri="{FF2B5EF4-FFF2-40B4-BE49-F238E27FC236}">
                  <a16:creationId xmlns:a16="http://schemas.microsoft.com/office/drawing/2014/main" id="{DCE331E6-837D-4549-A460-8B1B756C809E}"/>
                </a:ext>
              </a:extLst>
            </p:cNvPr>
            <p:cNvSpPr/>
            <p:nvPr/>
          </p:nvSpPr>
          <p:spPr>
            <a:xfrm>
              <a:off x="1162327" y="2308780"/>
              <a:ext cx="9497329" cy="2420030"/>
            </a:xfrm>
            <a:prstGeom prst="roundRect">
              <a:avLst/>
            </a:prstGeom>
            <a:noFill/>
            <a:ln w="57150">
              <a:solidFill>
                <a:srgbClr val="412D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4269" y="2417324"/>
            <a:ext cx="9497329" cy="1323440"/>
            <a:chOff x="1162327" y="2296678"/>
            <a:chExt cx="9497329" cy="16600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162327" y="2296678"/>
              <a:ext cx="9497329" cy="1660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Rounded Corners 38">
              <a:extLst>
                <a:ext uri="{FF2B5EF4-FFF2-40B4-BE49-F238E27FC236}">
                  <a16:creationId xmlns:a16="http://schemas.microsoft.com/office/drawing/2014/main" id="{DCE331E6-837D-4549-A460-8B1B756C809E}"/>
                </a:ext>
              </a:extLst>
            </p:cNvPr>
            <p:cNvSpPr/>
            <p:nvPr/>
          </p:nvSpPr>
          <p:spPr>
            <a:xfrm>
              <a:off x="1162327" y="2308780"/>
              <a:ext cx="9497329" cy="1647926"/>
            </a:xfrm>
            <a:prstGeom prst="roundRect">
              <a:avLst/>
            </a:prstGeom>
            <a:noFill/>
            <a:ln w="57150">
              <a:solidFill>
                <a:srgbClr val="412D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7263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DA6CA0-AD16-5A45-9807-2D6C7F452EC8}"/>
              </a:ext>
            </a:extLst>
          </p:cNvPr>
          <p:cNvSpPr txBox="1"/>
          <p:nvPr/>
        </p:nvSpPr>
        <p:spPr>
          <a:xfrm>
            <a:off x="1867705" y="270621"/>
            <a:ext cx="8554039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 về việc làm của những người trong tranh.</a:t>
            </a:r>
            <a:endParaRPr lang="en-US" sz="3200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40313-812E-FC4F-9E52-763011BA6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406" y="843855"/>
            <a:ext cx="7522828" cy="2811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57E91C-32B7-DE47-B0B9-50CEC9DF3259}"/>
              </a:ext>
            </a:extLst>
          </p:cNvPr>
          <p:cNvSpPr txBox="1"/>
          <p:nvPr/>
        </p:nvSpPr>
        <p:spPr>
          <a:xfrm>
            <a:off x="489512" y="3788410"/>
            <a:ext cx="11310424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3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khảo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endParaRPr lang="x-none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nương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cày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đốt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bếp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thổi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cơm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ngủ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x-none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(Theo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Hoài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lang="x-none" sz="24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CC77DA-C4F7-404F-B2F7-BB79BCBB4BE4}"/>
              </a:ext>
            </a:extLst>
          </p:cNvPr>
          <p:cNvCxnSpPr>
            <a:cxnSpLocks/>
          </p:cNvCxnSpPr>
          <p:nvPr/>
        </p:nvCxnSpPr>
        <p:spPr>
          <a:xfrm flipV="1">
            <a:off x="2450924" y="705872"/>
            <a:ext cx="2404254" cy="5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C1C13F-5D30-4B82-BEF7-A8205BD05D72}"/>
              </a:ext>
            </a:extLst>
          </p:cNvPr>
          <p:cNvCxnSpPr>
            <a:cxnSpLocks/>
          </p:cNvCxnSpPr>
          <p:nvPr/>
        </p:nvCxnSpPr>
        <p:spPr>
          <a:xfrm>
            <a:off x="5197568" y="697705"/>
            <a:ext cx="4903815" cy="11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2CBE64-BAA6-574D-8487-2B1C934AE75D}"/>
              </a:ext>
            </a:extLst>
          </p:cNvPr>
          <p:cNvCxnSpPr>
            <a:cxnSpLocks/>
          </p:cNvCxnSpPr>
          <p:nvPr/>
        </p:nvCxnSpPr>
        <p:spPr>
          <a:xfrm flipV="1">
            <a:off x="2311008" y="5011020"/>
            <a:ext cx="1053984" cy="5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1DB1F2-3153-1447-BC9A-92809B38DA31}"/>
              </a:ext>
            </a:extLst>
          </p:cNvPr>
          <p:cNvCxnSpPr>
            <a:cxnSpLocks/>
          </p:cNvCxnSpPr>
          <p:nvPr/>
        </p:nvCxnSpPr>
        <p:spPr>
          <a:xfrm flipV="1">
            <a:off x="2535549" y="6250651"/>
            <a:ext cx="1260700" cy="14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9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7E91C-32B7-DE47-B0B9-50CEC9DF32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6107" y="3324675"/>
            <a:ext cx="7286171" cy="329320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indent="0" defTabSz="1219170">
              <a:lnSpc>
                <a:spcPct val="130000"/>
              </a:lnSpc>
              <a:buClr>
                <a:srgbClr val="000000"/>
              </a:buClr>
              <a:buNone/>
            </a:pPr>
            <a:r>
              <a:rPr lang="en-US" sz="3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nương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cày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cỏ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đốt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bếp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thổi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cơm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ngủ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x-none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230C88-3115-9549-AEC0-857A10D4AC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36558" y="830373"/>
            <a:ext cx="381027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(1)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chứng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kiến việc gì? Ở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x-none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83841-4670-764A-9F6F-E75FDA1144B6}"/>
              </a:ext>
            </a:extLst>
          </p:cNvPr>
          <p:cNvSpPr txBox="1"/>
          <p:nvPr/>
        </p:nvSpPr>
        <p:spPr>
          <a:xfrm>
            <a:off x="8237786" y="2198213"/>
            <a:ext cx="3607822" cy="1126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(2) Có những ai tham gia việc đó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5C233-3639-544C-987F-29E5826E95C0}"/>
              </a:ext>
            </a:extLst>
          </p:cNvPr>
          <p:cNvSpPr txBox="1"/>
          <p:nvPr/>
        </p:nvSpPr>
        <p:spPr>
          <a:xfrm>
            <a:off x="8237786" y="3566053"/>
            <a:ext cx="3607822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(3) Những người tham gia đã làm gì? </a:t>
            </a:r>
            <a:endParaRPr lang="en-US" sz="2800" b="1" kern="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40313-812E-FC4F-9E52-763011BA6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119" y="151428"/>
            <a:ext cx="7565490" cy="317324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DF48C9-48F9-4F4B-B4E4-237A49B32D2E}"/>
              </a:ext>
            </a:extLst>
          </p:cNvPr>
          <p:cNvCxnSpPr>
            <a:cxnSpLocks/>
          </p:cNvCxnSpPr>
          <p:nvPr/>
        </p:nvCxnSpPr>
        <p:spPr>
          <a:xfrm>
            <a:off x="1259365" y="4512770"/>
            <a:ext cx="2865374" cy="9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2CBE64-BAA6-574D-8487-2B1C934AE75D}"/>
              </a:ext>
            </a:extLst>
          </p:cNvPr>
          <p:cNvCxnSpPr>
            <a:cxnSpLocks/>
          </p:cNvCxnSpPr>
          <p:nvPr/>
        </p:nvCxnSpPr>
        <p:spPr>
          <a:xfrm>
            <a:off x="6316080" y="4540537"/>
            <a:ext cx="11675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1DB1F2-3153-1447-BC9A-92809B38DA31}"/>
              </a:ext>
            </a:extLst>
          </p:cNvPr>
          <p:cNvCxnSpPr>
            <a:cxnSpLocks/>
          </p:cNvCxnSpPr>
          <p:nvPr/>
        </p:nvCxnSpPr>
        <p:spPr>
          <a:xfrm>
            <a:off x="613820" y="5135378"/>
            <a:ext cx="860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3F42A6-E584-1749-A3F4-2F277B09AFE9}"/>
              </a:ext>
            </a:extLst>
          </p:cNvPr>
          <p:cNvCxnSpPr>
            <a:cxnSpLocks/>
          </p:cNvCxnSpPr>
          <p:nvPr/>
        </p:nvCxnSpPr>
        <p:spPr>
          <a:xfrm>
            <a:off x="3937332" y="5135378"/>
            <a:ext cx="29405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A09163-DD39-A142-A086-4F0482D90D5D}"/>
              </a:ext>
            </a:extLst>
          </p:cNvPr>
          <p:cNvCxnSpPr>
            <a:cxnSpLocks/>
          </p:cNvCxnSpPr>
          <p:nvPr/>
        </p:nvCxnSpPr>
        <p:spPr>
          <a:xfrm>
            <a:off x="2564521" y="5771483"/>
            <a:ext cx="1165804" cy="130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032A08-4C9C-2F47-BD6C-103B90152508}"/>
              </a:ext>
            </a:extLst>
          </p:cNvPr>
          <p:cNvCxnSpPr>
            <a:cxnSpLocks/>
          </p:cNvCxnSpPr>
          <p:nvPr/>
        </p:nvCxnSpPr>
        <p:spPr>
          <a:xfrm flipV="1">
            <a:off x="5900685" y="5771483"/>
            <a:ext cx="1394637" cy="130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032A08-4C9C-2F47-BD6C-103B90152508}"/>
              </a:ext>
            </a:extLst>
          </p:cNvPr>
          <p:cNvCxnSpPr>
            <a:cxnSpLocks/>
          </p:cNvCxnSpPr>
          <p:nvPr/>
        </p:nvCxnSpPr>
        <p:spPr>
          <a:xfrm flipV="1">
            <a:off x="613820" y="6410900"/>
            <a:ext cx="1394637" cy="130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79" y="4888753"/>
            <a:ext cx="3269921" cy="187447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DF48C9-48F9-4F4B-B4E4-237A49B32D2E}"/>
              </a:ext>
            </a:extLst>
          </p:cNvPr>
          <p:cNvCxnSpPr>
            <a:cxnSpLocks/>
          </p:cNvCxnSpPr>
          <p:nvPr/>
        </p:nvCxnSpPr>
        <p:spPr>
          <a:xfrm>
            <a:off x="613820" y="3909188"/>
            <a:ext cx="5563696" cy="476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1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3ECDE4-C6A3-974F-9923-651CEEE0EB86}"/>
              </a:ext>
            </a:extLst>
          </p:cNvPr>
          <p:cNvSpPr txBox="1"/>
          <p:nvPr/>
        </p:nvSpPr>
        <p:spPr>
          <a:xfrm>
            <a:off x="365764" y="243840"/>
            <a:ext cx="10691442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3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 câu kể về một sự việc mà em đã chứng kiến hoặc tham gia ở nơi em sống.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21834F-C454-1D42-83E6-94FC2D185C78}"/>
              </a:ext>
            </a:extLst>
          </p:cNvPr>
          <p:cNvCxnSpPr>
            <a:cxnSpLocks/>
          </p:cNvCxnSpPr>
          <p:nvPr/>
        </p:nvCxnSpPr>
        <p:spPr>
          <a:xfrm flipV="1">
            <a:off x="3492265" y="3852796"/>
            <a:ext cx="1172841" cy="6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1830B6-17D2-3748-87C1-B5FD59B8D17A}"/>
              </a:ext>
            </a:extLst>
          </p:cNvPr>
          <p:cNvCxnSpPr>
            <a:cxnSpLocks/>
          </p:cNvCxnSpPr>
          <p:nvPr/>
        </p:nvCxnSpPr>
        <p:spPr>
          <a:xfrm>
            <a:off x="7865936" y="3874905"/>
            <a:ext cx="966466" cy="43955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F7865-9F81-4849-99A5-760436AA2E8C}"/>
              </a:ext>
            </a:extLst>
          </p:cNvPr>
          <p:cNvCxnSpPr>
            <a:cxnSpLocks/>
          </p:cNvCxnSpPr>
          <p:nvPr/>
        </p:nvCxnSpPr>
        <p:spPr>
          <a:xfrm flipV="1">
            <a:off x="6226009" y="4960314"/>
            <a:ext cx="0" cy="5321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21276-25A5-B44F-8F3A-29775EAB6E0F}"/>
              </a:ext>
            </a:extLst>
          </p:cNvPr>
          <p:cNvGrpSpPr/>
          <p:nvPr/>
        </p:nvGrpSpPr>
        <p:grpSpPr>
          <a:xfrm>
            <a:off x="4709568" y="3123137"/>
            <a:ext cx="3223909" cy="1837177"/>
            <a:chOff x="2701641" y="2050473"/>
            <a:chExt cx="1450117" cy="127461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4E0AB9-D76A-9D45-98F5-870E770402F0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24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D5CF04-DFF5-C24F-87D2-4FC723AA8B18}"/>
                </a:ext>
              </a:extLst>
            </p:cNvPr>
            <p:cNvSpPr txBox="1"/>
            <p:nvPr/>
          </p:nvSpPr>
          <p:spPr>
            <a:xfrm>
              <a:off x="2701641" y="2125012"/>
              <a:ext cx="1450117" cy="96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Kể sự việc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chứng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hoặc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tham</a:t>
              </a:r>
              <a:r>
                <a:rPr lang="en-US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gia</a:t>
              </a:r>
              <a:endParaRPr lang="x-none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16FC73-AAFA-5F47-AD70-38E30007E163}"/>
              </a:ext>
            </a:extLst>
          </p:cNvPr>
          <p:cNvGrpSpPr/>
          <p:nvPr/>
        </p:nvGrpSpPr>
        <p:grpSpPr>
          <a:xfrm>
            <a:off x="8850637" y="3002392"/>
            <a:ext cx="2558261" cy="1654719"/>
            <a:chOff x="4830610" y="2050473"/>
            <a:chExt cx="1666293" cy="124103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3FF35A8-8234-BD43-BA0A-DCF10EBBCAA7}"/>
                </a:ext>
              </a:extLst>
            </p:cNvPr>
            <p:cNvSpPr/>
            <p:nvPr/>
          </p:nvSpPr>
          <p:spPr>
            <a:xfrm>
              <a:off x="4830610" y="2084053"/>
              <a:ext cx="1666293" cy="120745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24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783841-4670-764A-9F6F-E75FDA1144B6}"/>
                </a:ext>
              </a:extLst>
            </p:cNvPr>
            <p:cNvSpPr txBox="1"/>
            <p:nvPr/>
          </p:nvSpPr>
          <p:spPr>
            <a:xfrm>
              <a:off x="4848332" y="2050473"/>
              <a:ext cx="1604661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(2) Có những ai tham gia việc đó?</a:t>
              </a:r>
            </a:p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endParaRPr lang="x-none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E209C8-375B-B64F-8968-7286C8103588}"/>
              </a:ext>
            </a:extLst>
          </p:cNvPr>
          <p:cNvGrpSpPr/>
          <p:nvPr/>
        </p:nvGrpSpPr>
        <p:grpSpPr>
          <a:xfrm>
            <a:off x="3371058" y="5529573"/>
            <a:ext cx="6065128" cy="1286821"/>
            <a:chOff x="1813995" y="3867973"/>
            <a:chExt cx="3299265" cy="96511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29FE8D82-450C-3847-AB9B-5216822BC1F3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endParaRPr lang="x-none" sz="2800" b="1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65C233-3639-544C-987F-29E5826E95C0}"/>
                </a:ext>
              </a:extLst>
            </p:cNvPr>
            <p:cNvSpPr txBox="1"/>
            <p:nvPr/>
          </p:nvSpPr>
          <p:spPr>
            <a:xfrm>
              <a:off x="1835852" y="3947348"/>
              <a:ext cx="3184435" cy="810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(3) Những người tham gia đã làm gì? Làm như thế nào?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D29A2C-200E-F041-81EF-BB0A5522F70D}"/>
              </a:ext>
            </a:extLst>
          </p:cNvPr>
          <p:cNvGrpSpPr/>
          <p:nvPr/>
        </p:nvGrpSpPr>
        <p:grpSpPr>
          <a:xfrm>
            <a:off x="477206" y="2565235"/>
            <a:ext cx="3057222" cy="2908055"/>
            <a:chOff x="342643" y="1792813"/>
            <a:chExt cx="1666293" cy="195606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91FDB90-89BA-AB4D-8ABC-4D01B5CD3190}"/>
                </a:ext>
              </a:extLst>
            </p:cNvPr>
            <p:cNvSpPr/>
            <p:nvPr/>
          </p:nvSpPr>
          <p:spPr>
            <a:xfrm>
              <a:off x="342643" y="1792813"/>
              <a:ext cx="1666293" cy="19560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24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CFF86A-C2CE-954D-AE6A-8B7FC9EF7CCD}"/>
                </a:ext>
              </a:extLst>
            </p:cNvPr>
            <p:cNvSpPr txBox="1"/>
            <p:nvPr/>
          </p:nvSpPr>
          <p:spPr>
            <a:xfrm>
              <a:off x="421123" y="1817948"/>
              <a:ext cx="1318790" cy="177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(4) Em có suy nghĩ gì khi chứng kiến (hoặc tham gia) việc đó? </a:t>
              </a:r>
              <a:endParaRPr lang="x-none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63E2BD-2D14-7F4C-8768-2199093A7CFB}"/>
              </a:ext>
            </a:extLst>
          </p:cNvPr>
          <p:cNvCxnSpPr>
            <a:cxnSpLocks/>
          </p:cNvCxnSpPr>
          <p:nvPr/>
        </p:nvCxnSpPr>
        <p:spPr>
          <a:xfrm flipV="1">
            <a:off x="6226009" y="2383274"/>
            <a:ext cx="0" cy="517236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8EE8EA-809B-2546-8E5D-3FCB74DB7D44}"/>
              </a:ext>
            </a:extLst>
          </p:cNvPr>
          <p:cNvGrpSpPr/>
          <p:nvPr/>
        </p:nvGrpSpPr>
        <p:grpSpPr>
          <a:xfrm>
            <a:off x="4258585" y="1483899"/>
            <a:ext cx="5229404" cy="1126462"/>
            <a:chOff x="2317380" y="820506"/>
            <a:chExt cx="3045296" cy="844848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35F1499-2AA3-DA49-A95E-1C9B5BF2554A}"/>
                </a:ext>
              </a:extLst>
            </p:cNvPr>
            <p:cNvSpPr/>
            <p:nvPr/>
          </p:nvSpPr>
          <p:spPr>
            <a:xfrm>
              <a:off x="2329054" y="823636"/>
              <a:ext cx="3033622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2400" kern="0">
                <a:solidFill>
                  <a:srgbClr val="BAE5E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230C88-3115-9549-AEC0-857A10D4AC14}"/>
                </a:ext>
              </a:extLst>
            </p:cNvPr>
            <p:cNvSpPr txBox="1"/>
            <p:nvPr/>
          </p:nvSpPr>
          <p:spPr>
            <a:xfrm>
              <a:off x="2317380" y="820506"/>
              <a:ext cx="3033623" cy="84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(1) Em đã tham gia hoặc chứng kiến việc gì? Ở </a:t>
              </a:r>
              <a:r>
                <a:rPr lang="vi-VN" sz="28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đâu</a:t>
              </a:r>
              <a:r>
                <a:rPr lang="en-US" sz="28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?</a:t>
              </a:r>
              <a:r>
                <a:rPr lang="vi-VN" sz="28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x-none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8A40120-A8A4-2444-80FB-014965C3F3BC}"/>
              </a:ext>
            </a:extLst>
          </p:cNvPr>
          <p:cNvSpPr/>
          <p:nvPr/>
        </p:nvSpPr>
        <p:spPr>
          <a:xfrm>
            <a:off x="4614818" y="2884067"/>
            <a:ext cx="3223909" cy="201996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2400" kern="0">
              <a:solidFill>
                <a:srgbClr val="BAE5E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26EF56C-FCDF-443B-A200-1CCBB865991E}"/>
              </a:ext>
            </a:extLst>
          </p:cNvPr>
          <p:cNvCxnSpPr>
            <a:cxnSpLocks/>
          </p:cNvCxnSpPr>
          <p:nvPr/>
        </p:nvCxnSpPr>
        <p:spPr>
          <a:xfrm>
            <a:off x="1134794" y="753395"/>
            <a:ext cx="4961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6E0964-4D4E-4C59-A76A-B145AA70825E}"/>
              </a:ext>
            </a:extLst>
          </p:cNvPr>
          <p:cNvCxnSpPr>
            <a:cxnSpLocks/>
          </p:cNvCxnSpPr>
          <p:nvPr/>
        </p:nvCxnSpPr>
        <p:spPr>
          <a:xfrm>
            <a:off x="7095298" y="739328"/>
            <a:ext cx="37274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0D9B30-9A8A-4668-9CA1-2128439B0DFA}"/>
              </a:ext>
            </a:extLst>
          </p:cNvPr>
          <p:cNvCxnSpPr>
            <a:cxnSpLocks/>
          </p:cNvCxnSpPr>
          <p:nvPr/>
        </p:nvCxnSpPr>
        <p:spPr>
          <a:xfrm>
            <a:off x="537480" y="1344238"/>
            <a:ext cx="38938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119DC12-418C-487D-B004-58752779BC6E}"/>
              </a:ext>
            </a:extLst>
          </p:cNvPr>
          <p:cNvSpPr txBox="1"/>
          <p:nvPr/>
        </p:nvSpPr>
        <p:spPr>
          <a:xfrm>
            <a:off x="534572" y="1466482"/>
            <a:ext cx="801859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</a:t>
            </a:r>
          </a:p>
        </p:txBody>
      </p:sp>
    </p:spTree>
    <p:extLst>
      <p:ext uri="{BB962C8B-B14F-4D97-AF65-F5344CB8AC3E}">
        <p14:creationId xmlns:p14="http://schemas.microsoft.com/office/powerpoint/2010/main" val="28982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B6DFC73D-C30F-4766-B88B-7AFA360FE620}"/>
              </a:ext>
            </a:extLst>
          </p:cNvPr>
          <p:cNvGrpSpPr/>
          <p:nvPr/>
        </p:nvGrpSpPr>
        <p:grpSpPr>
          <a:xfrm>
            <a:off x="1769322" y="288759"/>
            <a:ext cx="5714384" cy="1864637"/>
            <a:chOff x="1886552" y="430128"/>
            <a:chExt cx="5714384" cy="18646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7F5EAC-B148-2642-8952-11768A02C26A}"/>
                </a:ext>
              </a:extLst>
            </p:cNvPr>
            <p:cNvSpPr/>
            <p:nvPr/>
          </p:nvSpPr>
          <p:spPr>
            <a:xfrm>
              <a:off x="2809445" y="430128"/>
              <a:ext cx="4791491" cy="1372485"/>
            </a:xfrm>
            <a:prstGeom prst="rect">
              <a:avLst/>
            </a:prstGeom>
            <a:solidFill>
              <a:srgbClr val="CCFF99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310DB7E-16BF-A44E-8F4E-ADFF1E226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6552" y="1265610"/>
              <a:ext cx="902579" cy="10291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3B0CFC7-6B06-431E-A862-983A70A0734B}"/>
              </a:ext>
            </a:extLst>
          </p:cNvPr>
          <p:cNvGrpSpPr/>
          <p:nvPr/>
        </p:nvGrpSpPr>
        <p:grpSpPr>
          <a:xfrm>
            <a:off x="1860589" y="2359054"/>
            <a:ext cx="5689903" cy="951074"/>
            <a:chOff x="1977820" y="3277972"/>
            <a:chExt cx="5474888" cy="9510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93F62-5717-C847-9666-0CADF4EEA233}"/>
                </a:ext>
              </a:extLst>
            </p:cNvPr>
            <p:cNvSpPr/>
            <p:nvPr/>
          </p:nvSpPr>
          <p:spPr>
            <a:xfrm>
              <a:off x="2742652" y="3277972"/>
              <a:ext cx="4710056" cy="95107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Có những ai tham gia việc </a:t>
              </a: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F404C6-E725-6E45-8CF5-9A8D9A397D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7820" y="3492616"/>
              <a:ext cx="800200" cy="5395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C1FDB3-076F-421B-856F-1FFCC764992B}"/>
              </a:ext>
            </a:extLst>
          </p:cNvPr>
          <p:cNvGrpSpPr/>
          <p:nvPr/>
        </p:nvGrpSpPr>
        <p:grpSpPr>
          <a:xfrm>
            <a:off x="1769322" y="3490053"/>
            <a:ext cx="5782892" cy="1098384"/>
            <a:chOff x="1819175" y="4571627"/>
            <a:chExt cx="5782892" cy="10983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E7E60D-CE57-0140-98D5-692FF15400AF}"/>
                </a:ext>
              </a:extLst>
            </p:cNvPr>
            <p:cNvSpPr/>
            <p:nvPr/>
          </p:nvSpPr>
          <p:spPr>
            <a:xfrm>
              <a:off x="2682115" y="4571627"/>
              <a:ext cx="4919952" cy="1098384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Những </a:t>
              </a: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người tham gia đã làm gì? Làm như thế nào? 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778589C-597F-1642-9D5B-D6A4CB398A82}"/>
                </a:ext>
              </a:extLst>
            </p:cNvPr>
            <p:cNvCxnSpPr>
              <a:cxnSpLocks/>
            </p:cNvCxnSpPr>
            <p:nvPr/>
          </p:nvCxnSpPr>
          <p:spPr>
            <a:xfrm>
              <a:off x="1819175" y="4571627"/>
              <a:ext cx="882760" cy="341337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08288" y="1861254"/>
            <a:ext cx="2164900" cy="2840696"/>
            <a:chOff x="225518" y="2086380"/>
            <a:chExt cx="2232992" cy="294664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27EBC5-EF99-3E44-BD1A-EF880CF26D1D}"/>
                </a:ext>
              </a:extLst>
            </p:cNvPr>
            <p:cNvSpPr/>
            <p:nvPr/>
          </p:nvSpPr>
          <p:spPr>
            <a:xfrm>
              <a:off x="225518" y="2086380"/>
              <a:ext cx="2232992" cy="294664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47829" y="2414315"/>
              <a:ext cx="1931982" cy="2330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endParaRPr lang="en-US" sz="4000" b="1" dirty="0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DAF3E1-8A42-44AB-AF27-34D494464173}"/>
              </a:ext>
            </a:extLst>
          </p:cNvPr>
          <p:cNvSpPr/>
          <p:nvPr/>
        </p:nvSpPr>
        <p:spPr>
          <a:xfrm>
            <a:off x="8254724" y="288759"/>
            <a:ext cx="3530991" cy="1572496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qua</a:t>
            </a:r>
          </a:p>
          <a:p>
            <a:pPr>
              <a:lnSpc>
                <a:spcPct val="120000"/>
              </a:lnSpc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xóm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chợ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endParaRPr lang="x-none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4DA016-9166-4508-9376-939009A94079}"/>
              </a:ext>
            </a:extLst>
          </p:cNvPr>
          <p:cNvCxnSpPr>
            <a:cxnSpLocks/>
          </p:cNvCxnSpPr>
          <p:nvPr/>
        </p:nvCxnSpPr>
        <p:spPr>
          <a:xfrm flipV="1">
            <a:off x="7659791" y="1038879"/>
            <a:ext cx="644928" cy="157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95FF19F-AEBD-4189-81AF-291D8ADC3AC8}"/>
              </a:ext>
            </a:extLst>
          </p:cNvPr>
          <p:cNvGrpSpPr/>
          <p:nvPr/>
        </p:nvGrpSpPr>
        <p:grpSpPr>
          <a:xfrm>
            <a:off x="7806088" y="2426269"/>
            <a:ext cx="4108544" cy="746841"/>
            <a:chOff x="7426212" y="2953110"/>
            <a:chExt cx="4078199" cy="119909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D7E1050-B3D8-49D4-80BF-683C48D87958}"/>
                </a:ext>
              </a:extLst>
            </p:cNvPr>
            <p:cNvSpPr/>
            <p:nvPr/>
          </p:nvSpPr>
          <p:spPr>
            <a:xfrm>
              <a:off x="7903418" y="2953110"/>
              <a:ext cx="3600993" cy="119909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Hà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Bin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em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55D2A05-9378-41B7-BE19-EB94312311FC}"/>
                </a:ext>
              </a:extLst>
            </p:cNvPr>
            <p:cNvCxnSpPr>
              <a:cxnSpLocks/>
            </p:cNvCxnSpPr>
            <p:nvPr/>
          </p:nvCxnSpPr>
          <p:spPr>
            <a:xfrm>
              <a:off x="7426212" y="3570059"/>
              <a:ext cx="486464" cy="0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16363D2-8EB0-41E4-9561-3B32B74294D3}"/>
              </a:ext>
            </a:extLst>
          </p:cNvPr>
          <p:cNvGrpSpPr/>
          <p:nvPr/>
        </p:nvGrpSpPr>
        <p:grpSpPr>
          <a:xfrm>
            <a:off x="7723741" y="3404068"/>
            <a:ext cx="4061971" cy="1270353"/>
            <a:chOff x="7493587" y="4924468"/>
            <a:chExt cx="4547564" cy="127035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9E3D082-8B0A-4195-8959-2F1B709E93DC}"/>
                </a:ext>
              </a:extLst>
            </p:cNvPr>
            <p:cNvSpPr/>
            <p:nvPr/>
          </p:nvSpPr>
          <p:spPr>
            <a:xfrm>
              <a:off x="8060385" y="4924468"/>
              <a:ext cx="3980766" cy="1270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Hà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xách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giỏ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bế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Bin.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quấy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khóc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xách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hộ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cô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túi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rau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8E203D1-CAE2-4B3D-BF28-876F9A63C6C3}"/>
                </a:ext>
              </a:extLst>
            </p:cNvPr>
            <p:cNvCxnSpPr>
              <a:cxnSpLocks/>
            </p:cNvCxnSpPr>
            <p:nvPr/>
          </p:nvCxnSpPr>
          <p:spPr>
            <a:xfrm>
              <a:off x="7493587" y="5517789"/>
              <a:ext cx="56679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C1FDB3-076F-421B-856F-1FFCC764992B}"/>
              </a:ext>
            </a:extLst>
          </p:cNvPr>
          <p:cNvGrpSpPr/>
          <p:nvPr/>
        </p:nvGrpSpPr>
        <p:grpSpPr>
          <a:xfrm>
            <a:off x="1769322" y="4405231"/>
            <a:ext cx="5934524" cy="2248789"/>
            <a:chOff x="1843410" y="3830804"/>
            <a:chExt cx="5934524" cy="22487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7E60D-CE57-0140-98D5-692FF15400AF}"/>
                </a:ext>
              </a:extLst>
            </p:cNvPr>
            <p:cNvSpPr/>
            <p:nvPr/>
          </p:nvSpPr>
          <p:spPr>
            <a:xfrm>
              <a:off x="2726170" y="4754507"/>
              <a:ext cx="5051764" cy="13250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Em có suy nghĩ gì khi chứng kiến (hoặc tham gia) việc đó?</a:t>
              </a:r>
              <a:endPara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778589C-597F-1642-9D5B-D6A4CB398A82}"/>
                </a:ext>
              </a:extLst>
            </p:cNvPr>
            <p:cNvCxnSpPr>
              <a:cxnSpLocks/>
            </p:cNvCxnSpPr>
            <p:nvPr/>
          </p:nvCxnSpPr>
          <p:spPr>
            <a:xfrm>
              <a:off x="1843410" y="3830804"/>
              <a:ext cx="858525" cy="10821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6363D2-8EB0-41E4-9561-3B32B74294D3}"/>
              </a:ext>
            </a:extLst>
          </p:cNvPr>
          <p:cNvGrpSpPr/>
          <p:nvPr/>
        </p:nvGrpSpPr>
        <p:grpSpPr>
          <a:xfrm>
            <a:off x="7806085" y="5690305"/>
            <a:ext cx="3979627" cy="792162"/>
            <a:chOff x="7495244" y="5081713"/>
            <a:chExt cx="4545907" cy="119909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Rectangle: Rounded Corners 47">
              <a:extLst>
                <a:ext uri="{FF2B5EF4-FFF2-40B4-BE49-F238E27FC236}">
                  <a16:creationId xmlns:a16="http://schemas.microsoft.com/office/drawing/2014/main" id="{39E3D082-8B0A-4195-8959-2F1B709E93DC}"/>
                </a:ext>
              </a:extLst>
            </p:cNvPr>
            <p:cNvSpPr/>
            <p:nvPr/>
          </p:nvSpPr>
          <p:spPr>
            <a:xfrm>
              <a:off x="8060385" y="5081713"/>
              <a:ext cx="3980766" cy="119909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vui</a:t>
              </a:r>
              <a:r>
                <a:rPr lang="en-US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r>
                <a:rPr lang="vi-VN" sz="24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x-none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8E203D1-CAE2-4B3D-BF28-876F9A63C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5244" y="5680815"/>
              <a:ext cx="565141" cy="8969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7F5EAC-B148-2642-8952-11768A02C26A}"/>
              </a:ext>
            </a:extLst>
          </p:cNvPr>
          <p:cNvSpPr/>
          <p:nvPr/>
        </p:nvSpPr>
        <p:spPr>
          <a:xfrm>
            <a:off x="819655" y="821912"/>
            <a:ext cx="4919952" cy="1372485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93F62-5717-C847-9666-0CADF4EEA233}"/>
              </a:ext>
            </a:extLst>
          </p:cNvPr>
          <p:cNvSpPr/>
          <p:nvPr/>
        </p:nvSpPr>
        <p:spPr>
          <a:xfrm>
            <a:off x="819655" y="2409896"/>
            <a:ext cx="4919952" cy="10790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 ai tham gia việc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E7E60D-CE57-0140-98D5-692FF15400AF}"/>
              </a:ext>
            </a:extLst>
          </p:cNvPr>
          <p:cNvSpPr/>
          <p:nvPr/>
        </p:nvSpPr>
        <p:spPr>
          <a:xfrm>
            <a:off x="819655" y="3648055"/>
            <a:ext cx="4919952" cy="1098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 tham gia đã làm gì? Làm như thế nào?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E7E60D-CE57-0140-98D5-692FF15400AF}"/>
              </a:ext>
            </a:extLst>
          </p:cNvPr>
          <p:cNvSpPr/>
          <p:nvPr/>
        </p:nvSpPr>
        <p:spPr>
          <a:xfrm>
            <a:off x="819655" y="5236386"/>
            <a:ext cx="4919952" cy="1325086"/>
          </a:xfrm>
          <a:prstGeom prst="rect">
            <a:avLst/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 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 suy nghĩ gì khi chứng kiến (hoặc tham gia) việc đó?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0542" y="1254081"/>
            <a:ext cx="203130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(1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68882" y="3440474"/>
            <a:ext cx="2031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2100" y="5669791"/>
            <a:ext cx="203130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(1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A1F970-180F-462F-9DD0-630304707848}"/>
              </a:ext>
            </a:extLst>
          </p:cNvPr>
          <p:cNvGrpSpPr/>
          <p:nvPr/>
        </p:nvGrpSpPr>
        <p:grpSpPr>
          <a:xfrm>
            <a:off x="5739607" y="1246544"/>
            <a:ext cx="2942699" cy="523220"/>
            <a:chOff x="5001546" y="1955699"/>
            <a:chExt cx="2942699" cy="523220"/>
          </a:xfrm>
          <a:solidFill>
            <a:srgbClr val="CCFF99"/>
          </a:solidFill>
        </p:grpSpPr>
        <p:sp>
          <p:nvSpPr>
            <p:cNvPr id="34" name="TextBox 33"/>
            <p:cNvSpPr txBox="1"/>
            <p:nvPr/>
          </p:nvSpPr>
          <p:spPr>
            <a:xfrm>
              <a:off x="5912943" y="1955699"/>
              <a:ext cx="2031302" cy="523220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/>
            <p:cNvCxnSpPr>
              <a:cxnSpLocks/>
            </p:cNvCxnSpPr>
            <p:nvPr/>
          </p:nvCxnSpPr>
          <p:spPr>
            <a:xfrm>
              <a:off x="5001546" y="2176626"/>
              <a:ext cx="911397" cy="0"/>
            </a:xfrm>
            <a:prstGeom prst="straightConnector1">
              <a:avLst/>
            </a:prstGeom>
            <a:grpFill/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A9245-F1CA-4F71-BF38-C27AD9422910}"/>
              </a:ext>
            </a:extLst>
          </p:cNvPr>
          <p:cNvGrpSpPr/>
          <p:nvPr/>
        </p:nvGrpSpPr>
        <p:grpSpPr>
          <a:xfrm>
            <a:off x="6443329" y="3029839"/>
            <a:ext cx="3525553" cy="1081322"/>
            <a:chOff x="5457244" y="3107344"/>
            <a:chExt cx="3525553" cy="108132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7" name="TextBox 36"/>
            <p:cNvSpPr txBox="1"/>
            <p:nvPr/>
          </p:nvSpPr>
          <p:spPr>
            <a:xfrm>
              <a:off x="5912943" y="3107344"/>
              <a:ext cx="3069854" cy="1081322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endPara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tâm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38" name="Straight Arrow Connector 37"/>
            <p:cNvCxnSpPr>
              <a:cxnSpLocks/>
            </p:cNvCxnSpPr>
            <p:nvPr/>
          </p:nvCxnSpPr>
          <p:spPr>
            <a:xfrm>
              <a:off x="5457244" y="3720141"/>
              <a:ext cx="455699" cy="0"/>
            </a:xfrm>
            <a:prstGeom prst="straightConnector1">
              <a:avLst/>
            </a:prstGeom>
            <a:grpFill/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6651004" y="5673529"/>
            <a:ext cx="2293163" cy="523220"/>
          </a:xfrm>
          <a:prstGeom prst="rect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 flipV="1">
            <a:off x="5805502" y="5935139"/>
            <a:ext cx="846651" cy="205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>
            <a:off x="5876873" y="2459454"/>
            <a:ext cx="318433" cy="2362803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7EF749-F910-40D3-8C24-6EDB3B8E402B}"/>
              </a:ext>
            </a:extLst>
          </p:cNvPr>
          <p:cNvSpPr txBox="1"/>
          <p:nvPr/>
        </p:nvSpPr>
        <p:spPr>
          <a:xfrm>
            <a:off x="3245111" y="164489"/>
            <a:ext cx="63306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Ý CẦN CÓ TRONG ĐOẠN VĂN</a:t>
            </a:r>
          </a:p>
        </p:txBody>
      </p:sp>
    </p:spTree>
    <p:extLst>
      <p:ext uri="{BB962C8B-B14F-4D97-AF65-F5344CB8AC3E}">
        <p14:creationId xmlns:p14="http://schemas.microsoft.com/office/powerpoint/2010/main" val="30823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24" grpId="0" animBg="1"/>
      <p:bldP spid="30" grpId="0" animBg="1"/>
      <p:bldP spid="31" grpId="0"/>
      <p:bldP spid="32" grpId="0" animBg="1"/>
      <p:bldP spid="39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7135694" y="1219936"/>
            <a:ext cx="3329354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851325" y="721204"/>
            <a:ext cx="35263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5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5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48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9" t="6565" r="16420" b="7758"/>
          <a:stretch/>
        </p:blipFill>
        <p:spPr>
          <a:xfrm>
            <a:off x="498016" y="2461309"/>
            <a:ext cx="2600866" cy="3232584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1285300" y="484627"/>
            <a:ext cx="4823626" cy="1257985"/>
          </a:xfrm>
          <a:prstGeom prst="cloudCallout">
            <a:avLst>
              <a:gd name="adj1" fmla="val -27808"/>
              <a:gd name="adj2" fmla="val 92231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1157" y="2800328"/>
            <a:ext cx="69708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latin typeface="UTM Avo" pitchFamily="18" charset="0"/>
              </a:rPr>
              <a:t>- </a:t>
            </a:r>
            <a:r>
              <a:rPr lang="en-US" sz="3200" b="1" dirty="0" err="1" smtClean="0">
                <a:latin typeface="UTM Avo" pitchFamily="18" charset="0"/>
              </a:rPr>
              <a:t>Giới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thiệu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kể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được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các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việc</a:t>
            </a:r>
            <a:r>
              <a:rPr lang="en-US" sz="3200" b="1" dirty="0" smtClean="0">
                <a:latin typeface="UTM Avo" pitchFamily="18" charset="0"/>
              </a:rPr>
              <a:t>, </a:t>
            </a:r>
            <a:r>
              <a:rPr lang="en-US" sz="3200" b="1" dirty="0" err="1" smtClean="0">
                <a:latin typeface="UTM Avo" pitchFamily="18" charset="0"/>
              </a:rPr>
              <a:t>suy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nghĩ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khi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chứng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kiến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hoặc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tham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gia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làm</a:t>
            </a:r>
            <a:r>
              <a:rPr lang="en-US" sz="3200" b="1" dirty="0" smtClean="0">
                <a:latin typeface="UTM Avo" pitchFamily="18" charset="0"/>
              </a:rPr>
              <a:t> </a:t>
            </a:r>
            <a:r>
              <a:rPr lang="en-US" sz="3200" b="1" dirty="0" err="1" smtClean="0">
                <a:latin typeface="UTM Avo" pitchFamily="18" charset="0"/>
              </a:rPr>
              <a:t>việc</a:t>
            </a:r>
            <a:r>
              <a:rPr lang="en-US" sz="3200" b="1" dirty="0" smtClean="0">
                <a:latin typeface="UTM Avo" pitchFamily="18" charset="0"/>
              </a:rPr>
              <a:t> </a:t>
            </a:r>
          </a:p>
          <a:p>
            <a:pPr lvl="0"/>
            <a:r>
              <a:rPr lang="en-US" sz="3200" dirty="0" smtClean="0">
                <a:latin typeface="UTM Avo" pitchFamily="18" charset="0"/>
              </a:rPr>
              <a:t> </a:t>
            </a:r>
            <a:endParaRPr lang="en-US" sz="3200" dirty="0">
              <a:solidFill>
                <a:srgbClr val="0000CC"/>
              </a:solidFill>
              <a:latin typeface="UTM Avo" pitchFamily="18" charset="0"/>
            </a:endParaRPr>
          </a:p>
          <a:p>
            <a:pPr lvl="0"/>
            <a:r>
              <a:rPr lang="en-US" sz="3200" b="1" dirty="0" smtClean="0">
                <a:solidFill>
                  <a:srgbClr val="008200"/>
                </a:solidFill>
                <a:latin typeface="UTM Avo" pitchFamily="18" charset="0"/>
              </a:rPr>
              <a:t>- </a:t>
            </a:r>
            <a:r>
              <a:rPr lang="en-US" sz="3200" b="1" dirty="0" err="1" smtClean="0">
                <a:solidFill>
                  <a:srgbClr val="008200"/>
                </a:solidFill>
                <a:latin typeface="UTM Avo" pitchFamily="18" charset="0"/>
              </a:rPr>
              <a:t>Diễn</a:t>
            </a:r>
            <a:r>
              <a:rPr lang="en-US" sz="3200" b="1" dirty="0" smtClean="0">
                <a:solidFill>
                  <a:srgbClr val="0082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đạt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rõ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 ý,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trôi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chảy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,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đúng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8200"/>
                </a:solidFill>
                <a:latin typeface="UTM Avo" pitchFamily="18" charset="0"/>
              </a:rPr>
              <a:t>nội</a:t>
            </a:r>
            <a:r>
              <a:rPr lang="en-US" sz="3200" b="1" dirty="0">
                <a:solidFill>
                  <a:srgbClr val="008200"/>
                </a:solidFill>
                <a:latin typeface="UTM Avo" pitchFamily="18" charset="0"/>
              </a:rPr>
              <a:t> </a:t>
            </a:r>
            <a:r>
              <a:rPr lang="en-US" sz="3200" b="1" dirty="0" smtClean="0">
                <a:solidFill>
                  <a:srgbClr val="008200"/>
                </a:solidFill>
                <a:latin typeface="UTM Avo" pitchFamily="18" charset="0"/>
              </a:rPr>
              <a:t>dung.</a:t>
            </a:r>
            <a:endParaRPr lang="en-US" sz="3200" dirty="0">
              <a:solidFill>
                <a:srgbClr val="008200"/>
              </a:solidFill>
              <a:latin typeface="UTM Avo" pitchFamily="18" charset="0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DEDBE6EB-7DD8-0B4A-A771-91BD9A13F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98016" y="484627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703</Words>
  <Application>Microsoft Office PowerPoint</Application>
  <PresentationFormat>Widescreen</PresentationFormat>
  <Paragraphs>80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Arial-Rounded</vt:lpstr>
      <vt:lpstr>Calibri</vt:lpstr>
      <vt:lpstr>Calibri Light</vt:lpstr>
      <vt:lpstr>HP001 4 hàng</vt:lpstr>
      <vt:lpstr>iCiel Crocante</vt:lpstr>
      <vt:lpstr>Times New Roman</vt:lpstr>
      <vt:lpstr>UTM Avo</vt:lpstr>
      <vt:lpstr>仓耳玄三M W05</vt:lpstr>
      <vt:lpstr>包图小白体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 (1) Tác giả chứng kiến việc gì? Ở đâu?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297</cp:revision>
  <dcterms:created xsi:type="dcterms:W3CDTF">2021-05-29T04:05:18Z</dcterms:created>
  <dcterms:modified xsi:type="dcterms:W3CDTF">2022-02-19T14:23:18Z</dcterms:modified>
</cp:coreProperties>
</file>