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0" r:id="rId2"/>
    <p:sldId id="353" r:id="rId3"/>
    <p:sldId id="334" r:id="rId4"/>
    <p:sldId id="284" r:id="rId5"/>
    <p:sldId id="280" r:id="rId6"/>
    <p:sldId id="335" r:id="rId7"/>
    <p:sldId id="336" r:id="rId8"/>
    <p:sldId id="337" r:id="rId9"/>
    <p:sldId id="281" r:id="rId10"/>
    <p:sldId id="355" r:id="rId11"/>
    <p:sldId id="338" r:id="rId12"/>
    <p:sldId id="282" r:id="rId13"/>
    <p:sldId id="341" r:id="rId14"/>
    <p:sldId id="356" r:id="rId15"/>
    <p:sldId id="342" r:id="rId16"/>
    <p:sldId id="344" r:id="rId17"/>
    <p:sldId id="345" r:id="rId18"/>
    <p:sldId id="346" r:id="rId19"/>
    <p:sldId id="285" r:id="rId20"/>
  </p:sldIdLst>
  <p:sldSz cx="12192000" cy="6858000"/>
  <p:notesSz cx="6858000" cy="9144000"/>
  <p:embeddedFontLst>
    <p:embeddedFont>
      <p:font typeface="Roboto" pitchFamily="2" charset="0"/>
      <p:regular r:id="rId22"/>
      <p:bold r:id="rId23"/>
      <p:italic r:id="rId24"/>
      <p:boldItalic r:id="rId25"/>
    </p:embeddedFont>
    <p:embeddedFont>
      <p:font typeface="Times" pitchFamily="18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HP001 4H" pitchFamily="34" charset="0"/>
      <p:regular r:id="rId34"/>
      <p:bold r:id="rId35"/>
    </p:embeddedFont>
    <p:embeddedFont>
      <p:font typeface="等线" charset="-122"/>
      <p:regular r:id="rId36"/>
    </p:embeddedFont>
    <p:embeddedFont>
      <p:font typeface="宋体" pitchFamily="2" charset="-122"/>
      <p:regular r:id="rId37"/>
    </p:embeddedFont>
    <p:embeddedFont>
      <p:font typeface=".VnTime" pitchFamily="34" charset="0"/>
      <p:regular r:id="rId38"/>
      <p:bold r:id="rId39"/>
      <p:italic r:id="rId40"/>
      <p:boldItalic r:id="rId41"/>
    </p:embeddedFont>
    <p:embeddedFont>
      <p:font typeface="Microsoft YaHei" pitchFamily="34" charset="-122"/>
      <p:regular r:id="rId42"/>
      <p:bold r:id="rId43"/>
    </p:embeddedFont>
    <p:embeddedFont>
      <p:font typeface="Calibri Light" pitchFamily="34" charset="0"/>
      <p:regular r:id="rId44"/>
      <p:italic r:id="rId45"/>
    </p:embeddedFont>
    <p:embeddedFont>
      <p:font typeface="HP001 4 hàng" pitchFamily="34" charset="0"/>
      <p:regular r:id="rId46"/>
      <p:bold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70">
          <p15:clr>
            <a:srgbClr val="A4A3A4"/>
          </p15:clr>
        </p15:guide>
        <p15:guide id="3" pos="1974">
          <p15:clr>
            <a:srgbClr val="A4A3A4"/>
          </p15:clr>
        </p15:guide>
        <p15:guide id="4" pos="57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0D7"/>
    <a:srgbClr val="FCFCDE"/>
    <a:srgbClr val="02736A"/>
    <a:srgbClr val="FBFFE2"/>
    <a:srgbClr val="014540"/>
    <a:srgbClr val="FF6D6D"/>
    <a:srgbClr val="FF9999"/>
    <a:srgbClr val="FFAFAF"/>
    <a:srgbClr val="CC0066"/>
    <a:srgbClr val="FFE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4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98" y="-78"/>
      </p:cViewPr>
      <p:guideLst>
        <p:guide orient="horz" pos="2160"/>
        <p:guide pos="3870"/>
        <p:guide pos="1974"/>
        <p:guide pos="57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DD44-B27F-4A13-BFCA-C5B8110331C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83279-36AD-41C4-A996-A6E09D4E54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82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5" name="Google Shape;36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3208400" y="1514767"/>
            <a:ext cx="5775200" cy="2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72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subTitle" idx="1"/>
          </p:nvPr>
        </p:nvSpPr>
        <p:spPr>
          <a:xfrm>
            <a:off x="2814400" y="4340717"/>
            <a:ext cx="65632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400" y="0"/>
            <a:ext cx="79746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0">
                <a:ln w="0"/>
                <a:solidFill>
                  <a:srgbClr val="02736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9862" y="14499369"/>
            <a:ext cx="1759566" cy="1407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332" y="15203161"/>
            <a:ext cx="1759566" cy="14075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.png"/><Relationship Id="rId18" Type="http://schemas.openxmlformats.org/officeDocument/2006/relationships/image" Target="../media/image7.emf"/><Relationship Id="rId3" Type="http://schemas.openxmlformats.org/officeDocument/2006/relationships/tags" Target="../tags/tag4.xml"/><Relationship Id="rId21" Type="http://schemas.openxmlformats.org/officeDocument/2006/relationships/image" Target="../media/image10.emf"/><Relationship Id="rId7" Type="http://schemas.openxmlformats.org/officeDocument/2006/relationships/tags" Target="../tags/tag8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6.emf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23" Type="http://schemas.openxmlformats.org/officeDocument/2006/relationships/image" Target="../media/image12.emf"/><Relationship Id="rId10" Type="http://schemas.openxmlformats.org/officeDocument/2006/relationships/tags" Target="../tags/tag11.xml"/><Relationship Id="rId19" Type="http://schemas.openxmlformats.org/officeDocument/2006/relationships/image" Target="../media/image8.emf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3.png"/><Relationship Id="rId22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0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.wav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.wav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emf"/><Relationship Id="rId5" Type="http://schemas.openxmlformats.org/officeDocument/2006/relationships/image" Target="../media/image4.png"/><Relationship Id="rId10" Type="http://schemas.openxmlformats.org/officeDocument/2006/relationships/image" Target="../media/image19.emf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emf"/><Relationship Id="rId5" Type="http://schemas.openxmlformats.org/officeDocument/2006/relationships/image" Target="../media/image18.pn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18" y="5023330"/>
            <a:ext cx="4889518" cy="2750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16997" y="-639134"/>
            <a:ext cx="5238452" cy="2946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219" y="-418860"/>
            <a:ext cx="6988716" cy="3930691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640">
            <a:off x="8027881" y="335379"/>
            <a:ext cx="2586713" cy="29172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 rot="20166082">
            <a:off x="2599449" y="65992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PA_任意多边形 8"/>
          <p:cNvSpPr/>
          <p:nvPr>
            <p:custDataLst>
              <p:tags r:id="rId3"/>
            </p:custDataLst>
          </p:nvPr>
        </p:nvSpPr>
        <p:spPr bwMode="auto">
          <a:xfrm>
            <a:off x="1535430" y="1044575"/>
            <a:ext cx="10986770" cy="5918200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PA_文本框 10"/>
          <p:cNvSpPr txBox="1"/>
          <p:nvPr>
            <p:custDataLst>
              <p:tags r:id="rId4"/>
            </p:custDataLst>
          </p:nvPr>
        </p:nvSpPr>
        <p:spPr>
          <a:xfrm>
            <a:off x="5159649" y="4853170"/>
            <a:ext cx="479044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ln w="0">
                  <a:noFill/>
                </a:ln>
                <a:solidFill>
                  <a:srgbClr val="120E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viar" panose="02040603050506020204" pitchFamily="18" charset="0"/>
                <a:ea typeface="Microsoft YaHei" panose="020B0503020204020204" pitchFamily="34" charset="-122"/>
              </a:rPr>
              <a:t>Toán lớp </a:t>
            </a:r>
            <a:r>
              <a:rPr lang="" altLang="en-US" sz="6000" b="1">
                <a:ln w="0">
                  <a:noFill/>
                </a:ln>
                <a:solidFill>
                  <a:srgbClr val="120E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viar" panose="02040603050506020204" pitchFamily="18" charset="0"/>
                <a:ea typeface="Microsoft YaHei" panose="020B0503020204020204" pitchFamily="34" charset="-122"/>
              </a:rPr>
              <a:t>3</a:t>
            </a:r>
            <a:r>
              <a:rPr lang="en-US" altLang="zh-CN" sz="6000" b="1">
                <a:ln w="0">
                  <a:noFill/>
                </a:ln>
                <a:solidFill>
                  <a:srgbClr val="120E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viar" panose="02040603050506020204" pitchFamily="18" charset="0"/>
                <a:ea typeface="Microsoft YaHei" panose="020B0503020204020204" pitchFamily="34" charset="-122"/>
              </a:rPr>
              <a:t> </a:t>
            </a:r>
            <a:endParaRPr lang="zh-CN" altLang="en-US" sz="6000" b="1" dirty="0">
              <a:ln w="0">
                <a:noFill/>
              </a:ln>
              <a:solidFill>
                <a:srgbClr val="120E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aviar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2" name="PA_文本框 11"/>
          <p:cNvSpPr txBox="1"/>
          <p:nvPr>
            <p:custDataLst>
              <p:tags r:id="rId5"/>
            </p:custDataLst>
          </p:nvPr>
        </p:nvSpPr>
        <p:spPr>
          <a:xfrm>
            <a:off x="2728831" y="3222187"/>
            <a:ext cx="856742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E1462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Duepuntozero" panose="02040603050506020204" pitchFamily="18" charset="0"/>
                <a:ea typeface="Microsoft YaHei" panose="020B0503020204020204" pitchFamily="34" charset="-122"/>
              </a:rPr>
              <a:t>CHIA </a:t>
            </a:r>
            <a:r>
              <a:rPr lang="" altLang="en-US" sz="4800" b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E1462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Duepuntozero" panose="02040603050506020204" pitchFamily="18" charset="0"/>
                <a:ea typeface="Microsoft YaHei" panose="020B0503020204020204" pitchFamily="34" charset="-122"/>
              </a:rPr>
              <a:t>SỐ CÓ HAI CHỮ SỐ</a:t>
            </a:r>
          </a:p>
          <a:p>
            <a:pPr algn="ctr"/>
            <a:r>
              <a:rPr lang="" altLang="en-US" sz="4800" b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E1462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Duepuntozero" panose="02040603050506020204" pitchFamily="18" charset="0"/>
                <a:ea typeface="Microsoft YaHei" panose="020B0503020204020204" pitchFamily="34" charset="-122"/>
              </a:rPr>
              <a:t> CHO SỐ CÓ MỘT CHỮ SỐ</a:t>
            </a:r>
            <a:endParaRPr lang="" altLang="en-US" sz="48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rgbClr val="E14628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UTM Duepuntozero" panose="0204060305050602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13" name="PA_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4882121" y="1044322"/>
            <a:ext cx="1067084" cy="841749"/>
          </a:xfrm>
          <a:prstGeom prst="rect">
            <a:avLst/>
          </a:prstGeom>
        </p:spPr>
      </p:pic>
      <p:grpSp>
        <p:nvGrpSpPr>
          <p:cNvPr id="26" name="PA_组合 25"/>
          <p:cNvGrpSpPr/>
          <p:nvPr>
            <p:custDataLst>
              <p:tags r:id="rId7"/>
            </p:custDataLst>
          </p:nvPr>
        </p:nvGrpSpPr>
        <p:grpSpPr>
          <a:xfrm rot="332723">
            <a:off x="-1047750" y="2075180"/>
            <a:ext cx="4242435" cy="4776470"/>
            <a:chOff x="-191416" y="1715608"/>
            <a:chExt cx="4833378" cy="55629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0366001">
              <a:off x="726962" y="5748570"/>
              <a:ext cx="3915000" cy="1530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05">
              <a:off x="-191416" y="1715608"/>
              <a:ext cx="4448851" cy="4697427"/>
            </a:xfrm>
            <a:prstGeom prst="rect">
              <a:avLst/>
            </a:prstGeom>
          </p:spPr>
        </p:pic>
      </p:grpSp>
      <p:pic>
        <p:nvPicPr>
          <p:cNvPr id="24" name="PA_图片 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lum contrast="20000"/>
          </a:blip>
          <a:stretch>
            <a:fillRect/>
          </a:stretch>
        </p:blipFill>
        <p:spPr>
          <a:xfrm>
            <a:off x="10414512" y="4790613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lum contrast="20000"/>
          </a:blip>
          <a:stretch>
            <a:fillRect/>
          </a:stretch>
        </p:blipFill>
        <p:spPr>
          <a:xfrm>
            <a:off x="8557375" y="5457839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>
            <a:lum contrast="20000"/>
          </a:blip>
          <a:stretch>
            <a:fillRect/>
          </a:stretch>
        </p:blipFill>
        <p:spPr>
          <a:xfrm>
            <a:off x="4385807" y="1570376"/>
            <a:ext cx="1261650" cy="1193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9" presetClass="entr" presetSubtype="0" decel="100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bldLvl="0" animBg="1"/>
          <p:bldP spid="11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9" presetClass="entr" presetSubtype="0" decel="100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bldLvl="0" animBg="1"/>
          <p:bldP spid="11" grpId="0"/>
          <p:bldP spid="12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lớp 3, Chia số có hai chữ số cho số có một chữ số(tt) , Toán 3, thuan mai,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38125"/>
            <a:ext cx="11734800" cy="6381750"/>
          </a:xfrm>
          <a:prstGeom prst="rect">
            <a:avLst/>
          </a:prstGeom>
          <a:solidFill>
            <a:srgbClr val="FBFFE2">
              <a:alpha val="85000"/>
            </a:srgbClr>
          </a:solidFill>
          <a:ln w="57150" cmpd="thinThick">
            <a:solidFill>
              <a:srgbClr val="0273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69" y="5142379"/>
            <a:ext cx="5152324" cy="2897842"/>
          </a:xfrm>
          <a:prstGeom prst="rect">
            <a:avLst/>
          </a:prstGeom>
        </p:spPr>
      </p:pic>
      <p:sp>
        <p:nvSpPr>
          <p:cNvPr id="373" name="Google Shape;373;p7"/>
          <p:cNvSpPr txBox="1"/>
          <p:nvPr/>
        </p:nvSpPr>
        <p:spPr>
          <a:xfrm>
            <a:off x="2072640" y="-228600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374" name="Google Shape;374;p7"/>
          <p:cNvSpPr txBox="1"/>
          <p:nvPr/>
        </p:nvSpPr>
        <p:spPr>
          <a:xfrm>
            <a:off x="4595177" y="1228725"/>
            <a:ext cx="35052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800"/>
            </a:pPr>
            <a:r>
              <a:rPr lang="en-US" sz="2800" b="1">
                <a:solidFill>
                  <a:srgbClr val="0000CC"/>
                </a:solidFill>
              </a:rPr>
              <a:t>* </a:t>
            </a:r>
            <a:r>
              <a:rPr lang="en-US" sz="2400" b="1">
                <a:solidFill>
                  <a:srgbClr val="0000CC"/>
                </a:solidFill>
              </a:rPr>
              <a:t>7 chia 4 được 1, </a:t>
            </a:r>
          </a:p>
        </p:txBody>
      </p:sp>
      <p:sp>
        <p:nvSpPr>
          <p:cNvPr id="375" name="Google Shape;375;p7"/>
          <p:cNvSpPr txBox="1"/>
          <p:nvPr/>
        </p:nvSpPr>
        <p:spPr>
          <a:xfrm>
            <a:off x="4671377" y="1762125"/>
            <a:ext cx="3429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800"/>
            </a:pPr>
            <a:r>
              <a:rPr lang="en-US" sz="2800" b="1">
                <a:solidFill>
                  <a:srgbClr val="0000CC"/>
                </a:solidFill>
              </a:rPr>
              <a:t>  </a:t>
            </a:r>
            <a:r>
              <a:rPr lang="en-US" sz="2400" b="1">
                <a:solidFill>
                  <a:srgbClr val="0000CC"/>
                </a:solidFill>
              </a:rPr>
              <a:t>1 nhân 4 bằng 4;</a:t>
            </a:r>
            <a:r>
              <a:rPr lang="en-US" sz="28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376" name="Google Shape;376;p7"/>
          <p:cNvSpPr txBox="1"/>
          <p:nvPr/>
        </p:nvSpPr>
        <p:spPr>
          <a:xfrm>
            <a:off x="4595177" y="2447925"/>
            <a:ext cx="1828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800"/>
            </a:pPr>
            <a:r>
              <a:rPr lang="en-US" sz="2800" b="1">
                <a:solidFill>
                  <a:srgbClr val="0000CC"/>
                </a:solidFill>
              </a:rPr>
              <a:t>* </a:t>
            </a:r>
            <a:r>
              <a:rPr lang="en-US" sz="2400" b="1">
                <a:solidFill>
                  <a:srgbClr val="0000CC"/>
                </a:solidFill>
              </a:rPr>
              <a:t>Hạ 8,</a:t>
            </a:r>
            <a:r>
              <a:rPr lang="en-US" sz="28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377" name="Google Shape;377;p7"/>
          <p:cNvSpPr txBox="1"/>
          <p:nvPr/>
        </p:nvSpPr>
        <p:spPr>
          <a:xfrm>
            <a:off x="5273040" y="303212"/>
            <a:ext cx="2667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78 : 4 = ?</a:t>
            </a:r>
          </a:p>
        </p:txBody>
      </p:sp>
      <p:sp>
        <p:nvSpPr>
          <p:cNvPr id="378" name="Google Shape;378;p7"/>
          <p:cNvSpPr txBox="1"/>
          <p:nvPr/>
        </p:nvSpPr>
        <p:spPr>
          <a:xfrm>
            <a:off x="2423477" y="4124325"/>
            <a:ext cx="43434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800"/>
            </a:pPr>
            <a:r>
              <a:rPr lang="en-US" sz="2800" b="1">
                <a:solidFill>
                  <a:srgbClr val="0000CC"/>
                </a:solidFill>
              </a:rPr>
              <a:t>Vậy: 78: 4 =</a:t>
            </a:r>
          </a:p>
        </p:txBody>
      </p:sp>
      <p:sp>
        <p:nvSpPr>
          <p:cNvPr id="379" name="Google Shape;379;p7"/>
          <p:cNvSpPr txBox="1"/>
          <p:nvPr/>
        </p:nvSpPr>
        <p:spPr>
          <a:xfrm>
            <a:off x="2599690" y="1304925"/>
            <a:ext cx="990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 78</a:t>
            </a:r>
          </a:p>
        </p:txBody>
      </p:sp>
      <p:sp>
        <p:nvSpPr>
          <p:cNvPr id="380" name="Google Shape;380;p7"/>
          <p:cNvSpPr txBox="1"/>
          <p:nvPr/>
        </p:nvSpPr>
        <p:spPr>
          <a:xfrm>
            <a:off x="3361690" y="1762125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1</a:t>
            </a:r>
          </a:p>
        </p:txBody>
      </p:sp>
      <p:sp>
        <p:nvSpPr>
          <p:cNvPr id="381" name="Google Shape;381;p7"/>
          <p:cNvSpPr txBox="1"/>
          <p:nvPr/>
        </p:nvSpPr>
        <p:spPr>
          <a:xfrm>
            <a:off x="2980690" y="1304925"/>
            <a:ext cx="12954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    4</a:t>
            </a:r>
          </a:p>
        </p:txBody>
      </p:sp>
      <p:sp>
        <p:nvSpPr>
          <p:cNvPr id="382" name="Google Shape;382;p7"/>
          <p:cNvSpPr txBox="1"/>
          <p:nvPr/>
        </p:nvSpPr>
        <p:spPr>
          <a:xfrm>
            <a:off x="4899977" y="3057525"/>
            <a:ext cx="2133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en-US" sz="2400" b="1">
                <a:solidFill>
                  <a:srgbClr val="0000CC"/>
                </a:solidFill>
              </a:rPr>
              <a:t>9 nhân 4</a:t>
            </a:r>
            <a:r>
              <a:rPr lang="en-US" sz="28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383" name="Google Shape;383;p7"/>
          <p:cNvSpPr txBox="1"/>
          <p:nvPr/>
        </p:nvSpPr>
        <p:spPr>
          <a:xfrm>
            <a:off x="2599690" y="1762125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 4</a:t>
            </a:r>
          </a:p>
        </p:txBody>
      </p:sp>
      <p:cxnSp>
        <p:nvCxnSpPr>
          <p:cNvPr id="384" name="Google Shape;384;p7"/>
          <p:cNvCxnSpPr/>
          <p:nvPr/>
        </p:nvCxnSpPr>
        <p:spPr>
          <a:xfrm>
            <a:off x="2675890" y="2205037"/>
            <a:ext cx="533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85" name="Google Shape;385;p7"/>
          <p:cNvSpPr txBox="1"/>
          <p:nvPr/>
        </p:nvSpPr>
        <p:spPr>
          <a:xfrm>
            <a:off x="2604452" y="2171700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 3</a:t>
            </a:r>
          </a:p>
        </p:txBody>
      </p:sp>
      <p:sp>
        <p:nvSpPr>
          <p:cNvPr id="386" name="Google Shape;386;p7"/>
          <p:cNvSpPr txBox="1"/>
          <p:nvPr/>
        </p:nvSpPr>
        <p:spPr>
          <a:xfrm>
            <a:off x="2823527" y="2171700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 8</a:t>
            </a:r>
          </a:p>
        </p:txBody>
      </p:sp>
      <p:sp>
        <p:nvSpPr>
          <p:cNvPr id="387" name="Google Shape;387;p7"/>
          <p:cNvSpPr txBox="1"/>
          <p:nvPr/>
        </p:nvSpPr>
        <p:spPr>
          <a:xfrm>
            <a:off x="3590290" y="1762125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9</a:t>
            </a:r>
          </a:p>
        </p:txBody>
      </p:sp>
      <p:sp>
        <p:nvSpPr>
          <p:cNvPr id="388" name="Google Shape;388;p7"/>
          <p:cNvSpPr txBox="1"/>
          <p:nvPr/>
        </p:nvSpPr>
        <p:spPr>
          <a:xfrm>
            <a:off x="2721927" y="2524125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36</a:t>
            </a:r>
          </a:p>
        </p:txBody>
      </p:sp>
      <p:cxnSp>
        <p:nvCxnSpPr>
          <p:cNvPr id="389" name="Google Shape;389;p7"/>
          <p:cNvCxnSpPr/>
          <p:nvPr/>
        </p:nvCxnSpPr>
        <p:spPr>
          <a:xfrm>
            <a:off x="2675890" y="2981325"/>
            <a:ext cx="533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90" name="Google Shape;390;p7"/>
          <p:cNvSpPr txBox="1"/>
          <p:nvPr/>
        </p:nvSpPr>
        <p:spPr>
          <a:xfrm>
            <a:off x="4310533" y="4124325"/>
            <a:ext cx="1828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800"/>
            </a:pPr>
            <a:r>
              <a:rPr lang="en-US" sz="2800" b="1" dirty="0">
                <a:solidFill>
                  <a:srgbClr val="0000CC"/>
                </a:solidFill>
              </a:rPr>
              <a:t>19 (</a:t>
            </a:r>
            <a:r>
              <a:rPr lang="en-US" sz="2800" b="1" dirty="0" err="1">
                <a:solidFill>
                  <a:srgbClr val="0000CC"/>
                </a:solidFill>
              </a:rPr>
              <a:t>dư</a:t>
            </a:r>
            <a:r>
              <a:rPr lang="en-US" sz="2800" b="1" dirty="0">
                <a:solidFill>
                  <a:srgbClr val="0000CC"/>
                </a:solidFill>
              </a:rPr>
              <a:t> 2)</a:t>
            </a:r>
          </a:p>
        </p:txBody>
      </p:sp>
      <p:sp>
        <p:nvSpPr>
          <p:cNvPr id="391" name="Google Shape;391;p7"/>
          <p:cNvSpPr txBox="1"/>
          <p:nvPr/>
        </p:nvSpPr>
        <p:spPr>
          <a:xfrm>
            <a:off x="7363777" y="1804987"/>
            <a:ext cx="358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en-US" sz="2400" b="1">
                <a:solidFill>
                  <a:srgbClr val="0000CC"/>
                </a:solidFill>
              </a:rPr>
              <a:t>7 trừ 4 bằng 3.</a:t>
            </a:r>
          </a:p>
        </p:txBody>
      </p:sp>
      <p:grpSp>
        <p:nvGrpSpPr>
          <p:cNvPr id="392" name="Google Shape;392;p7"/>
          <p:cNvGrpSpPr/>
          <p:nvPr/>
        </p:nvGrpSpPr>
        <p:grpSpPr>
          <a:xfrm>
            <a:off x="3285490" y="1381125"/>
            <a:ext cx="685800" cy="914400"/>
            <a:chOff x="960" y="1632"/>
            <a:chExt cx="432" cy="576"/>
          </a:xfrm>
        </p:grpSpPr>
        <p:cxnSp>
          <p:nvCxnSpPr>
            <p:cNvPr id="393" name="Google Shape;393;p7"/>
            <p:cNvCxnSpPr/>
            <p:nvPr/>
          </p:nvCxnSpPr>
          <p:spPr>
            <a:xfrm>
              <a:off x="960" y="1632"/>
              <a:ext cx="0" cy="57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>
              <a:off x="960" y="1872"/>
              <a:ext cx="432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395" name="Google Shape;395;p7"/>
          <p:cNvSpPr txBox="1"/>
          <p:nvPr/>
        </p:nvSpPr>
        <p:spPr>
          <a:xfrm>
            <a:off x="7109777" y="2447926"/>
            <a:ext cx="37338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en-US" sz="2400" b="1">
                <a:solidFill>
                  <a:srgbClr val="0000CC"/>
                </a:solidFill>
              </a:rPr>
              <a:t>38 chia 4 được 9, viết 9.</a:t>
            </a:r>
            <a:r>
              <a:rPr lang="en-US" sz="28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396" name="Google Shape;396;p7"/>
          <p:cNvSpPr txBox="1"/>
          <p:nvPr/>
        </p:nvSpPr>
        <p:spPr>
          <a:xfrm>
            <a:off x="7635240" y="3114675"/>
            <a:ext cx="34909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en-US" sz="2400" b="1">
                <a:solidFill>
                  <a:srgbClr val="0000CC"/>
                </a:solidFill>
              </a:rPr>
              <a:t>38 trừ 36 bằng 2.</a:t>
            </a:r>
          </a:p>
        </p:txBody>
      </p:sp>
      <p:sp>
        <p:nvSpPr>
          <p:cNvPr id="397" name="Google Shape;397;p7"/>
          <p:cNvSpPr txBox="1"/>
          <p:nvPr/>
        </p:nvSpPr>
        <p:spPr>
          <a:xfrm>
            <a:off x="5661977" y="2447925"/>
            <a:ext cx="2590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en-US" sz="2400" b="1">
                <a:solidFill>
                  <a:srgbClr val="0000CC"/>
                </a:solidFill>
              </a:rPr>
              <a:t>được 38</a:t>
            </a:r>
            <a:r>
              <a:rPr lang="en-US" sz="2800" b="1">
                <a:solidFill>
                  <a:srgbClr val="0000CC"/>
                </a:solidFill>
              </a:rPr>
              <a:t>;  </a:t>
            </a:r>
          </a:p>
        </p:txBody>
      </p:sp>
      <p:sp>
        <p:nvSpPr>
          <p:cNvPr id="398" name="Google Shape;398;p7"/>
          <p:cNvSpPr txBox="1"/>
          <p:nvPr/>
        </p:nvSpPr>
        <p:spPr>
          <a:xfrm>
            <a:off x="7185977" y="1228725"/>
            <a:ext cx="3657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en-US" sz="2400" b="1">
                <a:solidFill>
                  <a:srgbClr val="0000CC"/>
                </a:solidFill>
              </a:rPr>
              <a:t>viết 1.</a:t>
            </a:r>
            <a:r>
              <a:rPr lang="en-US" sz="28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399" name="Google Shape;399;p7"/>
          <p:cNvSpPr txBox="1"/>
          <p:nvPr/>
        </p:nvSpPr>
        <p:spPr>
          <a:xfrm>
            <a:off x="6271577" y="3057525"/>
            <a:ext cx="2514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en-US" sz="2400" b="1">
                <a:solidFill>
                  <a:srgbClr val="0000CC"/>
                </a:solidFill>
              </a:rPr>
              <a:t>bằng 36;</a:t>
            </a:r>
            <a:r>
              <a:rPr lang="en-US" sz="28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400" name="Google Shape;400;p7"/>
          <p:cNvSpPr txBox="1"/>
          <p:nvPr/>
        </p:nvSpPr>
        <p:spPr>
          <a:xfrm>
            <a:off x="2828290" y="2981325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 2</a:t>
            </a:r>
          </a:p>
        </p:txBody>
      </p:sp>
      <p:sp>
        <p:nvSpPr>
          <p:cNvPr id="401" name="Google Shape;401;p7"/>
          <p:cNvSpPr txBox="1"/>
          <p:nvPr/>
        </p:nvSpPr>
        <p:spPr>
          <a:xfrm>
            <a:off x="2423477" y="4795837"/>
            <a:ext cx="43434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dk1"/>
                </a:solidFill>
              </a:rPr>
              <a:t>Thử lại: 19 x 4 + 2 = 78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8"/>
          <p:cNvSpPr/>
          <p:nvPr/>
        </p:nvSpPr>
        <p:spPr bwMode="auto">
          <a:xfrm>
            <a:off x="5509846" y="1833390"/>
            <a:ext cx="6435969" cy="378637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141CF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917011" y="4316123"/>
            <a:ext cx="371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>
                <a:ln w="0">
                  <a:noFill/>
                </a:ln>
                <a:solidFill>
                  <a:srgbClr val="3B217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096000" y="0"/>
            <a:ext cx="277191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4400" i="1" dirty="0">
                <a:ln w="0">
                  <a:noFill/>
                </a:ln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lang="zh-CN" altLang="en-US" sz="34400" i="1" dirty="0">
              <a:ln w="0">
                <a:noFill/>
              </a:ln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" y="-208449"/>
            <a:ext cx="7188017" cy="7589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4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4" grpId="0"/>
          <p:bldP spid="1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829300"/>
            <a:ext cx="12192000" cy="1028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6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660777" flipH="1">
            <a:off x="9821710" y="4137860"/>
            <a:ext cx="2602172" cy="24781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900000">
            <a:off x="-364029" y="4050845"/>
            <a:ext cx="2203756" cy="2549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4" name="Google Shape;414;p9"/>
          <p:cNvSpPr txBox="1"/>
          <p:nvPr/>
        </p:nvSpPr>
        <p:spPr>
          <a:xfrm>
            <a:off x="1806575" y="1295082"/>
            <a:ext cx="2209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  <a:latin typeface="Times"/>
                <a:ea typeface="Times"/>
                <a:cs typeface="Times"/>
                <a:sym typeface="Times"/>
              </a:rPr>
              <a:t>Bài 1: Tính </a:t>
            </a:r>
          </a:p>
        </p:txBody>
      </p:sp>
      <p:sp>
        <p:nvSpPr>
          <p:cNvPr id="415" name="Google Shape;415;p9"/>
          <p:cNvSpPr txBox="1"/>
          <p:nvPr/>
        </p:nvSpPr>
        <p:spPr>
          <a:xfrm>
            <a:off x="1990725" y="2336482"/>
            <a:ext cx="609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416" name="Google Shape;416;p9"/>
          <p:cNvSpPr txBox="1"/>
          <p:nvPr/>
        </p:nvSpPr>
        <p:spPr>
          <a:xfrm>
            <a:off x="2606675" y="2188845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77</a:t>
            </a:r>
          </a:p>
        </p:txBody>
      </p:sp>
      <p:sp>
        <p:nvSpPr>
          <p:cNvPr id="417" name="Google Shape;417;p9"/>
          <p:cNvSpPr txBox="1"/>
          <p:nvPr/>
        </p:nvSpPr>
        <p:spPr>
          <a:xfrm>
            <a:off x="3216275" y="2188845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8" name="Google Shape;418;p9"/>
          <p:cNvSpPr txBox="1"/>
          <p:nvPr/>
        </p:nvSpPr>
        <p:spPr>
          <a:xfrm>
            <a:off x="4344987" y="2179320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87</a:t>
            </a:r>
          </a:p>
        </p:txBody>
      </p:sp>
      <p:sp>
        <p:nvSpPr>
          <p:cNvPr id="419" name="Google Shape;419;p9"/>
          <p:cNvSpPr txBox="1"/>
          <p:nvPr/>
        </p:nvSpPr>
        <p:spPr>
          <a:xfrm>
            <a:off x="6188075" y="2179320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86</a:t>
            </a:r>
          </a:p>
        </p:txBody>
      </p:sp>
      <p:sp>
        <p:nvSpPr>
          <p:cNvPr id="420" name="Google Shape;420;p9"/>
          <p:cNvSpPr txBox="1"/>
          <p:nvPr/>
        </p:nvSpPr>
        <p:spPr>
          <a:xfrm>
            <a:off x="5076826" y="2179320"/>
            <a:ext cx="3841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21" name="Google Shape;421;p9"/>
          <p:cNvSpPr txBox="1"/>
          <p:nvPr/>
        </p:nvSpPr>
        <p:spPr>
          <a:xfrm>
            <a:off x="6950075" y="2179320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6</a:t>
            </a:r>
          </a:p>
        </p:txBody>
      </p:sp>
      <p:grpSp>
        <p:nvGrpSpPr>
          <p:cNvPr id="422" name="Google Shape;422;p9"/>
          <p:cNvGrpSpPr/>
          <p:nvPr/>
        </p:nvGrpSpPr>
        <p:grpSpPr>
          <a:xfrm>
            <a:off x="3216275" y="2265045"/>
            <a:ext cx="546100" cy="914400"/>
            <a:chOff x="1000" y="1344"/>
            <a:chExt cx="344" cy="576"/>
          </a:xfrm>
        </p:grpSpPr>
        <p:cxnSp>
          <p:nvCxnSpPr>
            <p:cNvPr id="423" name="Google Shape;423;p9"/>
            <p:cNvCxnSpPr/>
            <p:nvPr/>
          </p:nvCxnSpPr>
          <p:spPr>
            <a:xfrm>
              <a:off x="1008" y="1584"/>
              <a:ext cx="33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24" name="Google Shape;424;p9"/>
            <p:cNvCxnSpPr/>
            <p:nvPr/>
          </p:nvCxnSpPr>
          <p:spPr>
            <a:xfrm>
              <a:off x="1000" y="1344"/>
              <a:ext cx="0" cy="57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425" name="Google Shape;425;p9"/>
          <p:cNvGrpSpPr/>
          <p:nvPr/>
        </p:nvGrpSpPr>
        <p:grpSpPr>
          <a:xfrm>
            <a:off x="5030787" y="2255520"/>
            <a:ext cx="546100" cy="914400"/>
            <a:chOff x="1000" y="1344"/>
            <a:chExt cx="344" cy="576"/>
          </a:xfrm>
        </p:grpSpPr>
        <p:cxnSp>
          <p:nvCxnSpPr>
            <p:cNvPr id="426" name="Google Shape;426;p9"/>
            <p:cNvCxnSpPr/>
            <p:nvPr/>
          </p:nvCxnSpPr>
          <p:spPr>
            <a:xfrm>
              <a:off x="1008" y="1584"/>
              <a:ext cx="33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27" name="Google Shape;427;p9"/>
            <p:cNvCxnSpPr/>
            <p:nvPr/>
          </p:nvCxnSpPr>
          <p:spPr>
            <a:xfrm>
              <a:off x="1000" y="1344"/>
              <a:ext cx="0" cy="57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428" name="Google Shape;428;p9"/>
          <p:cNvGrpSpPr/>
          <p:nvPr/>
        </p:nvGrpSpPr>
        <p:grpSpPr>
          <a:xfrm>
            <a:off x="6873875" y="2255520"/>
            <a:ext cx="546100" cy="914400"/>
            <a:chOff x="1000" y="1344"/>
            <a:chExt cx="344" cy="576"/>
          </a:xfrm>
        </p:grpSpPr>
        <p:cxnSp>
          <p:nvCxnSpPr>
            <p:cNvPr id="429" name="Google Shape;429;p9"/>
            <p:cNvCxnSpPr/>
            <p:nvPr/>
          </p:nvCxnSpPr>
          <p:spPr>
            <a:xfrm>
              <a:off x="1008" y="1584"/>
              <a:ext cx="33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30" name="Google Shape;430;p9"/>
            <p:cNvCxnSpPr/>
            <p:nvPr/>
          </p:nvCxnSpPr>
          <p:spPr>
            <a:xfrm>
              <a:off x="1000" y="1344"/>
              <a:ext cx="0" cy="57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431" name="Google Shape;431;p9"/>
          <p:cNvSpPr txBox="1"/>
          <p:nvPr/>
        </p:nvSpPr>
        <p:spPr>
          <a:xfrm>
            <a:off x="2606675" y="3865245"/>
            <a:ext cx="762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  1</a:t>
            </a:r>
          </a:p>
        </p:txBody>
      </p:sp>
      <p:sp>
        <p:nvSpPr>
          <p:cNvPr id="432" name="Google Shape;432;p9"/>
          <p:cNvSpPr txBox="1"/>
          <p:nvPr/>
        </p:nvSpPr>
        <p:spPr>
          <a:xfrm>
            <a:off x="3457575" y="2603182"/>
            <a:ext cx="381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33" name="Google Shape;433;p9"/>
          <p:cNvSpPr txBox="1"/>
          <p:nvPr/>
        </p:nvSpPr>
        <p:spPr>
          <a:xfrm>
            <a:off x="2797175" y="3103245"/>
            <a:ext cx="3429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34" name="Google Shape;434;p9"/>
          <p:cNvSpPr txBox="1"/>
          <p:nvPr/>
        </p:nvSpPr>
        <p:spPr>
          <a:xfrm>
            <a:off x="2606676" y="3103245"/>
            <a:ext cx="3317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35" name="Google Shape;435;p9"/>
          <p:cNvSpPr txBox="1"/>
          <p:nvPr/>
        </p:nvSpPr>
        <p:spPr>
          <a:xfrm>
            <a:off x="2595562" y="2593657"/>
            <a:ext cx="3683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36" name="Google Shape;436;p9"/>
          <p:cNvSpPr txBox="1"/>
          <p:nvPr/>
        </p:nvSpPr>
        <p:spPr>
          <a:xfrm>
            <a:off x="3228975" y="2603182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437" name="Google Shape;437;p9"/>
          <p:cNvCxnSpPr/>
          <p:nvPr/>
        </p:nvCxnSpPr>
        <p:spPr>
          <a:xfrm>
            <a:off x="2682875" y="3103245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38" name="Google Shape;438;p9"/>
          <p:cNvCxnSpPr/>
          <p:nvPr/>
        </p:nvCxnSpPr>
        <p:spPr>
          <a:xfrm>
            <a:off x="2695575" y="3890645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39" name="Google Shape;439;p9"/>
          <p:cNvSpPr txBox="1"/>
          <p:nvPr/>
        </p:nvSpPr>
        <p:spPr>
          <a:xfrm>
            <a:off x="2606675" y="3409632"/>
            <a:ext cx="609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40" name="Google Shape;440;p9"/>
          <p:cNvSpPr txBox="1"/>
          <p:nvPr/>
        </p:nvSpPr>
        <p:spPr>
          <a:xfrm>
            <a:off x="5083175" y="2580957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41" name="Google Shape;441;p9"/>
          <p:cNvSpPr txBox="1"/>
          <p:nvPr/>
        </p:nvSpPr>
        <p:spPr>
          <a:xfrm>
            <a:off x="4324350" y="2580957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442" name="Google Shape;442;p9"/>
          <p:cNvCxnSpPr/>
          <p:nvPr/>
        </p:nvCxnSpPr>
        <p:spPr>
          <a:xfrm>
            <a:off x="4375150" y="309372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43" name="Google Shape;443;p9"/>
          <p:cNvSpPr txBox="1"/>
          <p:nvPr/>
        </p:nvSpPr>
        <p:spPr>
          <a:xfrm>
            <a:off x="4322762" y="3106420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44" name="Google Shape;444;p9"/>
          <p:cNvSpPr txBox="1"/>
          <p:nvPr/>
        </p:nvSpPr>
        <p:spPr>
          <a:xfrm>
            <a:off x="4538663" y="3112771"/>
            <a:ext cx="31908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5" name="Google Shape;445;p9"/>
          <p:cNvSpPr txBox="1"/>
          <p:nvPr/>
        </p:nvSpPr>
        <p:spPr>
          <a:xfrm>
            <a:off x="5300662" y="2574607"/>
            <a:ext cx="381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46" name="Google Shape;446;p9"/>
          <p:cNvSpPr txBox="1"/>
          <p:nvPr/>
        </p:nvSpPr>
        <p:spPr>
          <a:xfrm>
            <a:off x="4310062" y="3439795"/>
            <a:ext cx="609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27</a:t>
            </a:r>
          </a:p>
        </p:txBody>
      </p:sp>
      <p:cxnSp>
        <p:nvCxnSpPr>
          <p:cNvPr id="447" name="Google Shape;447;p9"/>
          <p:cNvCxnSpPr/>
          <p:nvPr/>
        </p:nvCxnSpPr>
        <p:spPr>
          <a:xfrm>
            <a:off x="4368800" y="3890645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48" name="Google Shape;448;p9"/>
          <p:cNvSpPr txBox="1"/>
          <p:nvPr/>
        </p:nvSpPr>
        <p:spPr>
          <a:xfrm>
            <a:off x="4278312" y="3835082"/>
            <a:ext cx="762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  0</a:t>
            </a:r>
          </a:p>
        </p:txBody>
      </p:sp>
      <p:sp>
        <p:nvSpPr>
          <p:cNvPr id="449" name="Google Shape;449;p9"/>
          <p:cNvSpPr txBox="1"/>
          <p:nvPr/>
        </p:nvSpPr>
        <p:spPr>
          <a:xfrm>
            <a:off x="6948487" y="2574607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50" name="Google Shape;450;p9"/>
          <p:cNvSpPr txBox="1"/>
          <p:nvPr/>
        </p:nvSpPr>
        <p:spPr>
          <a:xfrm>
            <a:off x="6175375" y="2574607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451" name="Google Shape;451;p9"/>
          <p:cNvCxnSpPr/>
          <p:nvPr/>
        </p:nvCxnSpPr>
        <p:spPr>
          <a:xfrm>
            <a:off x="6264275" y="309372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52" name="Google Shape;452;p9"/>
          <p:cNvSpPr txBox="1"/>
          <p:nvPr/>
        </p:nvSpPr>
        <p:spPr>
          <a:xfrm>
            <a:off x="6167437" y="3073082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53" name="Google Shape;453;p9"/>
          <p:cNvSpPr txBox="1"/>
          <p:nvPr/>
        </p:nvSpPr>
        <p:spPr>
          <a:xfrm>
            <a:off x="6384925" y="3065145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54" name="Google Shape;454;p9"/>
          <p:cNvSpPr txBox="1"/>
          <p:nvPr/>
        </p:nvSpPr>
        <p:spPr>
          <a:xfrm>
            <a:off x="7129462" y="2584132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55" name="Google Shape;455;p9"/>
          <p:cNvSpPr txBox="1"/>
          <p:nvPr/>
        </p:nvSpPr>
        <p:spPr>
          <a:xfrm>
            <a:off x="6169025" y="3409632"/>
            <a:ext cx="609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24</a:t>
            </a:r>
          </a:p>
        </p:txBody>
      </p:sp>
      <p:cxnSp>
        <p:nvCxnSpPr>
          <p:cNvPr id="456" name="Google Shape;456;p9"/>
          <p:cNvCxnSpPr/>
          <p:nvPr/>
        </p:nvCxnSpPr>
        <p:spPr>
          <a:xfrm>
            <a:off x="6264275" y="3865245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57" name="Google Shape;457;p9"/>
          <p:cNvSpPr txBox="1"/>
          <p:nvPr/>
        </p:nvSpPr>
        <p:spPr>
          <a:xfrm>
            <a:off x="6194425" y="3820795"/>
            <a:ext cx="762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  2</a:t>
            </a:r>
          </a:p>
        </p:txBody>
      </p:sp>
      <p:sp>
        <p:nvSpPr>
          <p:cNvPr id="458" name="Google Shape;458;p9"/>
          <p:cNvSpPr txBox="1"/>
          <p:nvPr/>
        </p:nvSpPr>
        <p:spPr>
          <a:xfrm>
            <a:off x="8169275" y="2188845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99</a:t>
            </a:r>
          </a:p>
        </p:txBody>
      </p:sp>
      <p:sp>
        <p:nvSpPr>
          <p:cNvPr id="459" name="Google Shape;459;p9"/>
          <p:cNvSpPr txBox="1"/>
          <p:nvPr/>
        </p:nvSpPr>
        <p:spPr>
          <a:xfrm>
            <a:off x="8931275" y="2188845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460" name="Google Shape;460;p9"/>
          <p:cNvGrpSpPr/>
          <p:nvPr/>
        </p:nvGrpSpPr>
        <p:grpSpPr>
          <a:xfrm>
            <a:off x="8855075" y="2265045"/>
            <a:ext cx="546100" cy="914400"/>
            <a:chOff x="1000" y="1344"/>
            <a:chExt cx="344" cy="576"/>
          </a:xfrm>
        </p:grpSpPr>
        <p:cxnSp>
          <p:nvCxnSpPr>
            <p:cNvPr id="461" name="Google Shape;461;p9"/>
            <p:cNvCxnSpPr/>
            <p:nvPr/>
          </p:nvCxnSpPr>
          <p:spPr>
            <a:xfrm>
              <a:off x="1008" y="1584"/>
              <a:ext cx="33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62" name="Google Shape;462;p9"/>
            <p:cNvCxnSpPr/>
            <p:nvPr/>
          </p:nvCxnSpPr>
          <p:spPr>
            <a:xfrm>
              <a:off x="1000" y="1344"/>
              <a:ext cx="0" cy="57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463" name="Google Shape;463;p9"/>
          <p:cNvSpPr txBox="1"/>
          <p:nvPr/>
        </p:nvSpPr>
        <p:spPr>
          <a:xfrm>
            <a:off x="8929687" y="2584132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64" name="Google Shape;464;p9"/>
          <p:cNvSpPr txBox="1"/>
          <p:nvPr/>
        </p:nvSpPr>
        <p:spPr>
          <a:xfrm>
            <a:off x="8156575" y="2584132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465" name="Google Shape;465;p9"/>
          <p:cNvCxnSpPr/>
          <p:nvPr/>
        </p:nvCxnSpPr>
        <p:spPr>
          <a:xfrm>
            <a:off x="8245475" y="3103245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66" name="Google Shape;466;p9"/>
          <p:cNvSpPr txBox="1"/>
          <p:nvPr/>
        </p:nvSpPr>
        <p:spPr>
          <a:xfrm>
            <a:off x="8148637" y="3082607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7" name="Google Shape;467;p9"/>
          <p:cNvSpPr txBox="1"/>
          <p:nvPr/>
        </p:nvSpPr>
        <p:spPr>
          <a:xfrm>
            <a:off x="8366125" y="3074670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68" name="Google Shape;468;p9"/>
          <p:cNvSpPr txBox="1"/>
          <p:nvPr/>
        </p:nvSpPr>
        <p:spPr>
          <a:xfrm>
            <a:off x="9110662" y="2593657"/>
            <a:ext cx="304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9" name="Google Shape;469;p9"/>
          <p:cNvSpPr txBox="1"/>
          <p:nvPr/>
        </p:nvSpPr>
        <p:spPr>
          <a:xfrm>
            <a:off x="8150225" y="3419157"/>
            <a:ext cx="609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70" name="Google Shape;470;p9"/>
          <p:cNvSpPr txBox="1"/>
          <p:nvPr/>
        </p:nvSpPr>
        <p:spPr>
          <a:xfrm>
            <a:off x="8175625" y="3830320"/>
            <a:ext cx="762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  3</a:t>
            </a:r>
          </a:p>
        </p:txBody>
      </p:sp>
      <p:cxnSp>
        <p:nvCxnSpPr>
          <p:cNvPr id="471" name="Google Shape;471;p9"/>
          <p:cNvCxnSpPr/>
          <p:nvPr/>
        </p:nvCxnSpPr>
        <p:spPr>
          <a:xfrm>
            <a:off x="8245475" y="3865245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4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4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4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4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4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4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4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4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4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4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500"/>
                                            <p:tgtEl>
                                              <p:spTgt spid="4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4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4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500"/>
                                            <p:tgtEl>
                                              <p:spTgt spid="4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0" dur="500"/>
                                            <p:tgtEl>
                                              <p:spTgt spid="4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4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4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4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4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4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4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4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4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4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4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4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4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4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500"/>
                                            <p:tgtEl>
                                              <p:spTgt spid="4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4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4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500"/>
                                            <p:tgtEl>
                                              <p:spTgt spid="4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0" dur="500"/>
                                            <p:tgtEl>
                                              <p:spTgt spid="4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4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4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829300"/>
            <a:ext cx="12192000" cy="1028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6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660777" flipH="1">
            <a:off x="9821710" y="4137860"/>
            <a:ext cx="2602172" cy="24781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900000">
            <a:off x="-364029" y="4050845"/>
            <a:ext cx="2203756" cy="2549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8" name="Google Shape;478;p10"/>
          <p:cNvSpPr txBox="1"/>
          <p:nvPr/>
        </p:nvSpPr>
        <p:spPr>
          <a:xfrm>
            <a:off x="2393778" y="2777443"/>
            <a:ext cx="609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479" name="Google Shape;479;p10"/>
          <p:cNvSpPr txBox="1"/>
          <p:nvPr/>
        </p:nvSpPr>
        <p:spPr>
          <a:xfrm>
            <a:off x="2944641" y="2790143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69</a:t>
            </a:r>
          </a:p>
        </p:txBody>
      </p:sp>
      <p:sp>
        <p:nvSpPr>
          <p:cNvPr id="480" name="Google Shape;480;p10"/>
          <p:cNvSpPr txBox="1"/>
          <p:nvPr/>
        </p:nvSpPr>
        <p:spPr>
          <a:xfrm>
            <a:off x="4751216" y="2772680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85</a:t>
            </a:r>
          </a:p>
        </p:txBody>
      </p:sp>
      <p:sp>
        <p:nvSpPr>
          <p:cNvPr id="481" name="Google Shape;481;p10"/>
          <p:cNvSpPr txBox="1"/>
          <p:nvPr/>
        </p:nvSpPr>
        <p:spPr>
          <a:xfrm>
            <a:off x="6584778" y="2758393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97</a:t>
            </a:r>
          </a:p>
        </p:txBody>
      </p:sp>
      <p:sp>
        <p:nvSpPr>
          <p:cNvPr id="482" name="Google Shape;482;p10"/>
          <p:cNvSpPr txBox="1"/>
          <p:nvPr/>
        </p:nvSpPr>
        <p:spPr>
          <a:xfrm>
            <a:off x="3630441" y="2790143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83" name="Google Shape;483;p10"/>
          <p:cNvSpPr txBox="1"/>
          <p:nvPr/>
        </p:nvSpPr>
        <p:spPr>
          <a:xfrm>
            <a:off x="5392566" y="2767918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484" name="Google Shape;484;p10"/>
          <p:cNvSpPr txBox="1"/>
          <p:nvPr/>
        </p:nvSpPr>
        <p:spPr>
          <a:xfrm>
            <a:off x="7270578" y="2758393"/>
            <a:ext cx="762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 7</a:t>
            </a:r>
          </a:p>
        </p:txBody>
      </p:sp>
      <p:grpSp>
        <p:nvGrpSpPr>
          <p:cNvPr id="485" name="Google Shape;485;p10"/>
          <p:cNvGrpSpPr/>
          <p:nvPr/>
        </p:nvGrpSpPr>
        <p:grpSpPr>
          <a:xfrm>
            <a:off x="3630441" y="2866343"/>
            <a:ext cx="546100" cy="914400"/>
            <a:chOff x="1000" y="1344"/>
            <a:chExt cx="344" cy="576"/>
          </a:xfrm>
        </p:grpSpPr>
        <p:cxnSp>
          <p:nvCxnSpPr>
            <p:cNvPr id="486" name="Google Shape;486;p10"/>
            <p:cNvCxnSpPr/>
            <p:nvPr/>
          </p:nvCxnSpPr>
          <p:spPr>
            <a:xfrm>
              <a:off x="1008" y="1584"/>
              <a:ext cx="33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87" name="Google Shape;487;p10"/>
            <p:cNvCxnSpPr/>
            <p:nvPr/>
          </p:nvCxnSpPr>
          <p:spPr>
            <a:xfrm>
              <a:off x="1000" y="1344"/>
              <a:ext cx="0" cy="57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488" name="Google Shape;488;p10"/>
          <p:cNvGrpSpPr/>
          <p:nvPr/>
        </p:nvGrpSpPr>
        <p:grpSpPr>
          <a:xfrm>
            <a:off x="5427491" y="2853643"/>
            <a:ext cx="546100" cy="914400"/>
            <a:chOff x="1000" y="1344"/>
            <a:chExt cx="344" cy="576"/>
          </a:xfrm>
        </p:grpSpPr>
        <p:cxnSp>
          <p:nvCxnSpPr>
            <p:cNvPr id="489" name="Google Shape;489;p10"/>
            <p:cNvCxnSpPr/>
            <p:nvPr/>
          </p:nvCxnSpPr>
          <p:spPr>
            <a:xfrm>
              <a:off x="1008" y="1584"/>
              <a:ext cx="33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90" name="Google Shape;490;p10"/>
            <p:cNvCxnSpPr/>
            <p:nvPr/>
          </p:nvCxnSpPr>
          <p:spPr>
            <a:xfrm>
              <a:off x="1000" y="1344"/>
              <a:ext cx="0" cy="57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491" name="Google Shape;491;p10"/>
          <p:cNvGrpSpPr/>
          <p:nvPr/>
        </p:nvGrpSpPr>
        <p:grpSpPr>
          <a:xfrm>
            <a:off x="7270578" y="2866343"/>
            <a:ext cx="546100" cy="914400"/>
            <a:chOff x="1000" y="1344"/>
            <a:chExt cx="344" cy="576"/>
          </a:xfrm>
        </p:grpSpPr>
        <p:cxnSp>
          <p:nvCxnSpPr>
            <p:cNvPr id="492" name="Google Shape;492;p10"/>
            <p:cNvCxnSpPr/>
            <p:nvPr/>
          </p:nvCxnSpPr>
          <p:spPr>
            <a:xfrm>
              <a:off x="1008" y="1584"/>
              <a:ext cx="33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93" name="Google Shape;493;p10"/>
            <p:cNvCxnSpPr/>
            <p:nvPr/>
          </p:nvCxnSpPr>
          <p:spPr>
            <a:xfrm>
              <a:off x="1000" y="1344"/>
              <a:ext cx="0" cy="57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494" name="Google Shape;494;p10"/>
          <p:cNvSpPr txBox="1"/>
          <p:nvPr/>
        </p:nvSpPr>
        <p:spPr>
          <a:xfrm>
            <a:off x="3620916" y="3204480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95" name="Google Shape;495;p10"/>
          <p:cNvSpPr txBox="1"/>
          <p:nvPr/>
        </p:nvSpPr>
        <p:spPr>
          <a:xfrm>
            <a:off x="2944641" y="3228293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496" name="Google Shape;496;p10"/>
          <p:cNvCxnSpPr/>
          <p:nvPr/>
        </p:nvCxnSpPr>
        <p:spPr>
          <a:xfrm>
            <a:off x="3003378" y="3714068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97" name="Google Shape;497;p10"/>
          <p:cNvSpPr txBox="1"/>
          <p:nvPr/>
        </p:nvSpPr>
        <p:spPr>
          <a:xfrm>
            <a:off x="2960516" y="3698193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8" name="Google Shape;498;p10"/>
          <p:cNvSpPr txBox="1"/>
          <p:nvPr/>
        </p:nvSpPr>
        <p:spPr>
          <a:xfrm>
            <a:off x="3176416" y="3698193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99" name="Google Shape;499;p10"/>
          <p:cNvSpPr txBox="1"/>
          <p:nvPr/>
        </p:nvSpPr>
        <p:spPr>
          <a:xfrm>
            <a:off x="3846341" y="3204480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00" name="Google Shape;500;p10"/>
          <p:cNvSpPr txBox="1"/>
          <p:nvPr/>
        </p:nvSpPr>
        <p:spPr>
          <a:xfrm>
            <a:off x="3176416" y="3983943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501" name="Google Shape;501;p10"/>
          <p:cNvCxnSpPr/>
          <p:nvPr/>
        </p:nvCxnSpPr>
        <p:spPr>
          <a:xfrm>
            <a:off x="3003378" y="4453843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02" name="Google Shape;502;p10"/>
          <p:cNvSpPr txBox="1"/>
          <p:nvPr/>
        </p:nvSpPr>
        <p:spPr>
          <a:xfrm>
            <a:off x="3176416" y="4436380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3" name="Google Shape;503;p10"/>
          <p:cNvSpPr txBox="1"/>
          <p:nvPr/>
        </p:nvSpPr>
        <p:spPr>
          <a:xfrm>
            <a:off x="5517978" y="3163205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04" name="Google Shape;504;p10"/>
          <p:cNvSpPr txBox="1"/>
          <p:nvPr/>
        </p:nvSpPr>
        <p:spPr>
          <a:xfrm>
            <a:off x="4749628" y="3163206"/>
            <a:ext cx="34766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505" name="Google Shape;505;p10"/>
          <p:cNvCxnSpPr/>
          <p:nvPr/>
        </p:nvCxnSpPr>
        <p:spPr>
          <a:xfrm>
            <a:off x="4809953" y="3698193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06" name="Google Shape;506;p10"/>
          <p:cNvSpPr txBox="1"/>
          <p:nvPr/>
        </p:nvSpPr>
        <p:spPr>
          <a:xfrm>
            <a:off x="4743278" y="3682319"/>
            <a:ext cx="34766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7" name="Google Shape;507;p10"/>
          <p:cNvSpPr txBox="1"/>
          <p:nvPr/>
        </p:nvSpPr>
        <p:spPr>
          <a:xfrm>
            <a:off x="4968703" y="3682319"/>
            <a:ext cx="34766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08" name="Google Shape;508;p10"/>
          <p:cNvSpPr txBox="1"/>
          <p:nvPr/>
        </p:nvSpPr>
        <p:spPr>
          <a:xfrm>
            <a:off x="5689428" y="3169555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09" name="Google Shape;509;p10"/>
          <p:cNvSpPr txBox="1"/>
          <p:nvPr/>
        </p:nvSpPr>
        <p:spPr>
          <a:xfrm>
            <a:off x="4981403" y="3958543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510" name="Google Shape;510;p10"/>
          <p:cNvCxnSpPr/>
          <p:nvPr/>
        </p:nvCxnSpPr>
        <p:spPr>
          <a:xfrm>
            <a:off x="4802016" y="443638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11" name="Google Shape;511;p10"/>
          <p:cNvSpPr txBox="1"/>
          <p:nvPr/>
        </p:nvSpPr>
        <p:spPr>
          <a:xfrm>
            <a:off x="5011566" y="4410980"/>
            <a:ext cx="3476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12" name="Google Shape;512;p10"/>
          <p:cNvSpPr txBox="1"/>
          <p:nvPr/>
        </p:nvSpPr>
        <p:spPr>
          <a:xfrm>
            <a:off x="7345192" y="3179081"/>
            <a:ext cx="4286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13" name="Google Shape;513;p10"/>
          <p:cNvSpPr txBox="1"/>
          <p:nvPr/>
        </p:nvSpPr>
        <p:spPr>
          <a:xfrm>
            <a:off x="6572078" y="3183844"/>
            <a:ext cx="4302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514" name="Google Shape;514;p10"/>
          <p:cNvCxnSpPr/>
          <p:nvPr/>
        </p:nvCxnSpPr>
        <p:spPr>
          <a:xfrm>
            <a:off x="6660978" y="3693430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15" name="Google Shape;515;p10"/>
          <p:cNvSpPr txBox="1"/>
          <p:nvPr/>
        </p:nvSpPr>
        <p:spPr>
          <a:xfrm>
            <a:off x="6565728" y="3682319"/>
            <a:ext cx="43021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6" name="Google Shape;516;p10"/>
          <p:cNvSpPr txBox="1"/>
          <p:nvPr/>
        </p:nvSpPr>
        <p:spPr>
          <a:xfrm>
            <a:off x="6794328" y="3687081"/>
            <a:ext cx="393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17" name="Google Shape;517;p10"/>
          <p:cNvSpPr txBox="1"/>
          <p:nvPr/>
        </p:nvSpPr>
        <p:spPr>
          <a:xfrm>
            <a:off x="7521403" y="3179081"/>
            <a:ext cx="4302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18" name="Google Shape;518;p10"/>
          <p:cNvSpPr txBox="1"/>
          <p:nvPr/>
        </p:nvSpPr>
        <p:spPr>
          <a:xfrm>
            <a:off x="6578428" y="4001406"/>
            <a:ext cx="6096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21</a:t>
            </a:r>
          </a:p>
        </p:txBody>
      </p:sp>
      <p:cxnSp>
        <p:nvCxnSpPr>
          <p:cNvPr id="519" name="Google Shape;519;p10"/>
          <p:cNvCxnSpPr/>
          <p:nvPr/>
        </p:nvCxnSpPr>
        <p:spPr>
          <a:xfrm>
            <a:off x="6627641" y="4450668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20" name="Google Shape;520;p10"/>
          <p:cNvSpPr txBox="1"/>
          <p:nvPr/>
        </p:nvSpPr>
        <p:spPr>
          <a:xfrm>
            <a:off x="6781629" y="4410980"/>
            <a:ext cx="3460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21" name="Google Shape;521;p10"/>
          <p:cNvSpPr txBox="1"/>
          <p:nvPr/>
        </p:nvSpPr>
        <p:spPr>
          <a:xfrm>
            <a:off x="8565978" y="2767918"/>
            <a:ext cx="685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522" name="Google Shape;522;p10"/>
          <p:cNvSpPr txBox="1"/>
          <p:nvPr/>
        </p:nvSpPr>
        <p:spPr>
          <a:xfrm>
            <a:off x="9251778" y="2767918"/>
            <a:ext cx="762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 6</a:t>
            </a:r>
          </a:p>
        </p:txBody>
      </p:sp>
      <p:grpSp>
        <p:nvGrpSpPr>
          <p:cNvPr id="523" name="Google Shape;523;p10"/>
          <p:cNvGrpSpPr/>
          <p:nvPr/>
        </p:nvGrpSpPr>
        <p:grpSpPr>
          <a:xfrm>
            <a:off x="9251778" y="2875868"/>
            <a:ext cx="546100" cy="914400"/>
            <a:chOff x="1000" y="1344"/>
            <a:chExt cx="344" cy="576"/>
          </a:xfrm>
        </p:grpSpPr>
        <p:cxnSp>
          <p:nvCxnSpPr>
            <p:cNvPr id="524" name="Google Shape;524;p10"/>
            <p:cNvCxnSpPr/>
            <p:nvPr/>
          </p:nvCxnSpPr>
          <p:spPr>
            <a:xfrm>
              <a:off x="1008" y="1584"/>
              <a:ext cx="33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525" name="Google Shape;525;p10"/>
            <p:cNvCxnSpPr/>
            <p:nvPr/>
          </p:nvCxnSpPr>
          <p:spPr>
            <a:xfrm>
              <a:off x="1000" y="1344"/>
              <a:ext cx="0" cy="57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26" name="Google Shape;526;p10"/>
          <p:cNvSpPr txBox="1"/>
          <p:nvPr/>
        </p:nvSpPr>
        <p:spPr>
          <a:xfrm>
            <a:off x="9326392" y="3188606"/>
            <a:ext cx="4286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27" name="Google Shape;527;p10"/>
          <p:cNvSpPr txBox="1"/>
          <p:nvPr/>
        </p:nvSpPr>
        <p:spPr>
          <a:xfrm>
            <a:off x="8553278" y="3193369"/>
            <a:ext cx="4302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28" name="Google Shape;528;p10"/>
          <p:cNvSpPr txBox="1"/>
          <p:nvPr/>
        </p:nvSpPr>
        <p:spPr>
          <a:xfrm>
            <a:off x="8546928" y="3691844"/>
            <a:ext cx="43021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29" name="Google Shape;529;p10"/>
          <p:cNvSpPr txBox="1"/>
          <p:nvPr/>
        </p:nvSpPr>
        <p:spPr>
          <a:xfrm>
            <a:off x="8775528" y="3696606"/>
            <a:ext cx="393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30" name="Google Shape;530;p10"/>
          <p:cNvSpPr txBox="1"/>
          <p:nvPr/>
        </p:nvSpPr>
        <p:spPr>
          <a:xfrm>
            <a:off x="9502603" y="3188606"/>
            <a:ext cx="4302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31" name="Google Shape;531;p10"/>
          <p:cNvSpPr txBox="1"/>
          <p:nvPr/>
        </p:nvSpPr>
        <p:spPr>
          <a:xfrm>
            <a:off x="8559628" y="4010931"/>
            <a:ext cx="6096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18</a:t>
            </a:r>
          </a:p>
        </p:txBody>
      </p:sp>
      <p:cxnSp>
        <p:nvCxnSpPr>
          <p:cNvPr id="532" name="Google Shape;532;p10"/>
          <p:cNvCxnSpPr/>
          <p:nvPr/>
        </p:nvCxnSpPr>
        <p:spPr>
          <a:xfrm>
            <a:off x="8608841" y="4460193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33" name="Google Shape;533;p10"/>
          <p:cNvSpPr txBox="1"/>
          <p:nvPr/>
        </p:nvSpPr>
        <p:spPr>
          <a:xfrm>
            <a:off x="8762829" y="4420505"/>
            <a:ext cx="3460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534" name="Google Shape;534;p10"/>
          <p:cNvCxnSpPr/>
          <p:nvPr/>
        </p:nvCxnSpPr>
        <p:spPr>
          <a:xfrm>
            <a:off x="8629478" y="3723593"/>
            <a:ext cx="4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35" name="Google Shape;535;p10"/>
          <p:cNvSpPr txBox="1"/>
          <p:nvPr/>
        </p:nvSpPr>
        <p:spPr>
          <a:xfrm>
            <a:off x="2355678" y="1402668"/>
            <a:ext cx="2209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>
                <a:solidFill>
                  <a:schemeClr val="bg1"/>
                </a:solidFill>
                <a:latin typeface="Times"/>
                <a:ea typeface="Times"/>
                <a:cs typeface="Times"/>
                <a:sym typeface="Times"/>
              </a:rPr>
              <a:t>Bài 1: Tính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5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5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5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5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5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5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5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5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5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5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5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5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500"/>
                                            <p:tgtEl>
                                              <p:spTgt spid="5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5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0" dur="500"/>
                                            <p:tgtEl>
                                              <p:spTgt spid="5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5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5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5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5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5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5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5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5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5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5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5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5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500"/>
                                            <p:tgtEl>
                                              <p:spTgt spid="5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5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0" dur="500"/>
                                            <p:tgtEl>
                                              <p:spTgt spid="5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5" grpId="0" bldLvl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829300"/>
            <a:ext cx="12192000" cy="1028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4800600"/>
            <a:ext cx="12192000" cy="10287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028700"/>
            <a:ext cx="12192000" cy="10287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057400"/>
            <a:ext cx="12192000" cy="10287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771901"/>
            <a:ext cx="12192000" cy="10287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914651"/>
            <a:ext cx="12192000" cy="10287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342900" y="186690"/>
            <a:ext cx="10116185" cy="2147678"/>
          </a:xfrm>
          <a:prstGeom prst="roundRect">
            <a:avLst/>
          </a:prstGeom>
          <a:solidFill>
            <a:schemeClr val="bg1">
              <a:alpha val="75000"/>
            </a:schemeClr>
          </a:solidFill>
          <a:ln w="28575">
            <a:solidFill>
              <a:srgbClr val="FFAFAF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endParaRPr lang="en-US" sz="4000" b="1">
              <a:solidFill>
                <a:srgbClr val="120E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120E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120E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6720" y="-25400"/>
            <a:ext cx="1993265" cy="1777365"/>
          </a:xfrm>
          <a:prstGeom prst="rect">
            <a:avLst/>
          </a:prstGeom>
        </p:spPr>
      </p:pic>
      <p:pic>
        <p:nvPicPr>
          <p:cNvPr id="23" name="图片 1" descr="97e5c76d95dfebf73877221ff104468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8580"/>
            <a:ext cx="3471545" cy="3471545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5203190" y="2057399"/>
            <a:ext cx="4924425" cy="943107"/>
          </a:xfrm>
          <a:prstGeom prst="roundRect">
            <a:avLst/>
          </a:prstGeom>
          <a:solidFill>
            <a:srgbClr val="FF9999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4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0" name="Google Shape;540;p11"/>
          <p:cNvSpPr txBox="1"/>
          <p:nvPr/>
        </p:nvSpPr>
        <p:spPr>
          <a:xfrm>
            <a:off x="541496" y="444040"/>
            <a:ext cx="628960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chemeClr val="dk1"/>
              </a:buClr>
              <a:buSzPts val="2400"/>
            </a:pP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Bài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2: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Một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lớp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học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33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học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sinh,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phòng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học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của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lớp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đó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chỉ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loại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bàn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2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chỗ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ngồi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.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Hỏi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cần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ít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nhất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bao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nhiêu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bàn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học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thế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? (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vở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1" name="Google Shape;541;p11"/>
          <p:cNvSpPr txBox="1"/>
          <p:nvPr/>
        </p:nvSpPr>
        <p:spPr>
          <a:xfrm>
            <a:off x="6831647" y="55017"/>
            <a:ext cx="4277736" cy="195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CC"/>
              </a:buClr>
              <a:buSzPts val="2000"/>
            </a:pPr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Tóm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tắt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0000CC"/>
              </a:buClr>
              <a:buSzPts val="2000"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       : 33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sinh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0000CC"/>
              </a:buClr>
              <a:buSzPts val="2000"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bàn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   : 2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sinh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0000CC"/>
              </a:buClr>
              <a:buSzPts val="2000"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nhất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 : …..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bàn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như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thế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?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" name="Google Shape;542;p11"/>
          <p:cNvPicPr preferRelativeResize="0"/>
          <p:nvPr/>
        </p:nvPicPr>
        <p:blipFill rotWithShape="1">
          <a:blip r:embed="rId5"/>
          <a:srcRect t="15284"/>
          <a:stretch>
            <a:fillRect/>
          </a:stretch>
        </p:blipFill>
        <p:spPr>
          <a:xfrm>
            <a:off x="1618615" y="2287271"/>
            <a:ext cx="9144000" cy="44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1"/>
          <p:cNvSpPr txBox="1"/>
          <p:nvPr/>
        </p:nvSpPr>
        <p:spPr>
          <a:xfrm>
            <a:off x="3295015" y="2476183"/>
            <a:ext cx="40830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giải</a:t>
            </a:r>
            <a:endParaRPr dirty="0">
              <a:latin typeface="HP001 4 hàng" panose="020B0603050302020204" pitchFamily="34" charset="0"/>
            </a:endParaRPr>
          </a:p>
        </p:txBody>
      </p:sp>
      <p:sp>
        <p:nvSpPr>
          <p:cNvPr id="544" name="Google Shape;544;p11"/>
          <p:cNvSpPr txBox="1"/>
          <p:nvPr/>
        </p:nvSpPr>
        <p:spPr>
          <a:xfrm>
            <a:off x="3358516" y="3142933"/>
            <a:ext cx="5908675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3000"/>
            </a:pPr>
            <a:r>
              <a:rPr lang="en-US" sz="3000" b="1">
                <a:solidFill>
                  <a:schemeClr val="dk1"/>
                </a:solidFill>
                <a:latin typeface="HP001 4 hàng" panose="020B0603050302020204" pitchFamily="34" charset="0"/>
              </a:rPr>
              <a:t>Ta có:    33 : 2 = 16 (dư 1) </a:t>
            </a:r>
            <a:endParaRPr>
              <a:latin typeface="HP001 4 hàng" panose="020B0603050302020204" pitchFamily="34" charset="0"/>
            </a:endParaRPr>
          </a:p>
        </p:txBody>
      </p:sp>
      <p:sp>
        <p:nvSpPr>
          <p:cNvPr id="545" name="Google Shape;545;p11"/>
          <p:cNvSpPr txBox="1"/>
          <p:nvPr/>
        </p:nvSpPr>
        <p:spPr>
          <a:xfrm>
            <a:off x="5200015" y="6354446"/>
            <a:ext cx="3846512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3000"/>
            </a:pPr>
            <a:r>
              <a:rPr lang="en-US" sz="3000" b="1">
                <a:solidFill>
                  <a:schemeClr val="dk1"/>
                </a:solidFill>
                <a:latin typeface="HP001 4 hàng" panose="020B0603050302020204" pitchFamily="34" charset="0"/>
              </a:rPr>
              <a:t>Đáp số: 17 cái bàn</a:t>
            </a:r>
            <a:endParaRPr>
              <a:latin typeface="HP001 4 hàng" panose="020B0603050302020204" pitchFamily="34" charset="0"/>
            </a:endParaRPr>
          </a:p>
        </p:txBody>
      </p:sp>
      <p:sp>
        <p:nvSpPr>
          <p:cNvPr id="546" name="Google Shape;546;p11"/>
          <p:cNvSpPr txBox="1"/>
          <p:nvPr/>
        </p:nvSpPr>
        <p:spPr>
          <a:xfrm>
            <a:off x="1999615" y="3580216"/>
            <a:ext cx="9296400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3000"/>
            </a:pPr>
            <a:r>
              <a:rPr lang="en-US" sz="3000" b="1" dirty="0">
                <a:solidFill>
                  <a:schemeClr val="dk1"/>
                </a:solidFill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Số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bàn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để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2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học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sinh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ngồi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là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16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bàn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còn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1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học</a:t>
            </a:r>
            <a:endParaRPr dirty="0">
              <a:latin typeface="HP001 4 hàng" panose="020B0603050302020204" pitchFamily="34" charset="0"/>
            </a:endParaRPr>
          </a:p>
        </p:txBody>
      </p:sp>
      <p:sp>
        <p:nvSpPr>
          <p:cNvPr id="547" name="Google Shape;547;p11"/>
          <p:cNvSpPr txBox="1"/>
          <p:nvPr/>
        </p:nvSpPr>
        <p:spPr>
          <a:xfrm>
            <a:off x="3599815" y="5708333"/>
            <a:ext cx="426720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3000"/>
            </a:pPr>
            <a:r>
              <a:rPr lang="en-US" sz="3000" b="1">
                <a:solidFill>
                  <a:schemeClr val="dk1"/>
                </a:solidFill>
                <a:latin typeface="HP001 4 hàng" panose="020B0603050302020204" pitchFamily="34" charset="0"/>
              </a:rPr>
              <a:t>  16 + 1 = 17 ( cái bàn)             </a:t>
            </a:r>
            <a:endParaRPr>
              <a:latin typeface="HP001 4 hàng" panose="020B0603050302020204" pitchFamily="34" charset="0"/>
            </a:endParaRPr>
          </a:p>
        </p:txBody>
      </p:sp>
      <p:sp>
        <p:nvSpPr>
          <p:cNvPr id="548" name="Google Shape;548;p11"/>
          <p:cNvSpPr txBox="1"/>
          <p:nvPr/>
        </p:nvSpPr>
        <p:spPr>
          <a:xfrm>
            <a:off x="1967866" y="5054283"/>
            <a:ext cx="8810625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3000"/>
            </a:pP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Vậy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số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bàn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cần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có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ít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nhất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trong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phòng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học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là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:</a:t>
            </a:r>
            <a:endParaRPr dirty="0">
              <a:latin typeface="HP001 4 hàng" panose="020B0603050302020204" pitchFamily="34" charset="0"/>
            </a:endParaRPr>
          </a:p>
        </p:txBody>
      </p:sp>
      <p:sp>
        <p:nvSpPr>
          <p:cNvPr id="549" name="Google Shape;549;p11"/>
          <p:cNvSpPr txBox="1"/>
          <p:nvPr/>
        </p:nvSpPr>
        <p:spPr>
          <a:xfrm>
            <a:off x="1591628" y="4201796"/>
            <a:ext cx="9296400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3000"/>
            </a:pP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sinh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nên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cần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có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thêm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1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bàn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</a:rPr>
              <a:t>nữa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</a:rPr>
              <a:t>.</a:t>
            </a:r>
            <a:endParaRPr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bldLvl="0" animBg="1"/>
      <p:bldP spid="2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2450" y="838200"/>
            <a:ext cx="38100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150" y="0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7750" y="0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71700" y="0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6125" y="0"/>
            <a:ext cx="1123950" cy="27813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00550" y="0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05450" y="0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19875" y="0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3825" y="0"/>
            <a:ext cx="1123950" cy="27813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58250" y="0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953625" y="0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077575" y="0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4076701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23950" y="4076701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247900" y="4076701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62325" y="4076701"/>
            <a:ext cx="1123950" cy="27813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476750" y="4076701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81650" y="4076701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696075" y="4076701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820025" y="4076701"/>
            <a:ext cx="1123950" cy="27813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934450" y="4076701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029825" y="4076701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1134725" y="4076701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28270" y="0"/>
            <a:ext cx="11877675" cy="7081520"/>
          </a:xfrm>
          <a:prstGeom prst="ellipse">
            <a:avLst/>
          </a:prstGeom>
          <a:solidFill>
            <a:srgbClr val="FF6D6D"/>
          </a:solidFill>
          <a:ln w="57150">
            <a:solidFill>
              <a:srgbClr val="FFAF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3" descr="27eb00efd058674f3bcf7e8c0524fed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170" y="3458845"/>
            <a:ext cx="4485005" cy="4485005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921828" y="1033983"/>
            <a:ext cx="807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Vẽ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một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hình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tứ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giác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có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2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góc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vuông</a:t>
            </a:r>
            <a:endParaRPr kumimoji="0" lang="en-US" altLang="en-US" sz="2800" b="1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4" name="Group 31"/>
          <p:cNvGrpSpPr/>
          <p:nvPr/>
        </p:nvGrpSpPr>
        <p:grpSpPr bwMode="auto">
          <a:xfrm>
            <a:off x="4846435" y="2545426"/>
            <a:ext cx="1066800" cy="1676400"/>
            <a:chOff x="2736" y="2496"/>
            <a:chExt cx="768" cy="1200"/>
          </a:xfrm>
        </p:grpSpPr>
        <p:sp>
          <p:nvSpPr>
            <p:cNvPr id="16" name="AutoShape 32"/>
            <p:cNvSpPr>
              <a:spLocks noChangeArrowheads="1"/>
            </p:cNvSpPr>
            <p:nvPr/>
          </p:nvSpPr>
          <p:spPr bwMode="auto">
            <a:xfrm>
              <a:off x="2736" y="2496"/>
              <a:ext cx="768" cy="1200"/>
            </a:xfrm>
            <a:prstGeom prst="rtTriangle">
              <a:avLst/>
            </a:prstGeom>
            <a:solidFill>
              <a:srgbClr val="66FF33"/>
            </a:solidFill>
            <a:ln w="9525">
              <a:solidFill>
                <a:srgbClr val="9933FF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AutoShape 33"/>
            <p:cNvSpPr>
              <a:spLocks noChangeArrowheads="1"/>
            </p:cNvSpPr>
            <p:nvPr/>
          </p:nvSpPr>
          <p:spPr bwMode="auto">
            <a:xfrm>
              <a:off x="2880" y="2976"/>
              <a:ext cx="336" cy="576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9933FF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4846435" y="4212590"/>
            <a:ext cx="3057237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46435" y="2716299"/>
            <a:ext cx="0" cy="1505527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0" name="Group 31"/>
          <p:cNvGrpSpPr/>
          <p:nvPr/>
        </p:nvGrpSpPr>
        <p:grpSpPr bwMode="auto">
          <a:xfrm>
            <a:off x="14280813" y="2575431"/>
            <a:ext cx="1066800" cy="1676400"/>
            <a:chOff x="2736" y="2496"/>
            <a:chExt cx="768" cy="1200"/>
          </a:xfrm>
        </p:grpSpPr>
        <p:sp>
          <p:nvSpPr>
            <p:cNvPr id="21" name="AutoShape 32"/>
            <p:cNvSpPr>
              <a:spLocks noChangeArrowheads="1"/>
            </p:cNvSpPr>
            <p:nvPr/>
          </p:nvSpPr>
          <p:spPr bwMode="auto">
            <a:xfrm>
              <a:off x="2736" y="2496"/>
              <a:ext cx="768" cy="1200"/>
            </a:xfrm>
            <a:prstGeom prst="rtTriangle">
              <a:avLst/>
            </a:prstGeom>
            <a:solidFill>
              <a:srgbClr val="66FF33"/>
            </a:solidFill>
            <a:ln w="9525">
              <a:solidFill>
                <a:srgbClr val="9933FF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AutoShape 33"/>
            <p:cNvSpPr>
              <a:spLocks noChangeArrowheads="1"/>
            </p:cNvSpPr>
            <p:nvPr/>
          </p:nvSpPr>
          <p:spPr bwMode="auto">
            <a:xfrm>
              <a:off x="2880" y="2976"/>
              <a:ext cx="336" cy="576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9933FF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4846435" y="2725535"/>
            <a:ext cx="2327564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168804" y="2725535"/>
            <a:ext cx="729673" cy="1496291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34896 0.0703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74675 -0.02152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44" y="-1088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bldLvl="0" animBg="1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2450" y="838200"/>
            <a:ext cx="38100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150" y="0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7750" y="0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71700" y="0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6125" y="0"/>
            <a:ext cx="1123950" cy="27813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00550" y="0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05450" y="0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19875" y="0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3825" y="0"/>
            <a:ext cx="1123950" cy="27813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58250" y="0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953625" y="0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077575" y="0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4076701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23950" y="4076701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247900" y="4076701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62325" y="4076701"/>
            <a:ext cx="1123950" cy="27813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476750" y="4076701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81650" y="4076701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696075" y="4076701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820025" y="4076701"/>
            <a:ext cx="1123950" cy="27813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934450" y="4076701"/>
            <a:ext cx="1123950" cy="2781300"/>
          </a:xfrm>
          <a:prstGeom prst="rect">
            <a:avLst/>
          </a:prstGeom>
          <a:solidFill>
            <a:srgbClr val="FB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029825" y="4076701"/>
            <a:ext cx="1123950" cy="2781300"/>
          </a:xfrm>
          <a:prstGeom prst="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1134725" y="4076701"/>
            <a:ext cx="1123950" cy="2781300"/>
          </a:xfrm>
          <a:prstGeom prst="rect">
            <a:avLst/>
          </a:prstGeom>
          <a:solidFill>
            <a:srgbClr val="F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25755" y="-487045"/>
            <a:ext cx="11113135" cy="7591425"/>
          </a:xfrm>
          <a:prstGeom prst="ellipse">
            <a:avLst/>
          </a:prstGeom>
          <a:solidFill>
            <a:srgbClr val="FF6D6D"/>
          </a:solidFill>
          <a:ln w="57150">
            <a:solidFill>
              <a:srgbClr val="FFAF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85" y="3001645"/>
            <a:ext cx="3077210" cy="3087370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38008" y="894283"/>
            <a:ext cx="807720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Bài 4. Cho 8 hình tam giác,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mỗi hình như hình bên 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861820" y="2537345"/>
            <a:ext cx="5181600" cy="372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</a:rPr>
              <a:t>Hãy xếp thành hình vuông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800" b="1" kern="1200">
              <a:solidFill>
                <a:schemeClr val="bg1"/>
              </a:solidFill>
              <a:latin typeface="Times New Roman" panose="02020603050405020304" pitchFamily="18" charset="0"/>
              <a:ea typeface="+mn-ea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800" kern="1200">
              <a:solidFill>
                <a:schemeClr val="bg1"/>
              </a:solidFill>
              <a:latin typeface=".VnTime" panose="020B7200000000000000" pitchFamily="34" charset="0"/>
              <a:ea typeface="+mn-ea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800" kern="1200">
              <a:solidFill>
                <a:schemeClr val="bg1"/>
              </a:solidFill>
              <a:latin typeface=".VnTime" panose="020B7200000000000000" pitchFamily="34" charset="0"/>
              <a:ea typeface="+mn-ea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800" kern="1200">
              <a:solidFill>
                <a:schemeClr val="bg1"/>
              </a:solidFill>
              <a:latin typeface=".VnTime" panose="020B7200000000000000" pitchFamily="34" charset="0"/>
              <a:ea typeface="+mn-ea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800" kern="1200">
              <a:solidFill>
                <a:schemeClr val="bg1"/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16" name="Right Triangle 15"/>
          <p:cNvSpPr/>
          <p:nvPr/>
        </p:nvSpPr>
        <p:spPr>
          <a:xfrm>
            <a:off x="8279361" y="998842"/>
            <a:ext cx="1447800" cy="1498600"/>
          </a:xfrm>
          <a:prstGeom prst="rtTriangl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Triangle 16"/>
          <p:cNvSpPr/>
          <p:nvPr/>
        </p:nvSpPr>
        <p:spPr>
          <a:xfrm rot="5400000">
            <a:off x="5680484" y="3573982"/>
            <a:ext cx="1236662" cy="1262063"/>
          </a:xfrm>
          <a:prstGeom prst="rtTriangl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ight Triangle 24"/>
          <p:cNvSpPr/>
          <p:nvPr/>
        </p:nvSpPr>
        <p:spPr>
          <a:xfrm rot="16200000">
            <a:off x="5675696" y="3572012"/>
            <a:ext cx="1236662" cy="1262063"/>
          </a:xfrm>
          <a:prstGeom prst="rtTriangl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Triangle 25"/>
          <p:cNvSpPr/>
          <p:nvPr/>
        </p:nvSpPr>
        <p:spPr>
          <a:xfrm>
            <a:off x="5670037" y="4794005"/>
            <a:ext cx="1236662" cy="1262063"/>
          </a:xfrm>
          <a:prstGeom prst="rtTriangl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ight Triangle 26"/>
          <p:cNvSpPr/>
          <p:nvPr/>
        </p:nvSpPr>
        <p:spPr>
          <a:xfrm rot="10800000">
            <a:off x="6937847" y="3586682"/>
            <a:ext cx="1236662" cy="1262063"/>
          </a:xfrm>
          <a:prstGeom prst="rtTriangl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ight Triangle 28"/>
          <p:cNvSpPr/>
          <p:nvPr/>
        </p:nvSpPr>
        <p:spPr>
          <a:xfrm rot="5400000">
            <a:off x="6919399" y="4815069"/>
            <a:ext cx="1236662" cy="1262063"/>
          </a:xfrm>
          <a:prstGeom prst="rtTriangl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ight Triangle 29"/>
          <p:cNvSpPr/>
          <p:nvPr/>
        </p:nvSpPr>
        <p:spPr>
          <a:xfrm rot="10800000">
            <a:off x="5684529" y="4826938"/>
            <a:ext cx="1236662" cy="1262063"/>
          </a:xfrm>
          <a:prstGeom prst="rtTriangl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ght Triangle 17"/>
          <p:cNvSpPr/>
          <p:nvPr/>
        </p:nvSpPr>
        <p:spPr>
          <a:xfrm rot="16200000">
            <a:off x="6929748" y="4808675"/>
            <a:ext cx="1236662" cy="1262063"/>
          </a:xfrm>
          <a:prstGeom prst="rtTriangl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ght Triangle 18"/>
          <p:cNvSpPr/>
          <p:nvPr/>
        </p:nvSpPr>
        <p:spPr>
          <a:xfrm>
            <a:off x="6923354" y="3565706"/>
            <a:ext cx="1236662" cy="1262063"/>
          </a:xfrm>
          <a:prstGeom prst="rtTriangl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35664 -0.0083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bldLvl="0" animBg="1"/>
      <p:bldP spid="2" grpId="0" bldLvl="0" animBg="1"/>
      <p:bldP spid="4" grpId="0" bldLvl="0" animBg="1"/>
      <p:bldP spid="16" grpId="0" bldLvl="0" animBg="1"/>
      <p:bldP spid="17" grpId="0" bldLvl="0" animBg="1"/>
      <p:bldP spid="25" grpId="0" bldLvl="0" animBg="1"/>
      <p:bldP spid="26" grpId="0" bldLvl="0" animBg="1"/>
      <p:bldP spid="27" grpId="0" bldLvl="0" animBg="1"/>
      <p:bldP spid="29" grpId="0" bldLvl="0" animBg="1"/>
      <p:bldP spid="30" grpId="0" bldLvl="0" animBg="1"/>
      <p:bldP spid="18" grpId="0" bldLvl="0" animBg="1"/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/>
        </p:nvSpPr>
        <p:spPr>
          <a:xfrm>
            <a:off x="8944276" y="1026569"/>
            <a:ext cx="1910687" cy="52270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777922" y="1009934"/>
            <a:ext cx="1910687" cy="52270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180" y="-181980"/>
            <a:ext cx="4852949" cy="68578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46" y="194579"/>
            <a:ext cx="4859046" cy="685780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0"/>
            <a:ext cx="12192000" cy="802991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0" y="6237026"/>
            <a:ext cx="12192000" cy="620973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494" y="20955"/>
            <a:ext cx="1436235" cy="1436235"/>
          </a:xfrm>
          <a:prstGeom prst="rect">
            <a:avLst/>
          </a:prstGeom>
        </p:spPr>
      </p:pic>
      <p:pic>
        <p:nvPicPr>
          <p:cNvPr id="18" name="图片 17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39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03" y="-181980"/>
            <a:ext cx="2456474" cy="245647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929027" y="1343470"/>
            <a:ext cx="39821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FB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22217" y="3089125"/>
            <a:ext cx="575830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ü"/>
            </a:pPr>
            <a:r>
              <a:rPr lang="en-US" sz="6600" b="1" cap="none" spc="0">
                <a:ln w="0"/>
                <a:solidFill>
                  <a:srgbClr val="FB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BT</a:t>
            </a:r>
          </a:p>
          <a:p>
            <a:pPr marL="857250" indent="-857250" algn="just">
              <a:buFont typeface="Wingdings" panose="05000000000000000000" pitchFamily="2" charset="2"/>
              <a:buChar char="ü"/>
            </a:pPr>
            <a:r>
              <a:rPr lang="en-US" sz="6600" b="1">
                <a:ln w="0"/>
                <a:solidFill>
                  <a:srgbClr val="FB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  <a:endParaRPr lang="en-US" sz="6600" b="1" cap="none" spc="0">
              <a:ln w="0"/>
              <a:solidFill>
                <a:srgbClr val="FBFF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/>
        </p:nvSpPr>
        <p:spPr>
          <a:xfrm>
            <a:off x="8944276" y="1026569"/>
            <a:ext cx="1910687" cy="52270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777922" y="1009934"/>
            <a:ext cx="1910687" cy="52270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180" y="-181980"/>
            <a:ext cx="4852949" cy="68578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46" y="194579"/>
            <a:ext cx="4859046" cy="685780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0"/>
            <a:ext cx="12192000" cy="802991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0" y="6237026"/>
            <a:ext cx="12192000" cy="620973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494" y="20955"/>
            <a:ext cx="1436235" cy="1436235"/>
          </a:xfrm>
          <a:prstGeom prst="rect">
            <a:avLst/>
          </a:prstGeom>
        </p:spPr>
      </p:pic>
      <p:pic>
        <p:nvPicPr>
          <p:cNvPr id="18" name="图片 17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39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03" y="-181980"/>
            <a:ext cx="2456474" cy="245647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650024" y="2304339"/>
            <a:ext cx="636905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0"/>
                <a:solidFill>
                  <a:srgbClr val="FBFF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2794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"/>
          <p:cNvSpPr txBox="1"/>
          <p:nvPr/>
        </p:nvSpPr>
        <p:spPr>
          <a:xfrm>
            <a:off x="722134" y="452079"/>
            <a:ext cx="1138234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Thứ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sáu</a:t>
            </a:r>
            <a:r>
              <a:rPr lang="en-US" sz="4200" b="1" dirty="0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10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tháng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12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năm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346" name="Google Shape;346;p3"/>
          <p:cNvSpPr txBox="1"/>
          <p:nvPr/>
        </p:nvSpPr>
        <p:spPr>
          <a:xfrm>
            <a:off x="3985336" y="1289354"/>
            <a:ext cx="474829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347" name="Google Shape;347;p3"/>
          <p:cNvSpPr txBox="1"/>
          <p:nvPr/>
        </p:nvSpPr>
        <p:spPr>
          <a:xfrm>
            <a:off x="1507191" y="2146759"/>
            <a:ext cx="1063350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4200" b="1" dirty="0" smtClean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Chia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hai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endParaRPr lang="en-US" sz="4200" b="1" dirty="0">
              <a:solidFill>
                <a:schemeClr val="bg2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348" name="Google Shape;348;p3"/>
          <p:cNvSpPr txBox="1"/>
          <p:nvPr/>
        </p:nvSpPr>
        <p:spPr>
          <a:xfrm>
            <a:off x="2335174" y="3004164"/>
            <a:ext cx="643711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(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tiếp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theo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HP001 4 hàng" panose="020B0603050302020204" pitchFamily="34" charset="0"/>
              </a:rPr>
              <a:t>) </a:t>
            </a: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flipH="1">
            <a:off x="-1185701" y="-146291"/>
            <a:ext cx="15965691" cy="7150581"/>
            <a:chOff x="-3645316" y="-267816"/>
            <a:chExt cx="15965691" cy="7150581"/>
          </a:xfrm>
        </p:grpSpPr>
        <p:sp>
          <p:nvSpPr>
            <p:cNvPr id="16" name="Oval 15"/>
            <p:cNvSpPr/>
            <p:nvPr/>
          </p:nvSpPr>
          <p:spPr>
            <a:xfrm>
              <a:off x="125836" y="-267816"/>
              <a:ext cx="12194539" cy="7044055"/>
            </a:xfrm>
            <a:prstGeom prst="ellipse">
              <a:avLst/>
            </a:prstGeom>
            <a:solidFill>
              <a:srgbClr val="FBF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-1822724" y="-161290"/>
              <a:ext cx="12194539" cy="7044055"/>
            </a:xfrm>
            <a:prstGeom prst="ellipse">
              <a:avLst/>
            </a:prstGeom>
            <a:solidFill>
              <a:srgbClr val="FFE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-3645316" y="-166642"/>
              <a:ext cx="12194539" cy="704405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图片 2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图片 4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 flipH="1" flipV="1">
            <a:off x="0" y="0"/>
            <a:ext cx="3137535" cy="1704340"/>
          </a:xfrm>
          <a:prstGeom prst="rect">
            <a:avLst/>
          </a:prstGeom>
        </p:spPr>
      </p:pic>
      <p:sp>
        <p:nvSpPr>
          <p:cNvPr id="7" name="Freeform 8"/>
          <p:cNvSpPr/>
          <p:nvPr/>
        </p:nvSpPr>
        <p:spPr bwMode="auto">
          <a:xfrm flipV="1">
            <a:off x="6188900" y="-33655"/>
            <a:ext cx="5785094" cy="2381250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PA_文本框 11"/>
          <p:cNvSpPr txBox="1"/>
          <p:nvPr>
            <p:custDataLst>
              <p:tags r:id="rId1"/>
            </p:custDataLst>
          </p:nvPr>
        </p:nvSpPr>
        <p:spPr>
          <a:xfrm>
            <a:off x="7043670" y="257790"/>
            <a:ext cx="40190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ln w="38100">
                  <a:solidFill>
                    <a:schemeClr val="bg1"/>
                  </a:solidFill>
                </a:ln>
                <a:solidFill>
                  <a:srgbClr val="FF9999"/>
                </a:solidFill>
                <a:effectLst>
                  <a:glow rad="228600">
                    <a:srgbClr val="FF9999"/>
                  </a:glow>
                </a:effectLst>
                <a:latin typeface="UTM Duepuntozero" panose="02040603050506020204" pitchFamily="18" charset="0"/>
                <a:ea typeface="Microsoft YaHei" panose="020B0503020204020204" pitchFamily="34" charset="-122"/>
              </a:rPr>
              <a:t>Mục tiêu</a:t>
            </a:r>
            <a:endParaRPr lang="zh-CN" altLang="en-US" sz="8800" b="1" dirty="0">
              <a:ln w="38100">
                <a:solidFill>
                  <a:schemeClr val="bg1"/>
                </a:solidFill>
              </a:ln>
              <a:solidFill>
                <a:srgbClr val="FF9999"/>
              </a:solidFill>
              <a:effectLst>
                <a:glow rad="228600">
                  <a:srgbClr val="FF9999"/>
                </a:glow>
              </a:effectLst>
              <a:latin typeface="UTM Duepuntozero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465578" y="3976370"/>
            <a:ext cx="9747635" cy="1353820"/>
          </a:xfrm>
          <a:prstGeom prst="roundRect">
            <a:avLst/>
          </a:prstGeom>
          <a:solidFill>
            <a:srgbClr val="FFEBCC"/>
          </a:solidFill>
          <a:ln w="28575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>
              <a:solidFill>
                <a:srgbClr val="027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496059" y="2077719"/>
            <a:ext cx="9747634" cy="1704339"/>
          </a:xfrm>
          <a:prstGeom prst="roundRect">
            <a:avLst/>
          </a:prstGeom>
          <a:solidFill>
            <a:srgbClr val="FFAFAF"/>
          </a:solidFill>
          <a:ln w="28575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>
              <a:solidFill>
                <a:srgbClr val="027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" y="360341"/>
            <a:ext cx="3135320" cy="1763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56" y="4364859"/>
            <a:ext cx="5760732" cy="3240031"/>
          </a:xfrm>
          <a:prstGeom prst="rect">
            <a:avLst/>
          </a:prstGeom>
        </p:spPr>
      </p:pic>
      <p:sp>
        <p:nvSpPr>
          <p:cNvPr id="361" name="Google Shape;361;p5"/>
          <p:cNvSpPr txBox="1"/>
          <p:nvPr/>
        </p:nvSpPr>
        <p:spPr>
          <a:xfrm>
            <a:off x="1598295" y="2264410"/>
            <a:ext cx="9274175" cy="272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925" indent="0" algn="just">
              <a:lnSpc>
                <a:spcPct val="150000"/>
              </a:lnSpc>
              <a:buSzPts val="2400"/>
              <a:buFont typeface="Times New Roman" panose="02020603050405020304"/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HS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dư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lượt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chia)</a:t>
            </a:r>
          </a:p>
          <a:p>
            <a:pPr marL="377825" indent="-342900" algn="just">
              <a:lnSpc>
                <a:spcPct val="150000"/>
              </a:lnSpc>
              <a:buSzPts val="2400"/>
              <a:buFont typeface="Times New Roman" panose="02020603050405020304"/>
              <a:buChar char="-"/>
            </a:pPr>
            <a:endParaRPr sz="1800" dirty="0">
              <a:solidFill>
                <a:schemeClr val="tx1"/>
              </a:solidFill>
              <a:latin typeface="HP001 4H" panose="020B0603050302020204" charset="0"/>
              <a:cs typeface="HP001 4H" panose="020B0603050302020204" charset="0"/>
            </a:endParaRPr>
          </a:p>
          <a:p>
            <a:pPr marL="34925" indent="0" algn="just">
              <a:lnSpc>
                <a:spcPct val="150000"/>
              </a:lnSpc>
              <a:buSzPts val="2400"/>
              <a:buFont typeface="Times New Roman" panose="02020603050405020304"/>
              <a:buNone/>
            </a:pP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Giải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toán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HP001 4H" panose="020B0603050302020204" charset="0"/>
                <a:ea typeface="Times New Roman" panose="02020603050405020304"/>
                <a:cs typeface="HP001 4H" panose="020B0603050302020204" charset="0"/>
                <a:sym typeface="Times New Roman" panose="02020603050405020304"/>
              </a:rPr>
              <a:t> chia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90" y="4870394"/>
            <a:ext cx="4889518" cy="2750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19231" y="-589395"/>
            <a:ext cx="5238452" cy="29462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014" y="-365201"/>
            <a:ext cx="6988716" cy="3930691"/>
          </a:xfrm>
          <a:prstGeom prst="rect">
            <a:avLst/>
          </a:prstGeom>
        </p:spPr>
      </p:pic>
      <p:sp>
        <p:nvSpPr>
          <p:cNvPr id="73" name="Freeform 5"/>
          <p:cNvSpPr/>
          <p:nvPr/>
        </p:nvSpPr>
        <p:spPr bwMode="auto">
          <a:xfrm rot="20696166">
            <a:off x="1831628" y="-60341"/>
            <a:ext cx="10580784" cy="6688138"/>
          </a:xfrm>
          <a:custGeom>
            <a:avLst/>
            <a:gdLst>
              <a:gd name="T0" fmla="*/ 1687 w 3366"/>
              <a:gd name="T1" fmla="*/ 0 h 2194"/>
              <a:gd name="T2" fmla="*/ 1293 w 3366"/>
              <a:gd name="T3" fmla="*/ 313 h 2194"/>
              <a:gd name="T4" fmla="*/ 1075 w 3366"/>
              <a:gd name="T5" fmla="*/ 255 h 2194"/>
              <a:gd name="T6" fmla="*/ 631 w 3366"/>
              <a:gd name="T7" fmla="*/ 699 h 2194"/>
              <a:gd name="T8" fmla="*/ 639 w 3366"/>
              <a:gd name="T9" fmla="*/ 779 h 2194"/>
              <a:gd name="T10" fmla="*/ 0 w 3366"/>
              <a:gd name="T11" fmla="*/ 1485 h 2194"/>
              <a:gd name="T12" fmla="*/ 709 w 3366"/>
              <a:gd name="T13" fmla="*/ 2194 h 2194"/>
              <a:gd name="T14" fmla="*/ 1263 w 3366"/>
              <a:gd name="T15" fmla="*/ 1927 h 2194"/>
              <a:gd name="T16" fmla="*/ 1716 w 3366"/>
              <a:gd name="T17" fmla="*/ 2121 h 2194"/>
              <a:gd name="T18" fmla="*/ 2143 w 3366"/>
              <a:gd name="T19" fmla="*/ 1954 h 2194"/>
              <a:gd name="T20" fmla="*/ 2657 w 3366"/>
              <a:gd name="T21" fmla="*/ 2174 h 2194"/>
              <a:gd name="T22" fmla="*/ 3366 w 3366"/>
              <a:gd name="T23" fmla="*/ 1465 h 2194"/>
              <a:gd name="T24" fmla="*/ 2837 w 3366"/>
              <a:gd name="T25" fmla="*/ 780 h 2194"/>
              <a:gd name="T26" fmla="*/ 2266 w 3366"/>
              <a:gd name="T27" fmla="*/ 260 h 2194"/>
              <a:gd name="T28" fmla="*/ 2077 w 3366"/>
              <a:gd name="T29" fmla="*/ 293 h 2194"/>
              <a:gd name="T30" fmla="*/ 1687 w 3366"/>
              <a:gd name="T31" fmla="*/ 0 h 2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66" h="2194">
                <a:moveTo>
                  <a:pt x="1687" y="0"/>
                </a:moveTo>
                <a:cubicBezTo>
                  <a:pt x="1495" y="0"/>
                  <a:pt x="1335" y="133"/>
                  <a:pt x="1293" y="313"/>
                </a:cubicBezTo>
                <a:cubicBezTo>
                  <a:pt x="1229" y="276"/>
                  <a:pt x="1155" y="255"/>
                  <a:pt x="1075" y="255"/>
                </a:cubicBezTo>
                <a:cubicBezTo>
                  <a:pt x="830" y="255"/>
                  <a:pt x="631" y="454"/>
                  <a:pt x="631" y="699"/>
                </a:cubicBezTo>
                <a:cubicBezTo>
                  <a:pt x="631" y="726"/>
                  <a:pt x="634" y="753"/>
                  <a:pt x="639" y="779"/>
                </a:cubicBezTo>
                <a:cubicBezTo>
                  <a:pt x="280" y="814"/>
                  <a:pt x="0" y="1117"/>
                  <a:pt x="0" y="1485"/>
                </a:cubicBezTo>
                <a:cubicBezTo>
                  <a:pt x="0" y="1876"/>
                  <a:pt x="317" y="2194"/>
                  <a:pt x="709" y="2194"/>
                </a:cubicBezTo>
                <a:cubicBezTo>
                  <a:pt x="933" y="2194"/>
                  <a:pt x="1133" y="2089"/>
                  <a:pt x="1263" y="1927"/>
                </a:cubicBezTo>
                <a:cubicBezTo>
                  <a:pt x="1377" y="2047"/>
                  <a:pt x="1538" y="2121"/>
                  <a:pt x="1716" y="2121"/>
                </a:cubicBezTo>
                <a:cubicBezTo>
                  <a:pt x="1881" y="2121"/>
                  <a:pt x="2031" y="2058"/>
                  <a:pt x="2143" y="1954"/>
                </a:cubicBezTo>
                <a:cubicBezTo>
                  <a:pt x="2272" y="2089"/>
                  <a:pt x="2454" y="2174"/>
                  <a:pt x="2657" y="2174"/>
                </a:cubicBezTo>
                <a:cubicBezTo>
                  <a:pt x="3048" y="2174"/>
                  <a:pt x="3366" y="1857"/>
                  <a:pt x="3366" y="1465"/>
                </a:cubicBezTo>
                <a:cubicBezTo>
                  <a:pt x="3366" y="1136"/>
                  <a:pt x="3141" y="860"/>
                  <a:pt x="2837" y="780"/>
                </a:cubicBezTo>
                <a:cubicBezTo>
                  <a:pt x="2810" y="488"/>
                  <a:pt x="2565" y="260"/>
                  <a:pt x="2266" y="260"/>
                </a:cubicBezTo>
                <a:cubicBezTo>
                  <a:pt x="2200" y="260"/>
                  <a:pt x="2136" y="272"/>
                  <a:pt x="2077" y="293"/>
                </a:cubicBezTo>
                <a:cubicBezTo>
                  <a:pt x="2028" y="124"/>
                  <a:pt x="1872" y="0"/>
                  <a:pt x="1687" y="0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953999" y="3197854"/>
            <a:ext cx="1509230" cy="11659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9" name="组合 58"/>
          <p:cNvGrpSpPr/>
          <p:nvPr/>
        </p:nvGrpSpPr>
        <p:grpSpPr>
          <a:xfrm>
            <a:off x="3124408" y="144710"/>
            <a:ext cx="4072048" cy="2987985"/>
            <a:chOff x="-305675" y="289331"/>
            <a:chExt cx="4072048" cy="2987985"/>
          </a:xfrm>
        </p:grpSpPr>
        <p:sp>
          <p:nvSpPr>
            <p:cNvPr id="10" name="椭圆 9"/>
            <p:cNvSpPr/>
            <p:nvPr/>
          </p:nvSpPr>
          <p:spPr>
            <a:xfrm>
              <a:off x="1083107" y="612701"/>
              <a:ext cx="2598057" cy="2598057"/>
            </a:xfrm>
            <a:prstGeom prst="ellipse">
              <a:avLst/>
            </a:prstGeom>
            <a:gradFill flip="none" rotWithShape="1">
              <a:gsLst>
                <a:gs pos="0">
                  <a:srgbClr val="8D5EB0"/>
                </a:gs>
                <a:gs pos="100000">
                  <a:srgbClr val="552D6D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940" y="289331"/>
              <a:ext cx="2267902" cy="2557721"/>
            </a:xfrm>
            <a:custGeom>
              <a:avLst/>
              <a:gdLst>
                <a:gd name="connsiteX0" fmla="*/ 0 w 2506924"/>
                <a:gd name="connsiteY0" fmla="*/ 0 h 2015322"/>
                <a:gd name="connsiteX1" fmla="*/ 2506924 w 2506924"/>
                <a:gd name="connsiteY1" fmla="*/ 0 h 2015322"/>
                <a:gd name="connsiteX2" fmla="*/ 2506924 w 2506924"/>
                <a:gd name="connsiteY2" fmla="*/ 1647633 h 2015322"/>
                <a:gd name="connsiteX3" fmla="*/ 0 w 2506924"/>
                <a:gd name="connsiteY3" fmla="*/ 2015322 h 201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6924" h="2015322">
                  <a:moveTo>
                    <a:pt x="0" y="0"/>
                  </a:moveTo>
                  <a:lnTo>
                    <a:pt x="2506924" y="0"/>
                  </a:lnTo>
                  <a:lnTo>
                    <a:pt x="2506924" y="1647633"/>
                  </a:lnTo>
                  <a:lnTo>
                    <a:pt x="0" y="2015322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-305675" y="630438"/>
              <a:ext cx="143340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b="1" i="1">
                  <a:ln w="0">
                    <a:noFill/>
                  </a:ln>
                  <a:solidFill>
                    <a:srgbClr val="AA5C3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16600" b="1" i="1" dirty="0">
                <a:ln w="0">
                  <a:noFill/>
                </a:ln>
                <a:solidFill>
                  <a:srgbClr val="AA5C3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1056849" y="2178364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D5EB0"/>
                </a:gs>
                <a:gs pos="100000">
                  <a:srgbClr val="552D6D"/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51536" y="2388456"/>
              <a:ext cx="263565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>
                  <a:ln w="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3200" b="1" dirty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047532" y="-111494"/>
            <a:ext cx="3446135" cy="5941833"/>
            <a:chOff x="7124642" y="-288737"/>
            <a:chExt cx="3446135" cy="5941833"/>
          </a:xfrm>
        </p:grpSpPr>
        <p:sp>
          <p:nvSpPr>
            <p:cNvPr id="20" name="椭圆 19"/>
            <p:cNvSpPr/>
            <p:nvPr/>
          </p:nvSpPr>
          <p:spPr>
            <a:xfrm>
              <a:off x="7916539" y="696805"/>
              <a:ext cx="2598057" cy="2598057"/>
            </a:xfrm>
            <a:prstGeom prst="ellipse">
              <a:avLst/>
            </a:prstGeom>
            <a:gradFill>
              <a:gsLst>
                <a:gs pos="0">
                  <a:srgbClr val="FED754"/>
                </a:gs>
                <a:gs pos="100000">
                  <a:srgbClr val="FDAD0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5497"/>
            <a:stretch>
              <a:fillRect/>
            </a:stretch>
          </p:blipFill>
          <p:spPr>
            <a:xfrm rot="497207" flipH="1">
              <a:off x="7321670" y="388127"/>
              <a:ext cx="3211979" cy="5264969"/>
            </a:xfrm>
            <a:custGeom>
              <a:avLst/>
              <a:gdLst>
                <a:gd name="connsiteX0" fmla="*/ 4576382 w 4576382"/>
                <a:gd name="connsiteY0" fmla="*/ 0 h 4358199"/>
                <a:gd name="connsiteX1" fmla="*/ 4576382 w 4576382"/>
                <a:gd name="connsiteY1" fmla="*/ 4358199 h 4358199"/>
                <a:gd name="connsiteX2" fmla="*/ 4157235 w 4576382"/>
                <a:gd name="connsiteY2" fmla="*/ 4358199 h 4358199"/>
                <a:gd name="connsiteX3" fmla="*/ 4473927 w 4576382"/>
                <a:gd name="connsiteY3" fmla="*/ 2183841 h 4358199"/>
                <a:gd name="connsiteX4" fmla="*/ 0 w 4576382"/>
                <a:gd name="connsiteY4" fmla="*/ 1532220 h 4358199"/>
                <a:gd name="connsiteX5" fmla="*/ 0 w 4576382"/>
                <a:gd name="connsiteY5" fmla="*/ 0 h 435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6382" h="4358199">
                  <a:moveTo>
                    <a:pt x="4576382" y="0"/>
                  </a:moveTo>
                  <a:lnTo>
                    <a:pt x="4576382" y="4358199"/>
                  </a:lnTo>
                  <a:lnTo>
                    <a:pt x="4157235" y="4358199"/>
                  </a:lnTo>
                  <a:lnTo>
                    <a:pt x="4473927" y="2183841"/>
                  </a:lnTo>
                  <a:lnTo>
                    <a:pt x="0" y="153222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7124642" y="-288737"/>
              <a:ext cx="1249060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6600" i="1">
                  <a:ln w="0">
                    <a:noFill/>
                  </a:ln>
                  <a:solidFill>
                    <a:srgbClr val="D9EEE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defRPr>
              </a:lvl1pPr>
            </a:lstStyle>
            <a:p>
              <a:pPr algn="ctr"/>
              <a:r>
                <a:rPr lang="en-US" altLang="zh-CN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圆角矩形 52"/>
            <p:cNvSpPr/>
            <p:nvPr/>
          </p:nvSpPr>
          <p:spPr>
            <a:xfrm>
              <a:off x="7861253" y="2262468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>
              <a:gsLst>
                <a:gs pos="0">
                  <a:srgbClr val="FED754"/>
                </a:gs>
                <a:gs pos="100000">
                  <a:srgbClr val="FDAD02"/>
                </a:gs>
              </a:gsLst>
              <a:path path="circle">
                <a:fillToRect l="50000" t="50000" r="50000" b="50000"/>
              </a:path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855940" y="2472560"/>
              <a:ext cx="247535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>
                  <a:ln w="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KHÁM PHÁ</a:t>
              </a:r>
              <a:endParaRPr lang="zh-CN" altLang="en-US" sz="3200" b="1" dirty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790268" y="2949249"/>
            <a:ext cx="3721153" cy="3885737"/>
            <a:chOff x="2113540" y="2933335"/>
            <a:chExt cx="3721153" cy="3885737"/>
          </a:xfrm>
        </p:grpSpPr>
        <p:sp>
          <p:nvSpPr>
            <p:cNvPr id="16" name="椭圆 15"/>
            <p:cNvSpPr/>
            <p:nvPr/>
          </p:nvSpPr>
          <p:spPr>
            <a:xfrm>
              <a:off x="2383985" y="3792030"/>
              <a:ext cx="2598057" cy="2598057"/>
            </a:xfrm>
            <a:prstGeom prst="ellipse">
              <a:avLst/>
            </a:prstGeom>
            <a:gradFill>
              <a:gsLst>
                <a:gs pos="0">
                  <a:srgbClr val="01D1FD"/>
                </a:gs>
                <a:gs pos="100000">
                  <a:srgbClr val="038CC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648">
              <a:off x="2113540" y="2933335"/>
              <a:ext cx="3114551" cy="32885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4585633" y="4172194"/>
              <a:ext cx="1249060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6600" i="1">
                  <a:ln w="0">
                    <a:noFill/>
                  </a:ln>
                  <a:solidFill>
                    <a:srgbClr val="D9EEE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defRPr>
              </a:lvl1pPr>
            </a:lstStyle>
            <a:p>
              <a:pPr algn="ctr"/>
              <a:r>
                <a:rPr lang="en-US" altLang="zh-CN" b="1">
                  <a:solidFill>
                    <a:srgbClr val="898989"/>
                  </a:solidFill>
                  <a:effectLst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b="1" dirty="0">
                <a:solidFill>
                  <a:srgbClr val="89898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圆角矩形 52"/>
            <p:cNvSpPr/>
            <p:nvPr/>
          </p:nvSpPr>
          <p:spPr>
            <a:xfrm>
              <a:off x="2316053" y="5354011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>
              <a:gsLst>
                <a:gs pos="0">
                  <a:srgbClr val="01D1FD"/>
                </a:gs>
                <a:gs pos="100000">
                  <a:srgbClr val="038CC0"/>
                </a:gs>
              </a:gsLst>
              <a:path path="circle">
                <a:fillToRect l="50000" t="50000" r="50000" b="50000"/>
              </a:path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310740" y="5564103"/>
              <a:ext cx="25384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>
                  <a:ln w="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LUYỆN TẬP</a:t>
              </a:r>
              <a:endParaRPr lang="zh-CN" altLang="en-US" sz="3200" b="1" dirty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655251" y="1804927"/>
            <a:ext cx="2992171" cy="4152022"/>
            <a:chOff x="7537530" y="1944097"/>
            <a:chExt cx="2992171" cy="4152022"/>
          </a:xfrm>
        </p:grpSpPr>
        <p:sp>
          <p:nvSpPr>
            <p:cNvPr id="24" name="椭圆 23"/>
            <p:cNvSpPr/>
            <p:nvPr/>
          </p:nvSpPr>
          <p:spPr>
            <a:xfrm>
              <a:off x="7916539" y="3498062"/>
              <a:ext cx="2598057" cy="2598057"/>
            </a:xfrm>
            <a:prstGeom prst="ellipse">
              <a:avLst/>
            </a:prstGeom>
            <a:gradFill>
              <a:gsLst>
                <a:gs pos="0">
                  <a:srgbClr val="02736A"/>
                </a:gs>
                <a:gs pos="100000">
                  <a:srgbClr val="02453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0">
              <a:lum contrast="20000"/>
            </a:blip>
            <a:stretch>
              <a:fillRect/>
            </a:stretch>
          </p:blipFill>
          <p:spPr>
            <a:xfrm rot="21092159">
              <a:off x="7537530" y="3770931"/>
              <a:ext cx="2848638" cy="19145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文本框 26"/>
            <p:cNvSpPr txBox="1"/>
            <p:nvPr/>
          </p:nvSpPr>
          <p:spPr>
            <a:xfrm>
              <a:off x="8089154" y="1944097"/>
              <a:ext cx="1249060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6600" i="1">
                  <a:ln w="0">
                    <a:noFill/>
                  </a:ln>
                  <a:solidFill>
                    <a:srgbClr val="3B2172"/>
                  </a:solidFill>
                  <a:effectLst/>
                  <a:latin typeface="方正卡通简体" panose="03000509000000000000" pitchFamily="65" charset="-122"/>
                  <a:ea typeface="方正卡通简体" panose="03000509000000000000" pitchFamily="65" charset="-122"/>
                </a:defRPr>
              </a:lvl1pPr>
            </a:lstStyle>
            <a:p>
              <a:pPr algn="ctr"/>
              <a:r>
                <a:rPr lang="en-US" altLang="zh-CN" b="1">
                  <a:solidFill>
                    <a:srgbClr val="FA0B4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b="1" dirty="0">
                <a:solidFill>
                  <a:srgbClr val="FA0B4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圆角矩形 52"/>
            <p:cNvSpPr/>
            <p:nvPr/>
          </p:nvSpPr>
          <p:spPr>
            <a:xfrm>
              <a:off x="7820177" y="5055351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>
              <a:gsLst>
                <a:gs pos="0">
                  <a:srgbClr val="02736A"/>
                </a:gs>
                <a:gs pos="100000">
                  <a:srgbClr val="02453E"/>
                </a:gs>
              </a:gsLst>
              <a:path path="circle">
                <a:fillToRect l="50000" t="50000" r="50000" b="50000"/>
              </a:path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8187688" y="5251027"/>
              <a:ext cx="179247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>
                  <a:ln w="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DẶN DÒ</a:t>
              </a:r>
              <a:endParaRPr lang="zh-CN" altLang="en-US" sz="3200" b="1" dirty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/>
          <p:cNvSpPr/>
          <p:nvPr/>
        </p:nvSpPr>
        <p:spPr bwMode="auto">
          <a:xfrm>
            <a:off x="5509846" y="1833390"/>
            <a:ext cx="6435969" cy="378637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886869" y="-520590"/>
            <a:ext cx="8471251" cy="95538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917425" y="4092383"/>
            <a:ext cx="4778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ln w="0">
                  <a:noFill/>
                </a:ln>
                <a:solidFill>
                  <a:srgbClr val="F9371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ln w="0">
                <a:noFill/>
              </a:ln>
              <a:solidFill>
                <a:srgbClr val="F9371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66151" y="-278044"/>
            <a:ext cx="277191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4400" i="1" dirty="0">
                <a:ln w="0">
                  <a:noFill/>
                </a:ln>
                <a:solidFill>
                  <a:srgbClr val="F9371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lang="zh-CN" altLang="en-US" sz="34400" i="1" dirty="0">
              <a:ln w="0">
                <a:noFill/>
              </a:ln>
              <a:solidFill>
                <a:srgbClr val="F9371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3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3" grpId="0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标注 11"/>
          <p:cNvSpPr/>
          <p:nvPr/>
        </p:nvSpPr>
        <p:spPr>
          <a:xfrm>
            <a:off x="3352800" y="368005"/>
            <a:ext cx="5549900" cy="1308396"/>
          </a:xfrm>
          <a:prstGeom prst="wedgeRoundRectCallout">
            <a:avLst>
              <a:gd name="adj1" fmla="val 51868"/>
              <a:gd name="adj2" fmla="val 130485"/>
              <a:gd name="adj3" fmla="val 16667"/>
            </a:avLst>
          </a:prstGeom>
          <a:solidFill>
            <a:srgbClr val="FFEBCC"/>
          </a:solidFill>
          <a:ln w="38100">
            <a:solidFill>
              <a:srgbClr val="FFAF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50 : </a:t>
            </a:r>
            <a:r>
              <a:rPr lang="" altLang="en-US" sz="6000" b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6000" b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= ?</a:t>
            </a:r>
            <a:endParaRPr lang="zh-CN" altLang="en-US" sz="6000" b="1" dirty="0">
              <a:solidFill>
                <a:srgbClr val="02736A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89" y="2182086"/>
            <a:ext cx="2507644" cy="458588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98372" y="2182086"/>
            <a:ext cx="9993657" cy="3979333"/>
            <a:chOff x="483843" y="2016053"/>
            <a:chExt cx="9993657" cy="39793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1"/>
            <a:stretch>
              <a:fillRect/>
            </a:stretch>
          </p:blipFill>
          <p:spPr>
            <a:xfrm>
              <a:off x="3047975" y="2016053"/>
              <a:ext cx="7429525" cy="39793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83843" y="2988276"/>
              <a:ext cx="4899666" cy="2755738"/>
            </a:xfrm>
            <a:prstGeom prst="rect">
              <a:avLst/>
            </a:prstGeom>
          </p:spPr>
        </p:pic>
      </p:grpSp>
      <p:sp>
        <p:nvSpPr>
          <p:cNvPr id="9" name="Rectangle: Rounded Corners 8"/>
          <p:cNvSpPr/>
          <p:nvPr/>
        </p:nvSpPr>
        <p:spPr>
          <a:xfrm>
            <a:off x="3707177" y="4005719"/>
            <a:ext cx="6202632" cy="1704339"/>
          </a:xfrm>
          <a:prstGeom prst="roundRect">
            <a:avLst/>
          </a:prstGeom>
          <a:noFill/>
          <a:ln w="28575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50 : 2 = 25 </a:t>
            </a:r>
            <a:endParaRPr lang="en-US" sz="4400" b="1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5168" y="3340294"/>
            <a:ext cx="8846332" cy="4391703"/>
            <a:chOff x="615168" y="3340294"/>
            <a:chExt cx="8846332" cy="43917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6"/>
            <a:stretch>
              <a:fillRect/>
            </a:stretch>
          </p:blipFill>
          <p:spPr>
            <a:xfrm>
              <a:off x="2035277" y="3340294"/>
              <a:ext cx="7426223" cy="351770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07603">
              <a:off x="-264050" y="4592537"/>
              <a:ext cx="4018678" cy="2260241"/>
            </a:xfrm>
            <a:prstGeom prst="rect">
              <a:avLst/>
            </a:prstGeom>
          </p:spPr>
        </p:pic>
      </p:grpSp>
      <p:sp>
        <p:nvSpPr>
          <p:cNvPr id="5" name="圆角矩形标注 11"/>
          <p:cNvSpPr/>
          <p:nvPr/>
        </p:nvSpPr>
        <p:spPr>
          <a:xfrm>
            <a:off x="483918" y="412602"/>
            <a:ext cx="5549900" cy="1308396"/>
          </a:xfrm>
          <a:prstGeom prst="wedgeRoundRectCallout">
            <a:avLst>
              <a:gd name="adj1" fmla="val 51868"/>
              <a:gd name="adj2" fmla="val 130485"/>
              <a:gd name="adj3" fmla="val 16667"/>
            </a:avLst>
          </a:prstGeom>
          <a:solidFill>
            <a:srgbClr val="FFEBCC"/>
          </a:solidFill>
          <a:ln w="38100">
            <a:solidFill>
              <a:srgbClr val="FFAF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" altLang="en-US" sz="6000" b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6000" b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: 7  = ?</a:t>
            </a:r>
            <a:endParaRPr lang="zh-CN" altLang="en-US" sz="6000" b="1" dirty="0">
              <a:solidFill>
                <a:srgbClr val="02736A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2932502" y="4925060"/>
            <a:ext cx="6202632" cy="1704339"/>
          </a:xfrm>
          <a:prstGeom prst="roundRect">
            <a:avLst/>
          </a:prstGeom>
          <a:noFill/>
          <a:ln w="28575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" alt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:</a:t>
            </a:r>
            <a:r>
              <a:rPr lang="" alt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7 = 6 (dư1)</a:t>
            </a:r>
            <a:r>
              <a:rPr lang="en-US" altLang="zh-CN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sz="4400" b="1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标注 11"/>
          <p:cNvSpPr/>
          <p:nvPr/>
        </p:nvSpPr>
        <p:spPr>
          <a:xfrm>
            <a:off x="483918" y="412602"/>
            <a:ext cx="5549900" cy="1308396"/>
          </a:xfrm>
          <a:prstGeom prst="wedgeRoundRectCallout">
            <a:avLst>
              <a:gd name="adj1" fmla="val 71776"/>
              <a:gd name="adj2" fmla="val 104277"/>
              <a:gd name="adj3" fmla="val 16667"/>
            </a:avLst>
          </a:prstGeom>
          <a:solidFill>
            <a:srgbClr val="FFEBCC"/>
          </a:solidFill>
          <a:ln w="38100">
            <a:solidFill>
              <a:srgbClr val="FFAF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" altLang="en-US" sz="6000" b="1">
                <a:solidFill>
                  <a:srgbClr val="0273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49</a:t>
            </a:r>
            <a:r>
              <a:rPr lang="en-US" altLang="zh-CN" sz="6000" b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: </a:t>
            </a:r>
            <a:r>
              <a:rPr lang="" altLang="en-US" sz="6000" b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6000" b="1">
                <a:solidFill>
                  <a:srgbClr val="02736A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= ?</a:t>
            </a:r>
            <a:endParaRPr lang="zh-CN" altLang="en-US" sz="6000" b="1" dirty="0">
              <a:solidFill>
                <a:srgbClr val="02736A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标注 11"/>
          <p:cNvSpPr/>
          <p:nvPr/>
        </p:nvSpPr>
        <p:spPr>
          <a:xfrm>
            <a:off x="604568" y="5187167"/>
            <a:ext cx="5549900" cy="1308396"/>
          </a:xfrm>
          <a:prstGeom prst="wedgeRoundRectCallout">
            <a:avLst>
              <a:gd name="adj1" fmla="val 71776"/>
              <a:gd name="adj2" fmla="val 104277"/>
              <a:gd name="adj3" fmla="val 16667"/>
            </a:avLst>
          </a:prstGeom>
          <a:solidFill>
            <a:schemeClr val="bg1"/>
          </a:solidFill>
          <a:ln w="38100">
            <a:solidFill>
              <a:srgbClr val="FFAF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49</a:t>
            </a:r>
            <a:r>
              <a:rPr lang="en-US" altLang="zh-CN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: </a:t>
            </a:r>
            <a:r>
              <a:rPr lang="en-US" altLang="en-US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= </a:t>
            </a:r>
            <a:r>
              <a:rPr lang="" altLang="en-US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8 (dư1)</a:t>
            </a:r>
            <a:endParaRPr lang="" altLang="en-US" sz="6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8"/>
          <p:cNvSpPr/>
          <p:nvPr/>
        </p:nvSpPr>
        <p:spPr bwMode="auto">
          <a:xfrm>
            <a:off x="5509846" y="1833390"/>
            <a:ext cx="6435969" cy="378637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FC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339">
            <a:off x="8651" y="21274"/>
            <a:ext cx="9075498" cy="8988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7120204" y="4037891"/>
            <a:ext cx="3621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>
                <a:ln w="0">
                  <a:noFill/>
                </a:ln>
                <a:solidFill>
                  <a:srgbClr val="96BA2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KHÁM PHÁ</a:t>
            </a:r>
            <a:endParaRPr lang="en-US" altLang="zh-CN" sz="4800" b="1" dirty="0">
              <a:ln w="0">
                <a:noFill/>
              </a:ln>
              <a:solidFill>
                <a:srgbClr val="96BA2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15828" y="-359889"/>
            <a:ext cx="277191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4400" i="1" dirty="0">
                <a:ln w="0">
                  <a:noFill/>
                </a:ln>
                <a:solidFill>
                  <a:srgbClr val="96BA2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CN" altLang="en-US" sz="34400" i="1" dirty="0">
              <a:ln w="0">
                <a:noFill/>
              </a:ln>
              <a:solidFill>
                <a:srgbClr val="96BA27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/>
          <p:bldP spid="16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469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501</Words>
  <Application>Microsoft Office PowerPoint</Application>
  <PresentationFormat>Custom</PresentationFormat>
  <Paragraphs>162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Roboto</vt:lpstr>
      <vt:lpstr>Times</vt:lpstr>
      <vt:lpstr>Calibri</vt:lpstr>
      <vt:lpstr>HP001 4H</vt:lpstr>
      <vt:lpstr>等线</vt:lpstr>
      <vt:lpstr>Wingdings</vt:lpstr>
      <vt:lpstr>宋体</vt:lpstr>
      <vt:lpstr>Times New Roman</vt:lpstr>
      <vt:lpstr>UTM Caviar</vt:lpstr>
      <vt:lpstr>.VnTime</vt:lpstr>
      <vt:lpstr>UTM Duepuntozero</vt:lpstr>
      <vt:lpstr>Microsoft YaHei</vt:lpstr>
      <vt:lpstr>Calibri Light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Chia mot tich cho mot so</dc:title>
  <dc:subject>Toan 4</dc:subject>
  <dc:creator>KTUTS</dc:creator>
  <cp:keywords>Thy Tho</cp:keywords>
  <cp:lastModifiedBy>Admin</cp:lastModifiedBy>
  <cp:revision>79</cp:revision>
  <dcterms:created xsi:type="dcterms:W3CDTF">2016-09-24T16:29:00Z</dcterms:created>
  <dcterms:modified xsi:type="dcterms:W3CDTF">2021-12-23T17:08:19Z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1033-11.2.0.10307</vt:lpwstr>
  </property>
  <property fmtid="{D5CDD505-2E9C-101B-9397-08002B2CF9AE}" pid="3" name="ICV">
    <vt:lpwstr>DD76B113A72C4E1187D6D45BF1ABD242</vt:lpwstr>
  </property>
</Properties>
</file>