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7CA7-8150-44EA-8911-103726304C3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14666" y="2817649"/>
            <a:ext cx="1159908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en-US" sz="6600" b="1" dirty="0" smtClean="0">
                <a:solidFill>
                  <a:srgbClr val="660066"/>
                </a:solidFill>
              </a:rPr>
              <a:t>   </a:t>
            </a: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 hóa. Ôn tập cách đặt và </a:t>
            </a:r>
          </a:p>
          <a:p>
            <a:pPr algn="ctr">
              <a:defRPr/>
            </a:pP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trả lời câu hỏi </a:t>
            </a:r>
            <a:r>
              <a:rPr lang="vi-VN" sz="6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 nào? 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068678" y="1871935"/>
            <a:ext cx="3207913" cy="936215"/>
            <a:chOff x="5225" y="9335"/>
            <a:chExt cx="2520" cy="1750"/>
          </a:xfrm>
        </p:grpSpPr>
        <p:sp>
          <p:nvSpPr>
            <p:cNvPr id="9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0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</p:grpSp>
      <p:pic>
        <p:nvPicPr>
          <p:cNvPr id="20" name="Picture 48" descr="gardg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76" y="5743655"/>
            <a:ext cx="5455723" cy="1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6" y="0"/>
            <a:ext cx="1946276" cy="19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9676" y="251135"/>
            <a:ext cx="759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613" y="1201574"/>
            <a:ext cx="663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LỚP 3 – TUẦN 19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23" y="303878"/>
            <a:ext cx="10789920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indent="-158750"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Yêu cầu cần đạt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.      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8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 tập 1</a:t>
            </a:r>
            <a:r>
              <a:rPr lang="vi-VN" sz="4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990600"/>
            <a:ext cx="5276144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b="1" dirty="0"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4267" b="1" dirty="0"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4267" b="1" dirty="0"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4267" b="1" dirty="0">
                <a:latin typeface="+mj-lt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455" y="990602"/>
            <a:ext cx="4869744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b="1" dirty="0">
                <a:latin typeface="+mj-lt"/>
              </a:rPr>
              <a:t>Theo làn gió mát</a:t>
            </a:r>
          </a:p>
          <a:p>
            <a:r>
              <a:rPr lang="vi-VN" sz="4267" b="1" dirty="0">
                <a:latin typeface="+mj-lt"/>
              </a:rPr>
              <a:t>Đóm đi rất êm,</a:t>
            </a:r>
          </a:p>
          <a:p>
            <a:r>
              <a:rPr lang="vi-VN" sz="4267" b="1" dirty="0">
                <a:latin typeface="+mj-lt"/>
              </a:rPr>
              <a:t>Đi suốt một đêm</a:t>
            </a:r>
          </a:p>
          <a:p>
            <a:r>
              <a:rPr lang="vi-VN" sz="4267" b="1" dirty="0">
                <a:latin typeface="+mj-lt"/>
              </a:rPr>
              <a:t>Lo cho người ngủ.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0" y="36322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12192000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359401"/>
            <a:ext cx="12081401" cy="140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</p:spTree>
    <p:extLst>
      <p:ext uri="{BB962C8B-B14F-4D97-AF65-F5344CB8AC3E}">
        <p14:creationId xmlns:p14="http://schemas.microsoft.com/office/powerpoint/2010/main" val="29426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3200" y="3429001"/>
          <a:ext cx="11785600" cy="31377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5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62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123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  <a:p>
                      <a:r>
                        <a:rPr lang="vi-VN" sz="2800" dirty="0"/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889000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Bóng tối lan dần</a:t>
            </a:r>
          </a:p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Lên đèn đi gác.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889000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Theo làn gió mát</a:t>
            </a:r>
          </a:p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Đóm đi rất êm,</a:t>
            </a:r>
          </a:p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1" y="3429000"/>
            <a:ext cx="314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đom đóm được gọi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29000"/>
            <a:ext cx="341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nết của đom đóm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600" y="3429000"/>
            <a:ext cx="310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của đom đóm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5156200"/>
            <a:ext cx="273716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601" y="5210979"/>
            <a:ext cx="339346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cần 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4749801"/>
            <a:ext cx="5140335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đèn, đi gác, đi rất êm, đi suốt đêm, lo cho người ngủ.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88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2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Trong bài thơ </a:t>
            </a:r>
            <a:r>
              <a:rPr lang="vi-VN" sz="3733" b="1" i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Anh Đom Đóm 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0" y="1193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8800" y="1193800"/>
            <a:ext cx="3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31373" y="2397081"/>
          <a:ext cx="11503977" cy="420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575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47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240" y="2404389"/>
            <a:ext cx="288032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Tên các con vật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723" y="2546901"/>
            <a:ext cx="3106947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gọi bằng</a:t>
            </a:r>
            <a:endParaRPr lang="en-US" sz="3733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6800" y="2413000"/>
            <a:ext cx="432048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tả như tả người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13" y="4345940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Cò Bợ</a:t>
            </a:r>
            <a:endParaRPr lang="en-US" sz="3733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776" y="4293096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Chị </a:t>
            </a:r>
            <a:endParaRPr lang="en-US" sz="3733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3600" y="3733801"/>
            <a:ext cx="4416491" cy="18156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+mj-lt"/>
              </a:rPr>
              <a:t>Ru con: Ru hỡi/ Ru hời?/ Hỡi bé tôi ơi/ Ngủ cho ngon giấc </a:t>
            </a:r>
            <a:endParaRPr lang="en-US" sz="3733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5413" y="5805264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Vạc</a:t>
            </a:r>
            <a:endParaRPr lang="en-US" sz="3733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2553" y="5858108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Thím </a:t>
            </a:r>
            <a:endParaRPr lang="en-US" sz="3733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8182" y="5805265"/>
            <a:ext cx="3486263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Lặng lẽ mò tôm</a:t>
            </a:r>
            <a:endParaRPr lang="en-US" sz="3733" dirty="0">
              <a:latin typeface="+mj-lt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5" y="2265930"/>
            <a:ext cx="6144683" cy="44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on v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3" y="2280450"/>
            <a:ext cx="7224105" cy="44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59829" y="6165304"/>
            <a:ext cx="2880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solidFill>
                  <a:srgbClr val="FF0000"/>
                </a:solidFill>
                <a:latin typeface="+mj-lt"/>
              </a:rPr>
              <a:t> Con Vạc</a:t>
            </a:r>
            <a:endParaRPr lang="en-US" sz="3733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3200" y="1803400"/>
            <a:ext cx="10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1600" y="279401"/>
            <a:ext cx="6502400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- Em hiểu nhân hóa là gì?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0" y="1193800"/>
            <a:ext cx="11887200" cy="20320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1193800"/>
            <a:ext cx="8128000" cy="187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67" b="1" u="sng" dirty="0">
                <a:solidFill>
                  <a:srgbClr val="FF0000"/>
                </a:solidFill>
                <a:latin typeface="+mj-lt"/>
              </a:rPr>
              <a:t>Nhân hóa</a:t>
            </a:r>
            <a:r>
              <a:rPr lang="vi-VN" sz="3867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867" b="1" dirty="0">
                <a:latin typeface="+mj-lt"/>
              </a:rPr>
              <a:t>là</a:t>
            </a:r>
            <a:r>
              <a:rPr lang="vi-VN" sz="3867" dirty="0">
                <a:latin typeface="+mj-lt"/>
              </a:rPr>
              <a:t> </a:t>
            </a:r>
            <a:r>
              <a:rPr lang="vi-VN" sz="3867" b="1" dirty="0">
                <a:latin typeface="+mj-lt"/>
              </a:rPr>
              <a:t>gọi hoặc tả con vật, cây cối, đồ vật,... bằng những từ ngữ vốn được dùng để gọi hoặc tả con người</a:t>
            </a:r>
            <a:r>
              <a:rPr lang="vi-VN" sz="3867" dirty="0">
                <a:latin typeface="+mj-lt"/>
              </a:rPr>
              <a:t>.</a:t>
            </a:r>
            <a:endParaRPr lang="en-US" sz="3867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1" y="3327400"/>
            <a:ext cx="10232543" cy="140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267" b="1" dirty="0">
                <a:solidFill>
                  <a:srgbClr val="0000FF"/>
                </a:solidFill>
                <a:latin typeface="+mj-lt"/>
              </a:rPr>
              <a:t> - Vì sao có thể nói hình ảnh của Cò bợ và Vạc là những hình ảnh nhân hóa?</a:t>
            </a:r>
          </a:p>
        </p:txBody>
      </p:sp>
      <p:sp>
        <p:nvSpPr>
          <p:cNvPr id="19" name="Flowchart: Preparation 18"/>
          <p:cNvSpPr/>
          <p:nvPr/>
        </p:nvSpPr>
        <p:spPr>
          <a:xfrm>
            <a:off x="0" y="4851400"/>
            <a:ext cx="12192000" cy="20066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35201" y="4851400"/>
            <a:ext cx="7992969" cy="187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67" b="1" dirty="0">
                <a:latin typeface="+mj-lt"/>
              </a:rPr>
              <a:t>Vì Cò Bợ và Vạc được gọi như người bằng những từ ngữ tả người :</a:t>
            </a:r>
            <a:endParaRPr lang="en-US" sz="3867" b="1" dirty="0">
              <a:latin typeface="+mj-lt"/>
            </a:endParaRPr>
          </a:p>
          <a:p>
            <a:pPr algn="ctr"/>
            <a:r>
              <a:rPr lang="vi-VN" sz="3867" b="1" dirty="0">
                <a:latin typeface="+mj-lt"/>
              </a:rPr>
              <a:t> ru con, lặng lẽ mò tôm.</a:t>
            </a:r>
            <a:endParaRPr lang="en-US" sz="3867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1397000"/>
            <a:ext cx="11582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+mj-lt"/>
              </a:rPr>
              <a:t> - Đặt câu có sử dụng biện pháp nhân hóa?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0" y="2717800"/>
            <a:ext cx="11582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+mj-lt"/>
              </a:rPr>
              <a:t>Cổng trường đang dang rộng đôi tay để đón chào các học sinh.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9" grpId="0" animBg="1"/>
      <p:bldP spid="19" grpId="1" animBg="1"/>
      <p:bldP spid="20" grpId="0"/>
      <p:bldP spid="20" grpId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3</a:t>
            </a:r>
            <a:r>
              <a:rPr lang="vi-VN" sz="4267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Tìm và gạch một gạch dưới bộ phận câu trả lời cho câu hỏi «</a:t>
            </a:r>
            <a:r>
              <a:rPr lang="en-US" sz="4267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267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Khi nào </a:t>
            </a:r>
            <a:r>
              <a:rPr lang="vi-VN" sz="4267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?»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97001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267" b="1" dirty="0">
                <a:latin typeface="+mj-lt"/>
              </a:rPr>
              <a:t>a) Anh Đom Đóm lên đèn đi gác khi trời đã tối.</a:t>
            </a:r>
            <a:endParaRPr lang="vi-VN" sz="3733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13000"/>
            <a:ext cx="12192000" cy="748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latin typeface="+mj-lt"/>
              </a:rPr>
              <a:t> b)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27401"/>
            <a:ext cx="12192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 c) Chúng em học bài thơ </a:t>
            </a:r>
            <a:r>
              <a:rPr lang="vi-VN" sz="4000" b="1" i="1" dirty="0">
                <a:latin typeface="+mj-lt"/>
              </a:rPr>
              <a:t>Anh Đom Đóm </a:t>
            </a:r>
            <a:r>
              <a:rPr lang="vi-VN" sz="4000" b="1" dirty="0">
                <a:latin typeface="+mj-lt"/>
              </a:rPr>
              <a:t>trong học kì 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721600" y="2108200"/>
            <a:ext cx="314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3124200"/>
            <a:ext cx="162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42400" y="3937000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03200" y="4140200"/>
            <a:ext cx="12700000" cy="913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5333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733" b="1" dirty="0">
                <a:solidFill>
                  <a:srgbClr val="0000FF"/>
                </a:solidFill>
                <a:latin typeface="+mj-lt"/>
              </a:rPr>
              <a:t>- Bộ phận câu trả lời cho câu hỏi </a:t>
            </a:r>
            <a:r>
              <a:rPr lang="vi-VN" sz="3733" b="1" i="1" dirty="0">
                <a:solidFill>
                  <a:srgbClr val="0000FF"/>
                </a:solidFill>
                <a:latin typeface="+mj-lt"/>
              </a:rPr>
              <a:t>«Khi nào?» </a:t>
            </a:r>
            <a:r>
              <a:rPr lang="vi-VN" sz="3733" b="1" dirty="0">
                <a:solidFill>
                  <a:srgbClr val="0000FF"/>
                </a:solidFill>
                <a:latin typeface="+mj-lt"/>
              </a:rPr>
              <a:t>thường chỉ gì?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812800" y="5257800"/>
            <a:ext cx="10464800" cy="1600200"/>
          </a:xfrm>
          <a:prstGeom prst="flowChartPreparation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5359400"/>
            <a:ext cx="822035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FF0000"/>
                </a:solidFill>
                <a:latin typeface="+mj-lt"/>
              </a:rPr>
              <a:t>Bộ phận câu trả lời cho câu hỏi «Khi nào?» thường chỉ thời gian.</a:t>
            </a:r>
            <a:endParaRPr lang="en-US" sz="4267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8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7" grpId="0" animBg="1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49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7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Trả lời câu hỏi: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87401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933033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27717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c) Tháng mấy các em được nghỉ hè?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539320"/>
            <a:ext cx="1219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Lớp em bắt đầu vào học kì II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latin typeface="+mj-lt"/>
              </a:rPr>
              <a:t>từ ngày 10 tháng 1 năm 2022/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khoảng giữa tháng 1 năm 2022</a:t>
            </a:r>
            <a:r>
              <a:rPr lang="vi-VN" sz="3200" b="1" dirty="0">
                <a:latin typeface="+mj-lt"/>
              </a:rPr>
              <a:t>/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từ thứ hai tuần này/…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93924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Ngày 31 tháng 5 năm 2022 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cuối tháng 5 học kì II kết thúc.</a:t>
            </a:r>
            <a:r>
              <a:rPr lang="vi-VN" sz="3200" dirty="0"/>
              <a:t> 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" y="5764883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Đầu tháng 6 năm 2022/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Ngày 1 tháng 6  chúng em được nghỉ hè.</a:t>
            </a:r>
          </a:p>
        </p:txBody>
      </p:sp>
    </p:spTree>
    <p:extLst>
      <p:ext uri="{BB962C8B-B14F-4D97-AF65-F5344CB8AC3E}">
        <p14:creationId xmlns:p14="http://schemas.microsoft.com/office/powerpoint/2010/main" val="3033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7411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7412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69" y="6164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2" y="57912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2" y="6088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1" y="5707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3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2" y="57150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5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39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969" y="5783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10261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181600" y="1695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431617" y="10223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088217" y="60515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9144000" y="57150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1200" y="552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0871200" y="6858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3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701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VnBangkok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 Inspiron</cp:lastModifiedBy>
  <cp:revision>9</cp:revision>
  <dcterms:created xsi:type="dcterms:W3CDTF">2022-01-11T16:46:36Z</dcterms:created>
  <dcterms:modified xsi:type="dcterms:W3CDTF">2022-01-16T15:14:08Z</dcterms:modified>
</cp:coreProperties>
</file>