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5" r:id="rId3"/>
    <p:sldId id="280" r:id="rId4"/>
    <p:sldId id="281" r:id="rId5"/>
    <p:sldId id="282" r:id="rId6"/>
    <p:sldId id="267" r:id="rId7"/>
    <p:sldId id="287" r:id="rId8"/>
    <p:sldId id="289" r:id="rId9"/>
    <p:sldId id="290" r:id="rId10"/>
    <p:sldId id="291" r:id="rId11"/>
    <p:sldId id="292" r:id="rId12"/>
    <p:sldId id="285" r:id="rId13"/>
    <p:sldId id="286" r:id="rId14"/>
    <p:sldId id="288" r:id="rId15"/>
    <p:sldId id="264" r:id="rId16"/>
    <p:sldId id="273" r:id="rId17"/>
    <p:sldId id="272" r:id="rId18"/>
    <p:sldId id="275" r:id="rId19"/>
    <p:sldId id="277" r:id="rId20"/>
    <p:sldId id="278" r:id="rId21"/>
    <p:sldId id="274" r:id="rId22"/>
    <p:sldId id="260" r:id="rId23"/>
    <p:sldId id="28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97"/>
    <a:srgbClr val="FFCF4D"/>
    <a:srgbClr val="00528A"/>
    <a:srgbClr val="006CB8"/>
    <a:srgbClr val="F9DD50"/>
    <a:srgbClr val="C52E05"/>
    <a:srgbClr val="F87D00"/>
    <a:srgbClr val="3984BC"/>
    <a:srgbClr val="90E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B5F3-164F-4D0E-BDC1-C21DAD1E3FF3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71455-8606-44B6-BBF3-EFB0EC103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>
              <a:fillRect/>
            </a:stretch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920">
            <a:off x="336333" y="1739710"/>
            <a:ext cx="1069846" cy="134033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  <p:pic>
        <p:nvPicPr>
          <p:cNvPr id="35" name="5cc586f4012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97831" y="1480138"/>
            <a:ext cx="5241582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C00000"/>
                </a:solidFill>
                <a:latin typeface="Consolas" panose="020B0609020204030204" charset="0"/>
                <a:cs typeface="Consolas" panose="020B0609020204030204" charset="0"/>
              </a:rPr>
              <a:t>DIỆN TÍCH HÌNH TRÒN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94139" y="726977"/>
            <a:ext cx="21786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n w="22225">
                  <a:solidFill>
                    <a:schemeClr val="tx1"/>
                  </a:solidFill>
                </a:ln>
                <a:solidFill>
                  <a:srgbClr val="FFCF4D"/>
                </a:solidFill>
                <a:latin typeface="#9Slide07 Cadena" panose="02000503000000020004" pitchFamily="2" charset="0"/>
              </a:rPr>
              <a:t>TOÁN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2" y="61082"/>
            <a:ext cx="1515115" cy="1482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6213" y="135904"/>
            <a:ext cx="48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TRƯỜNG TIỂU HỌC ĐOÀN KẾT</a:t>
            </a:r>
            <a:endParaRPr lang="en-GB" sz="2400" b="1"/>
          </a:p>
        </p:txBody>
      </p:sp>
      <p:sp>
        <p:nvSpPr>
          <p:cNvPr id="8" name="TextBox 7"/>
          <p:cNvSpPr txBox="1"/>
          <p:nvPr/>
        </p:nvSpPr>
        <p:spPr>
          <a:xfrm>
            <a:off x="7249237" y="3949827"/>
            <a:ext cx="4799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rgbClr val="002060"/>
                </a:solidFill>
                <a:latin typeface="UTM Isadora" panose="02040603050506020204" pitchFamily="18" charset="0"/>
              </a:rPr>
              <a:t>Giáo viên: Hoàng Thị Thùy Linh</a:t>
            </a:r>
            <a:endParaRPr lang="en-GB" sz="2400" b="1" i="1">
              <a:solidFill>
                <a:srgbClr val="002060"/>
              </a:solidFill>
              <a:latin typeface="UTM Isadora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92047" y="499056"/>
            <a:ext cx="11320530" cy="5834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AutoShape 75"/>
          <p:cNvSpPr>
            <a:spLocks/>
          </p:cNvSpPr>
          <p:nvPr/>
        </p:nvSpPr>
        <p:spPr bwMode="auto">
          <a:xfrm>
            <a:off x="3677991" y="3980645"/>
            <a:ext cx="212725" cy="1447800"/>
          </a:xfrm>
          <a:prstGeom prst="leftBrace">
            <a:avLst>
              <a:gd name="adj1" fmla="val 567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400">
              <a:solidFill>
                <a:srgbClr val="339966"/>
              </a:solidFill>
            </a:endParaRPr>
          </a:p>
        </p:txBody>
      </p:sp>
      <p:sp>
        <p:nvSpPr>
          <p:cNvPr id="20" name="Text Box 94"/>
          <p:cNvSpPr txBox="1">
            <a:spLocks noChangeArrowheads="1"/>
          </p:cNvSpPr>
          <p:nvPr/>
        </p:nvSpPr>
        <p:spPr bwMode="auto">
          <a:xfrm>
            <a:off x="1749179" y="4474358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Chiều rộng</a:t>
            </a:r>
          </a:p>
        </p:txBody>
      </p:sp>
      <p:sp>
        <p:nvSpPr>
          <p:cNvPr id="21" name="AutoShape 74"/>
          <p:cNvSpPr>
            <a:spLocks/>
          </p:cNvSpPr>
          <p:nvPr/>
        </p:nvSpPr>
        <p:spPr bwMode="auto">
          <a:xfrm rot="16200000">
            <a:off x="6426748" y="3049576"/>
            <a:ext cx="254000" cy="4859337"/>
          </a:xfrm>
          <a:prstGeom prst="leftBrace">
            <a:avLst>
              <a:gd name="adj1" fmla="val 159427"/>
              <a:gd name="adj2" fmla="val 4999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400">
              <a:solidFill>
                <a:srgbClr val="339966"/>
              </a:solidFill>
            </a:endParaRPr>
          </a:p>
        </p:txBody>
      </p:sp>
      <p:sp>
        <p:nvSpPr>
          <p:cNvPr id="22" name="Text Box 94"/>
          <p:cNvSpPr txBox="1">
            <a:spLocks noChangeArrowheads="1"/>
          </p:cNvSpPr>
          <p:nvPr/>
        </p:nvSpPr>
        <p:spPr bwMode="auto">
          <a:xfrm>
            <a:off x="5792541" y="5942795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Chiều dài</a:t>
            </a:r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3220791" y="4350533"/>
            <a:ext cx="365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r</a:t>
            </a:r>
          </a:p>
        </p:txBody>
      </p:sp>
      <p:sp>
        <p:nvSpPr>
          <p:cNvPr id="24" name="Text Box 77"/>
          <p:cNvSpPr txBox="1">
            <a:spLocks noChangeArrowheads="1"/>
          </p:cNvSpPr>
          <p:nvPr/>
        </p:nvSpPr>
        <p:spPr bwMode="auto">
          <a:xfrm>
            <a:off x="4668591" y="5580845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/>
              <a:t>r x 3,14 </a:t>
            </a:r>
            <a:r>
              <a:rPr lang="en-US" altLang="en-US" sz="2400"/>
              <a:t>(nửa chu vi)</a:t>
            </a:r>
            <a:endParaRPr lang="en-US" altLang="en-US" sz="2400" b="1"/>
          </a:p>
        </p:txBody>
      </p:sp>
      <p:pic>
        <p:nvPicPr>
          <p:cNvPr id="25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3560">
            <a:off x="6914109" y="719127"/>
            <a:ext cx="277971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6935541" y="2091520"/>
            <a:ext cx="1368425" cy="95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7164141" y="1572408"/>
            <a:ext cx="20002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r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927229" y="3994933"/>
            <a:ext cx="0" cy="13573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AutoShape 59"/>
          <p:cNvSpPr>
            <a:spLocks noChangeArrowheads="1"/>
          </p:cNvSpPr>
          <p:nvPr/>
        </p:nvSpPr>
        <p:spPr bwMode="auto">
          <a:xfrm rot="8796012">
            <a:off x="7616579" y="897720"/>
            <a:ext cx="608012" cy="1317625"/>
          </a:xfrm>
          <a:prstGeom prst="flowChartExtra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cxnSp>
        <p:nvCxnSpPr>
          <p:cNvPr id="30" name="Straight Connector 29"/>
          <p:cNvCxnSpPr>
            <a:stCxn id="29" idx="2"/>
            <a:endCxn id="29" idx="0"/>
          </p:cNvCxnSpPr>
          <p:nvPr/>
        </p:nvCxnSpPr>
        <p:spPr>
          <a:xfrm>
            <a:off x="7557841" y="1007258"/>
            <a:ext cx="725488" cy="10985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ound Same Side Corner Rectangle 30"/>
          <p:cNvSpPr/>
          <p:nvPr/>
        </p:nvSpPr>
        <p:spPr>
          <a:xfrm>
            <a:off x="6281491" y="704045"/>
            <a:ext cx="3803650" cy="1373188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7316541" y="1624795"/>
            <a:ext cx="2000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r </a:t>
            </a:r>
          </a:p>
        </p:txBody>
      </p:sp>
      <p:pic>
        <p:nvPicPr>
          <p:cNvPr id="33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16" y="3933020"/>
            <a:ext cx="501808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2374654" y="1523195"/>
            <a:ext cx="3894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/>
              <a:t>Nửa chu vi hình tròn là: </a:t>
            </a:r>
            <a:r>
              <a:rPr lang="en-US" altLang="en-US" sz="2800" b="1" u="sng">
                <a:solidFill>
                  <a:srgbClr val="FF0000"/>
                </a:solidFill>
              </a:rPr>
              <a:t>r x 3,14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endParaRPr lang="en-US" altLang="en-US" sz="2800" b="1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/>
      <p:bldP spid="23" grpId="0"/>
      <p:bldP spid="24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92047" y="499056"/>
            <a:ext cx="11320530" cy="5834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utoShape 75"/>
          <p:cNvSpPr>
            <a:spLocks/>
          </p:cNvSpPr>
          <p:nvPr/>
        </p:nvSpPr>
        <p:spPr bwMode="auto">
          <a:xfrm>
            <a:off x="3811073" y="4069723"/>
            <a:ext cx="212725" cy="1447800"/>
          </a:xfrm>
          <a:prstGeom prst="leftBrace">
            <a:avLst>
              <a:gd name="adj1" fmla="val 567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400">
              <a:solidFill>
                <a:srgbClr val="339966"/>
              </a:solidFill>
            </a:endParaRPr>
          </a:p>
        </p:txBody>
      </p:sp>
      <p:sp>
        <p:nvSpPr>
          <p:cNvPr id="6" name="AutoShape 74"/>
          <p:cNvSpPr>
            <a:spLocks/>
          </p:cNvSpPr>
          <p:nvPr/>
        </p:nvSpPr>
        <p:spPr bwMode="auto">
          <a:xfrm rot="16200000">
            <a:off x="6570942" y="3214854"/>
            <a:ext cx="254000" cy="4859338"/>
          </a:xfrm>
          <a:prstGeom prst="leftBrace">
            <a:avLst>
              <a:gd name="adj1" fmla="val 159427"/>
              <a:gd name="adj2" fmla="val 4999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400">
              <a:solidFill>
                <a:srgbClr val="339966"/>
              </a:solidFill>
            </a:endParaRPr>
          </a:p>
        </p:txBody>
      </p:sp>
      <p:sp>
        <p:nvSpPr>
          <p:cNvPr id="7" name="Text Box 76"/>
          <p:cNvSpPr txBox="1">
            <a:spLocks noChangeArrowheads="1"/>
          </p:cNvSpPr>
          <p:nvPr/>
        </p:nvSpPr>
        <p:spPr bwMode="auto">
          <a:xfrm>
            <a:off x="3353873" y="4603123"/>
            <a:ext cx="36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r</a:t>
            </a:r>
          </a:p>
        </p:txBody>
      </p:sp>
      <p:sp>
        <p:nvSpPr>
          <p:cNvPr id="8" name="Text Box 77"/>
          <p:cNvSpPr txBox="1">
            <a:spLocks noChangeArrowheads="1"/>
          </p:cNvSpPr>
          <p:nvPr/>
        </p:nvSpPr>
        <p:spPr bwMode="auto">
          <a:xfrm>
            <a:off x="5868473" y="5593723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/>
              <a:t>r x 3,14</a:t>
            </a:r>
          </a:p>
        </p:txBody>
      </p:sp>
      <p:sp>
        <p:nvSpPr>
          <p:cNvPr id="9" name="Rectangle 65"/>
          <p:cNvSpPr>
            <a:spLocks noChangeArrowheads="1"/>
          </p:cNvSpPr>
          <p:nvPr/>
        </p:nvSpPr>
        <p:spPr bwMode="auto">
          <a:xfrm>
            <a:off x="1318698" y="103601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/>
              <a:t>Diện tích hình chữ nhật là:</a:t>
            </a:r>
          </a:p>
        </p:txBody>
      </p:sp>
      <p:sp>
        <p:nvSpPr>
          <p:cNvPr id="10" name="Rectangle 67"/>
          <p:cNvSpPr>
            <a:spLocks noChangeArrowheads="1"/>
          </p:cNvSpPr>
          <p:nvPr/>
        </p:nvSpPr>
        <p:spPr bwMode="auto">
          <a:xfrm>
            <a:off x="1324064" y="3055566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/>
              <a:t>Vậy diện tích hình tròn là:</a:t>
            </a:r>
          </a:p>
        </p:txBody>
      </p:sp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2058473" y="1478923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r x r x 3,14</a:t>
            </a:r>
            <a:endParaRPr lang="en-US" altLang="en-US"/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1753673" y="3460123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r </a:t>
            </a:r>
            <a:r>
              <a:rPr lang="en-US" altLang="en-US" sz="2800">
                <a:solidFill>
                  <a:srgbClr val="FF0000"/>
                </a:solidFill>
              </a:rPr>
              <a:t>x</a:t>
            </a:r>
            <a:r>
              <a:rPr lang="en-US" altLang="en-US" sz="2800" b="1">
                <a:solidFill>
                  <a:srgbClr val="FF0000"/>
                </a:solidFill>
              </a:rPr>
              <a:t> r </a:t>
            </a:r>
            <a:r>
              <a:rPr lang="en-US" altLang="en-US" sz="2800">
                <a:solidFill>
                  <a:srgbClr val="FF0000"/>
                </a:solidFill>
              </a:rPr>
              <a:t>x</a:t>
            </a:r>
            <a:r>
              <a:rPr lang="en-US" altLang="en-US" sz="2800" b="1">
                <a:solidFill>
                  <a:srgbClr val="FF0000"/>
                </a:solidFill>
              </a:rPr>
              <a:t> 3,14</a:t>
            </a:r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1043189" y="2012323"/>
            <a:ext cx="651671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70C0"/>
                </a:solidFill>
              </a:rPr>
              <a:t>Diện tích hình chữ nhật bằng diện tích hình tròn.</a:t>
            </a:r>
          </a:p>
        </p:txBody>
      </p:sp>
      <p:pic>
        <p:nvPicPr>
          <p:cNvPr id="14" name="Picture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900" y="1104273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98" y="3966536"/>
            <a:ext cx="501808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0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16613" y="264577"/>
            <a:ext cx="9195878" cy="2070891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2690" y="695703"/>
            <a:ext cx="8746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2689" y="3105834"/>
            <a:ext cx="377735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 = r x r x 3,14</a:t>
            </a:r>
          </a:p>
        </p:txBody>
      </p:sp>
      <p:sp>
        <p:nvSpPr>
          <p:cNvPr id="9" name="Oval 8"/>
          <p:cNvSpPr/>
          <p:nvPr/>
        </p:nvSpPr>
        <p:spPr>
          <a:xfrm>
            <a:off x="7390262" y="2600044"/>
            <a:ext cx="2954742" cy="294621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24416" y="3992315"/>
            <a:ext cx="432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867633" y="4073153"/>
            <a:ext cx="14773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30102" y="3997258"/>
            <a:ext cx="122830" cy="1243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93624" y="4121633"/>
            <a:ext cx="39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27191" y="3611487"/>
            <a:ext cx="3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4416" y="2552593"/>
            <a:ext cx="26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9864" y="750627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dm.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5885" y="3006736"/>
            <a:ext cx="6107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778" y="2360405"/>
            <a:ext cx="16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772" y="870189"/>
            <a:ext cx="619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772" y="2070518"/>
            <a:ext cx="62890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	4 : 2 = 2 (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	2 x 2 x 3,14 = 12,56 (dm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 12,56 dm</a:t>
            </a: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2732935" y="2682270"/>
            <a:ext cx="7418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52" y="2193236"/>
            <a:ext cx="6217165" cy="390501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7" y="2246181"/>
            <a:ext cx="5824247" cy="38773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400254" y="290532"/>
            <a:ext cx="464021" cy="906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85370" y="509955"/>
            <a:ext cx="890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Calibri" panose="020F0502020204030204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Calibri" panose="020F0502020204030204"/>
                <a:cs typeface="Times New Roman" panose="02020603050405020304" pitchFamily="18" charset="0"/>
              </a:rPr>
              <a:t> r 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4981" y="537760"/>
            <a:ext cx="780917" cy="769441"/>
            <a:chOff x="1663755" y="537760"/>
            <a:chExt cx="780917" cy="769441"/>
          </a:xfrm>
        </p:grpSpPr>
        <p:sp>
          <p:nvSpPr>
            <p:cNvPr id="25" name="Oval 24"/>
            <p:cNvSpPr/>
            <p:nvPr/>
          </p:nvSpPr>
          <p:spPr>
            <a:xfrm>
              <a:off x="1663755" y="591083"/>
              <a:ext cx="780917" cy="67905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03227" y="537760"/>
              <a:ext cx="641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29912" y="1511664"/>
            <a:ext cx="303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r = 5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8181" y="1631673"/>
            <a:ext cx="392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r = 0,4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828" y="2954742"/>
            <a:ext cx="556508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5 x 5 x 3,14 = 78,5 (cm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78,5 cm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56063" y="3060828"/>
            <a:ext cx="59202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0,4 x 0,4 x 3,14 = 0,5024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0,5024 dm</a:t>
            </a:r>
            <a:r>
              <a:rPr lang="en-US" sz="3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89" y="4925690"/>
            <a:ext cx="2729345" cy="1932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07" y="1485900"/>
            <a:ext cx="8778693" cy="4572000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55" y="1669882"/>
            <a:ext cx="2287384" cy="51881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3127" y="1835241"/>
            <a:ext cx="3002510" cy="2946217"/>
            <a:chOff x="720200" y="2248309"/>
            <a:chExt cx="3002510" cy="2946217"/>
          </a:xfrm>
        </p:grpSpPr>
        <p:sp>
          <p:nvSpPr>
            <p:cNvPr id="14" name="Oval 13"/>
            <p:cNvSpPr/>
            <p:nvPr/>
          </p:nvSpPr>
          <p:spPr>
            <a:xfrm>
              <a:off x="720200" y="2248309"/>
              <a:ext cx="2954742" cy="29462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197571" y="3721418"/>
              <a:ext cx="14773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160040" y="3645523"/>
              <a:ext cx="122830" cy="1243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3562" y="3769898"/>
              <a:ext cx="3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</a:p>
                <a:p>
                  <a:pPr algn="ctr"/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683" y="2993222"/>
                  <a:ext cx="1665027" cy="1071832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  <a:p>
                <a:pPr algn="ctr"/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801" y="485714"/>
                <a:ext cx="5096590" cy="1836337"/>
              </a:xfrm>
              <a:prstGeom prst="rect">
                <a:avLst/>
              </a:prstGeom>
              <a:blipFill rotWithShape="1">
                <a:blip r:embed="rId5"/>
                <a:stretch>
                  <a:fillRect l="-7" t="-31" r="9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62753" y="2135361"/>
                <a:ext cx="8829352" cy="3272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Diện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x 3,14 = 1,1304 (m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 1,1304 m</a:t>
                </a:r>
                <a:r>
                  <a:rPr lang="en-US" sz="4000" b="1" baseline="30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753" y="2135361"/>
                <a:ext cx="8829352" cy="3272627"/>
              </a:xfrm>
              <a:prstGeom prst="rect">
                <a:avLst/>
              </a:prstGeom>
              <a:blipFill rotWithShape="1">
                <a:blip r:embed="rId6"/>
                <a:stretch>
                  <a:fillRect l="-5" t="-15" r="1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4822" y="0"/>
            <a:ext cx="1297586" cy="6858000"/>
          </a:xfrm>
          <a:prstGeom prst="rect">
            <a:avLst/>
          </a:prstGeom>
          <a:solidFill>
            <a:srgbClr val="E99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182407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30466" y="364003"/>
            <a:ext cx="941695" cy="8188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50267" y="406203"/>
            <a:ext cx="1125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3079" y="1441759"/>
            <a:ext cx="3714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a) d = 12 cm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161995"/>
            <a:ext cx="68399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12 : 2 = 6 (cm)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6 x 6 x 3,14 = 113,04 (cm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113,04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82407" y="2093218"/>
            <a:ext cx="6186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7,2 : 2 = 3,6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3,6 x 3,6 x 3,14 = 40,6944 (dm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40,6944 dm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5419" y="1441759"/>
            <a:ext cx="417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7,2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672353" y="654425"/>
            <a:ext cx="10883153" cy="5549152"/>
          </a:xfrm>
          <a:prstGeom prst="roundRect">
            <a:avLst>
              <a:gd name="adj" fmla="val 3882"/>
            </a:avLst>
          </a:prstGeom>
          <a:solidFill>
            <a:srgbClr val="FFC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solidFill>
                <a:srgbClr val="FFE49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1653949"/>
                <a:ext cx="4136349" cy="1423531"/>
              </a:xfrm>
              <a:prstGeom prst="rect">
                <a:avLst/>
              </a:prstGeom>
              <a:blipFill rotWithShape="1">
                <a:blip r:embed="rId3"/>
                <a:stretch>
                  <a:fillRect l="-10" t="-29" r="9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60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0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(m)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6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6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6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3,14</a:t>
                </a:r>
                <a:r>
                  <a:rPr lang="en-US" sz="4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0,5024 (m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0,5024 m</a:t>
                </a:r>
                <a:r>
                  <a:rPr lang="en-US" sz="3600" baseline="30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8" y="1330622"/>
                <a:ext cx="8366438" cy="4531753"/>
              </a:xfrm>
              <a:prstGeom prst="rect">
                <a:avLst/>
              </a:prstGeom>
              <a:blipFill rotWithShape="1">
                <a:blip r:embed="rId4"/>
                <a:stretch>
                  <a:fillRect l="-5" t="-7" r="1" b="-25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27" y="178871"/>
            <a:ext cx="1196044" cy="1196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51" y="3596499"/>
            <a:ext cx="3088602" cy="3030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96685" y="-377371"/>
            <a:ext cx="15501257" cy="7450413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816883" y="416829"/>
            <a:ext cx="464021" cy="9067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770"/>
            <a:ext cx="3987087" cy="3858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49255" y="1775346"/>
            <a:ext cx="7427751" cy="36309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en-GB" sz="11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528A"/>
                </a:solidFill>
                <a:effectLst>
                  <a:outerShdw dist="38100" dir="2640000" algn="b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GB" sz="11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528A"/>
              </a:solidFill>
              <a:effectLst>
                <a:outerShdw dist="38100" dir="2640000" algn="bl" rotWithShape="0">
                  <a:schemeClr val="tx1">
                    <a:lumMod val="85000"/>
                    <a:lumOff val="1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6400800" y="1849725"/>
            <a:ext cx="3248526" cy="911997"/>
          </a:xfrm>
          <a:prstGeom prst="clou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5116" y="194185"/>
            <a:ext cx="872982" cy="7591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2684" y="263143"/>
            <a:ext cx="8486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45 cm?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042" y="1951780"/>
            <a:ext cx="413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9625" y="3162615"/>
            <a:ext cx="695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45 x 45 x 3,14 = 6358,5 (cm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6358,5 cm</a:t>
            </a:r>
            <a:r>
              <a:rPr lang="en-US" sz="3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9"/>
          <p:cNvSpPr txBox="1"/>
          <p:nvPr/>
        </p:nvSpPr>
        <p:spPr>
          <a:xfrm>
            <a:off x="1860612" y="2748231"/>
            <a:ext cx="7702487" cy="20207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115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CỦNG CỐ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-869" t="-825" r="1"/>
          <a:stretch>
            <a:fillRect/>
          </a:stretch>
        </p:blipFill>
        <p:spPr>
          <a:xfrm>
            <a:off x="0" y="-386266"/>
            <a:ext cx="11523420" cy="9244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29" y="-143766"/>
            <a:ext cx="2587142" cy="1010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46877">
            <a:off x="1467253" y="605827"/>
            <a:ext cx="464021" cy="906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97787" y="1060711"/>
            <a:ext cx="7875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4252" y="3967743"/>
            <a:ext cx="99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66850" y="2313259"/>
            <a:ext cx="9372600" cy="1232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9263" y="2313259"/>
            <a:ext cx="9140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3,14.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61541" y="5105394"/>
            <a:ext cx="6200338" cy="1199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93720" y="5244465"/>
            <a:ext cx="53359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= r × r × 3,14</a:t>
            </a:r>
          </a:p>
        </p:txBody>
      </p:sp>
      <p:pic>
        <p:nvPicPr>
          <p:cNvPr id="17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53345">
            <a:off x="10213111" y="3603476"/>
            <a:ext cx="1485685" cy="3453297"/>
          </a:xfrm>
          <a:prstGeom prst="rect">
            <a:avLst/>
          </a:prstGeom>
        </p:spPr>
      </p:pic>
      <p:pic>
        <p:nvPicPr>
          <p:cNvPr id="18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3903402">
            <a:off x="343932" y="5636537"/>
            <a:ext cx="1125586" cy="1130945"/>
          </a:xfrm>
          <a:prstGeom prst="rect">
            <a:avLst/>
          </a:prstGeom>
        </p:spPr>
      </p:pic>
      <p:pic>
        <p:nvPicPr>
          <p:cNvPr id="19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29866" flipH="1">
            <a:off x="940246" y="3653781"/>
            <a:ext cx="1117234" cy="576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3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797351" y="1681532"/>
            <a:ext cx="8824321" cy="2480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200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rPr>
              <a:t>CẢM ƠN CÁC EM </a:t>
            </a:r>
          </a:p>
          <a:p>
            <a:pPr algn="ctr">
              <a:lnSpc>
                <a:spcPts val="9675"/>
              </a:lnSpc>
              <a:spcBef>
                <a:spcPct val="0"/>
              </a:spcBef>
            </a:pPr>
            <a:r>
              <a:rPr lang="en-US" sz="8200" b="1" spc="-360" dirty="0">
                <a:solidFill>
                  <a:srgbClr val="FDF9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rPr>
              <a:t>ĐÃ LẮNG NGHE!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" y="4169393"/>
            <a:ext cx="3198526" cy="2746826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64" y="3986932"/>
            <a:ext cx="6172200" cy="2810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12975" y="723106"/>
            <a:ext cx="78025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b="1" u="sng" dirty="0" err="1">
                <a:cs typeface="Calibri" panose="020F0502020204030204" pitchFamily="34" charset="0"/>
              </a:rPr>
              <a:t>Câu</a:t>
            </a:r>
            <a:r>
              <a:rPr lang="en-US" altLang="en-US" b="1" u="sng" dirty="0">
                <a:cs typeface="Calibri" panose="020F0502020204030204" pitchFamily="34" charset="0"/>
              </a:rPr>
              <a:t> 1:</a:t>
            </a: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Công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thức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tính</a:t>
            </a:r>
            <a:r>
              <a:rPr lang="en-US" altLang="en-US" b="1" i="1" dirty="0">
                <a:cs typeface="Calibri" panose="020F0502020204030204" pitchFamily="34" charset="0"/>
              </a:rPr>
              <a:t> chu vi </a:t>
            </a:r>
            <a:r>
              <a:rPr lang="en-US" altLang="en-US" b="1" i="1" dirty="0" err="1">
                <a:cs typeface="Calibri" panose="020F0502020204030204" pitchFamily="34" charset="0"/>
              </a:rPr>
              <a:t>hình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tròn</a:t>
            </a:r>
            <a:r>
              <a:rPr lang="en-US" altLang="en-US" b="1" i="1" dirty="0">
                <a:cs typeface="Calibri" panose="020F0502020204030204" pitchFamily="34" charset="0"/>
              </a:rPr>
              <a:t> </a:t>
            </a:r>
            <a:r>
              <a:rPr lang="en-US" altLang="en-US" b="1" i="1" dirty="0" err="1">
                <a:cs typeface="Calibri" panose="020F0502020204030204" pitchFamily="34" charset="0"/>
              </a:rPr>
              <a:t>là</a:t>
            </a:r>
            <a:r>
              <a:rPr lang="en-US" altLang="en-US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 C = d x 2 x 3,14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 C = r x r x 3,14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2 x 3,14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 C = r x d x 3,14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/>
          <p:cNvGrpSpPr/>
          <p:nvPr/>
        </p:nvGrpSpPr>
        <p:grpSpPr bwMode="auto">
          <a:xfrm>
            <a:off x="9656597" y="73025"/>
            <a:ext cx="1758950" cy="2025650"/>
            <a:chOff x="7030578" y="904793"/>
            <a:chExt cx="1935834" cy="2346655"/>
          </a:xfrm>
        </p:grpSpPr>
        <p:pic>
          <p:nvPicPr>
            <p:cNvPr id="514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/>
          <p:cNvSpPr/>
          <p:nvPr/>
        </p:nvSpPr>
        <p:spPr>
          <a:xfrm>
            <a:off x="9950285" y="700088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9950285" y="700088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9958222" y="698500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9967747" y="696913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9966160" y="696913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9975685" y="696913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9989972" y="696913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10005847" y="698500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10001085" y="709613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2197100" y="4030663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3" name="AutoShape 89"/>
          <p:cNvSpPr>
            <a:spLocks noChangeArrowheads="1"/>
          </p:cNvSpPr>
          <p:nvPr/>
        </p:nvSpPr>
        <p:spPr bwMode="auto">
          <a:xfrm>
            <a:off x="9616116" y="239712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cs typeface="Calibri" panose="020F0502020204030204" pitchFamily="34" charset="0"/>
              </a:rPr>
              <a:t>Đúng</a:t>
            </a:r>
            <a:endParaRPr lang="en-US" altLang="en-US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cs typeface="Calibri" panose="020F0502020204030204" pitchFamily="34" charset="0"/>
              </a:rPr>
              <a:t>rồi</a:t>
            </a:r>
            <a:r>
              <a:rPr lang="en-US" altLang="en-US" b="1" dirty="0">
                <a:cs typeface="Calibri" panose="020F050202020403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8327" cy="6851650"/>
          </a:xfrm>
          <a:prstGeom prst="rect">
            <a:avLst/>
          </a:prstGeom>
        </p:spPr>
      </p:pic>
      <p:pic>
        <p:nvPicPr>
          <p:cNvPr id="2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73200" y="711200"/>
            <a:ext cx="943768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2: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tròn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có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đường</a:t>
            </a:r>
            <a:r>
              <a:rPr lang="en-US" altLang="en-US" sz="3600" b="1" i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kính</a:t>
            </a:r>
            <a:r>
              <a:rPr lang="en-US" altLang="en-US" sz="3600" b="1" i="1" dirty="0">
                <a:cs typeface="Calibri" panose="020F0502020204030204" pitchFamily="34" charset="0"/>
              </a:rPr>
              <a:t> 1cm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  <a:r>
              <a:rPr lang="en-US" altLang="en-US" sz="4400" b="1" baseline="30000" dirty="0">
                <a:solidFill>
                  <a:srgbClr val="0033CC"/>
                </a:solidFill>
                <a:cs typeface="Calibri" panose="020F0502020204030204" pitchFamily="34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b. 	3,14 cm</a:t>
            </a:r>
            <a:endParaRPr lang="en-US" altLang="en-US" sz="44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6,28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400" b="1" dirty="0">
                <a:solidFill>
                  <a:srgbClr val="0033CC"/>
                </a:solidFill>
                <a:cs typeface="Calibri" panose="020F0502020204030204" pitchFamily="34" charset="0"/>
              </a:rPr>
              <a:t> 31,4 cm</a:t>
            </a: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endParaRPr lang="en-US" altLang="en-US" sz="44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/>
          <p:cNvGrpSpPr/>
          <p:nvPr/>
        </p:nvGrpSpPr>
        <p:grpSpPr bwMode="auto">
          <a:xfrm>
            <a:off x="10566400" y="93664"/>
            <a:ext cx="1758950" cy="2025650"/>
            <a:chOff x="7030578" y="904793"/>
            <a:chExt cx="1935834" cy="2346655"/>
          </a:xfrm>
        </p:grpSpPr>
        <p:pic>
          <p:nvPicPr>
            <p:cNvPr id="616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/>
          <p:cNvSpPr/>
          <p:nvPr/>
        </p:nvSpPr>
        <p:spPr>
          <a:xfrm>
            <a:off x="10860088" y="720727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10860088" y="720727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10868025" y="719139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10877550" y="717552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10875963" y="717552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10885488" y="717552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10899775" y="717552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10915650" y="719139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10910888" y="730252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1473200" y="3188572"/>
            <a:ext cx="548783" cy="5538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3" name="AutoShape 89"/>
          <p:cNvSpPr>
            <a:spLocks noChangeArrowheads="1"/>
          </p:cNvSpPr>
          <p:nvPr/>
        </p:nvSpPr>
        <p:spPr bwMode="auto">
          <a:xfrm>
            <a:off x="9525000" y="2402205"/>
            <a:ext cx="2238376" cy="2417446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325350" cy="6851650"/>
          </a:xfrm>
          <a:prstGeom prst="rect">
            <a:avLst/>
          </a:prstGeom>
        </p:spPr>
      </p:pic>
      <p:pic>
        <p:nvPicPr>
          <p:cNvPr id="28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1650"/>
          </a:xfr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89138" y="554832"/>
            <a:ext cx="6629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3600" b="1" u="sng" dirty="0" err="1">
                <a:cs typeface="Calibri" panose="020F0502020204030204" pitchFamily="34" charset="0"/>
              </a:rPr>
              <a:t>Câu</a:t>
            </a:r>
            <a:r>
              <a:rPr lang="en-US" altLang="en-US" sz="3600" b="1" u="sng" dirty="0">
                <a:cs typeface="Calibri" panose="020F0502020204030204" pitchFamily="34" charset="0"/>
              </a:rPr>
              <a:t> 3:</a:t>
            </a:r>
            <a:r>
              <a:rPr lang="en-US" altLang="en-US" sz="3600" b="1" dirty="0">
                <a:cs typeface="Calibri" panose="020F0502020204030204" pitchFamily="34" charset="0"/>
              </a:rPr>
              <a:t> </a:t>
            </a:r>
            <a:r>
              <a:rPr lang="en-US" altLang="en-US" sz="3600" b="1" i="1" dirty="0">
                <a:cs typeface="Calibri" panose="020F0502020204030204" pitchFamily="34" charset="0"/>
              </a:rPr>
              <a:t>Chu vi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hình</a:t>
            </a:r>
            <a:r>
              <a:rPr lang="en-US" altLang="en-US" sz="3600" b="1" i="1" dirty="0">
                <a:cs typeface="Calibri" panose="020F0502020204030204" pitchFamily="34" charset="0"/>
              </a:rPr>
              <a:t> H </a:t>
            </a:r>
            <a:r>
              <a:rPr lang="en-US" altLang="en-US" sz="3600" b="1" i="1" dirty="0" err="1">
                <a:cs typeface="Calibri" panose="020F0502020204030204" pitchFamily="34" charset="0"/>
              </a:rPr>
              <a:t>là</a:t>
            </a:r>
            <a:r>
              <a:rPr lang="en-US" altLang="en-US" sz="3600" b="1" i="1" dirty="0"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a.  	3,14 cm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b. 	1,57 cm</a:t>
            </a:r>
            <a:endParaRPr lang="en-US" altLang="en-US" sz="4000" b="1" i="1" dirty="0">
              <a:solidFill>
                <a:srgbClr val="FF3300"/>
              </a:solidFill>
              <a:cs typeface="Calibri" panose="020F0502020204030204" pitchFamily="34" charset="0"/>
            </a:endParaRP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US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5,14 cm</a:t>
            </a:r>
          </a:p>
          <a:p>
            <a:pPr marL="742950" indent="-742950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 startAt="3"/>
            </a:pPr>
            <a:r>
              <a:rPr lang="en-GB" altLang="en-US" sz="4000" b="1" dirty="0">
                <a:solidFill>
                  <a:srgbClr val="0033CC"/>
                </a:solidFill>
                <a:cs typeface="Calibri" panose="020F0502020204030204" pitchFamily="34" charset="0"/>
              </a:rPr>
              <a:t> 4, 1 cm</a:t>
            </a:r>
            <a:endParaRPr lang="en-US" altLang="en-US" sz="4000" b="1" dirty="0">
              <a:solidFill>
                <a:srgbClr val="0033CC"/>
              </a:solidFill>
              <a:cs typeface="Calibri" panose="020F0502020204030204" pitchFamily="34" charset="0"/>
            </a:endParaRPr>
          </a:p>
        </p:txBody>
      </p:sp>
      <p:grpSp>
        <p:nvGrpSpPr>
          <p:cNvPr id="9" name="Group 26"/>
          <p:cNvGrpSpPr/>
          <p:nvPr/>
        </p:nvGrpSpPr>
        <p:grpSpPr bwMode="auto">
          <a:xfrm>
            <a:off x="9467850" y="407193"/>
            <a:ext cx="1758950" cy="2025650"/>
            <a:chOff x="7030578" y="904793"/>
            <a:chExt cx="1935834" cy="2346655"/>
          </a:xfrm>
        </p:grpSpPr>
        <p:pic>
          <p:nvPicPr>
            <p:cNvPr id="719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578" y="904793"/>
              <a:ext cx="1935834" cy="234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7355547" y="1631227"/>
              <a:ext cx="1340059" cy="133884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Thời</a:t>
              </a:r>
              <a:r>
                <a:rPr lang="en-US" sz="2400" b="1" kern="0" dirty="0">
                  <a:solidFill>
                    <a:srgbClr val="FF0000"/>
                  </a:solidFill>
                </a:rPr>
                <a:t>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err="1">
                  <a:solidFill>
                    <a:srgbClr val="FF0000"/>
                  </a:solidFill>
                </a:rPr>
                <a:t>gian</a:t>
              </a:r>
              <a:endParaRPr lang="en-US" sz="2400" b="1" kern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" name="Oval 12"/>
          <p:cNvSpPr/>
          <p:nvPr/>
        </p:nvSpPr>
        <p:spPr>
          <a:xfrm>
            <a:off x="9761538" y="1034256"/>
            <a:ext cx="1219200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9761538" y="1034256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9769475" y="1032668"/>
            <a:ext cx="1220788" cy="11572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9779000" y="1031081"/>
            <a:ext cx="1217613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9777413" y="1031081"/>
            <a:ext cx="1219200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9786938" y="1031081"/>
            <a:ext cx="1217612" cy="11572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9801225" y="1031081"/>
            <a:ext cx="1217613" cy="11557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9817100" y="1032668"/>
            <a:ext cx="1217613" cy="115411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9812338" y="1043781"/>
            <a:ext cx="1219200" cy="11318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877345"/>
            <a:ext cx="321945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5" name="Straight Connector 24"/>
          <p:cNvCxnSpPr/>
          <p:nvPr/>
        </p:nvCxnSpPr>
        <p:spPr>
          <a:xfrm>
            <a:off x="13352463" y="2714625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88" name="TextBox 26"/>
          <p:cNvSpPr txBox="1">
            <a:spLocks noChangeArrowheads="1"/>
          </p:cNvSpPr>
          <p:nvPr/>
        </p:nvSpPr>
        <p:spPr bwMode="auto">
          <a:xfrm>
            <a:off x="6935788" y="411083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2 cm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019800" y="4296570"/>
            <a:ext cx="915988" cy="21748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01" name="Straight Connector 4100"/>
          <p:cNvCxnSpPr/>
          <p:nvPr/>
        </p:nvCxnSpPr>
        <p:spPr>
          <a:xfrm>
            <a:off x="7545388" y="4296570"/>
            <a:ext cx="912812" cy="24447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989138" y="3952878"/>
            <a:ext cx="447675" cy="4238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0" name="AutoShape 89"/>
          <p:cNvSpPr>
            <a:spLocks noChangeArrowheads="1"/>
          </p:cNvSpPr>
          <p:nvPr/>
        </p:nvSpPr>
        <p:spPr bwMode="auto">
          <a:xfrm>
            <a:off x="9640888" y="2763045"/>
            <a:ext cx="1905000" cy="20574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cs typeface="Calibri" panose="020F0502020204030204" pitchFamily="34" charset="0"/>
              </a:rPr>
              <a:t>Đúng</a:t>
            </a:r>
            <a:endParaRPr lang="en-US" altLang="en-US" sz="2800" b="1" dirty="0"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cs typeface="Calibri" panose="020F050202020403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0" grpId="1" animBg="1"/>
      <p:bldP spid="4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2660015" y="130810"/>
            <a:ext cx="7633335" cy="2044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" y="3618195"/>
            <a:ext cx="2155362" cy="30029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88291" y="2080142"/>
            <a:ext cx="1003530" cy="7724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2967844" y="4054924"/>
            <a:ext cx="1003530" cy="772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19425" y="711200"/>
            <a:ext cx="6471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charset="0"/>
                <a:cs typeface="Consolas" panose="020B0609020204030204" charset="0"/>
              </a:rPr>
              <a:t>Yêu cầu cần đạt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0175" y="2421890"/>
            <a:ext cx="73240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Nắm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được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quy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tắc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tính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diện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tích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của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hình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tròn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.</a:t>
            </a:r>
            <a:endParaRPr lang="en-US" sz="4000" b="1" dirty="0">
              <a:latin typeface="Consolas" panose="020B0609020204030204" charset="0"/>
              <a:cs typeface="Consolas" panose="020B060902020403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0175" y="4441190"/>
            <a:ext cx="73240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Vận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dụng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để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giải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toán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liên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quan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đến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diện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tích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của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hình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 </a:t>
            </a:r>
            <a:r>
              <a:rPr lang="en-GB" sz="4000" b="1" dirty="0" err="1">
                <a:latin typeface="Consolas" panose="020B0609020204030204" charset="0"/>
                <a:cs typeface="Consolas" panose="020B0609020204030204" charset="0"/>
              </a:rPr>
              <a:t>tròn</a:t>
            </a:r>
            <a:r>
              <a:rPr lang="en-GB" sz="4000" b="1" dirty="0">
                <a:latin typeface="Consolas" panose="020B0609020204030204" charset="0"/>
                <a:cs typeface="Consolas" panose="020B0609020204030204" charset="0"/>
              </a:rPr>
              <a:t>.</a:t>
            </a:r>
            <a:endParaRPr lang="en-US" sz="4000" b="1" dirty="0">
              <a:latin typeface="Consolas" panose="020B0609020204030204" charset="0"/>
              <a:cs typeface="Consolas" panose="020B0609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9905" y="69080"/>
            <a:ext cx="786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5" y="1723390"/>
            <a:ext cx="12191365" cy="5134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212840" y="1723489"/>
            <a:ext cx="0" cy="513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77" y="1842343"/>
            <a:ext cx="462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2363" y="1909586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38407" y="2607528"/>
            <a:ext cx="1858030" cy="18580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336927" y="2699117"/>
            <a:ext cx="1858030" cy="1858030"/>
            <a:chOff x="637520" y="3361729"/>
            <a:chExt cx="1858030" cy="1858030"/>
          </a:xfrm>
        </p:grpSpPr>
        <p:sp>
          <p:nvSpPr>
            <p:cNvPr id="12" name="Oval 11"/>
            <p:cNvSpPr/>
            <p:nvPr/>
          </p:nvSpPr>
          <p:spPr>
            <a:xfrm>
              <a:off x="637520" y="3361729"/>
              <a:ext cx="1858030" cy="185803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1619250" y="4328844"/>
              <a:ext cx="876300" cy="14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30639" y="3814435"/>
              <a:ext cx="4362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4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10022" y="555474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d x 3,14</a:t>
            </a:r>
          </a:p>
          <a:p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C = r x 2 x 3,14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76835" y="4768298"/>
            <a:ext cx="628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9940" y="4594651"/>
            <a:ext cx="5331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 vi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altLang="en-US" sz="2400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2" grpId="0"/>
      <p:bldP spid="2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92047" y="499056"/>
            <a:ext cx="11320530" cy="5834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val 86"/>
          <p:cNvSpPr>
            <a:spLocks noChangeArrowheads="1"/>
          </p:cNvSpPr>
          <p:nvPr/>
        </p:nvSpPr>
        <p:spPr bwMode="auto">
          <a:xfrm>
            <a:off x="7148848" y="672921"/>
            <a:ext cx="2743200" cy="2743200"/>
          </a:xfrm>
          <a:prstGeom prst="ellipse">
            <a:avLst/>
          </a:prstGeom>
          <a:solidFill>
            <a:srgbClr val="FF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400">
              <a:solidFill>
                <a:srgbClr val="339966"/>
              </a:solidFill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7148848" y="2044521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8520448" y="672921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7529848" y="1130121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7529848" y="1130121"/>
            <a:ext cx="1981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V="1">
            <a:off x="7225048" y="1587321"/>
            <a:ext cx="2590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7225048" y="1587321"/>
            <a:ext cx="2590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7987048" y="825321"/>
            <a:ext cx="1066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V="1">
            <a:off x="7987048" y="825321"/>
            <a:ext cx="1066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auto">
          <a:xfrm rot="5400000">
            <a:off x="8227342" y="3995884"/>
            <a:ext cx="533400" cy="1371600"/>
          </a:xfrm>
          <a:prstGeom prst="flowChartExtra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" name="Text Box 230"/>
          <p:cNvSpPr txBox="1">
            <a:spLocks noChangeArrowheads="1"/>
          </p:cNvSpPr>
          <p:nvPr/>
        </p:nvSpPr>
        <p:spPr bwMode="auto">
          <a:xfrm>
            <a:off x="1023112" y="1343376"/>
            <a:ext cx="502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smtClean="0"/>
              <a:t>- Bước </a:t>
            </a:r>
            <a:r>
              <a:rPr lang="en-US" altLang="en-US" sz="2800" b="1"/>
              <a:t>1. Cắt hình tròn thành 16 mảnh bằng nhau.</a:t>
            </a:r>
          </a:p>
        </p:txBody>
      </p:sp>
      <p:sp>
        <p:nvSpPr>
          <p:cNvPr id="15" name="Text Box 231"/>
          <p:cNvSpPr txBox="1">
            <a:spLocks noChangeArrowheads="1"/>
          </p:cNvSpPr>
          <p:nvPr/>
        </p:nvSpPr>
        <p:spPr bwMode="auto">
          <a:xfrm>
            <a:off x="594465" y="4066932"/>
            <a:ext cx="55235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smtClean="0"/>
              <a:t>- Bước </a:t>
            </a:r>
            <a:r>
              <a:rPr lang="en-US" altLang="en-US" sz="2800" b="1"/>
              <a:t>2. Lấy một mảnh cắt thành hai mảnh nhỏ bằng nhau</a:t>
            </a:r>
            <a:r>
              <a:rPr lang="en-US" altLang="en-US" sz="2800"/>
              <a:t>.</a:t>
            </a:r>
          </a:p>
        </p:txBody>
      </p:sp>
      <p:cxnSp>
        <p:nvCxnSpPr>
          <p:cNvPr id="16" name="Straight Connector 15"/>
          <p:cNvCxnSpPr>
            <a:endCxn id="13" idx="2"/>
          </p:cNvCxnSpPr>
          <p:nvPr/>
        </p:nvCxnSpPr>
        <p:spPr>
          <a:xfrm flipH="1">
            <a:off x="7808242" y="4681684"/>
            <a:ext cx="1230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AutoShape 61"/>
          <p:cNvSpPr>
            <a:spLocks noChangeArrowheads="1"/>
          </p:cNvSpPr>
          <p:nvPr/>
        </p:nvSpPr>
        <p:spPr bwMode="auto">
          <a:xfrm rot="4840251">
            <a:off x="7625098" y="1498600"/>
            <a:ext cx="427038" cy="1328738"/>
          </a:xfrm>
          <a:prstGeom prst="flowChartExtra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vi-VN" alt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04800" y="460419"/>
            <a:ext cx="11320530" cy="58341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232"/>
          <p:cNvSpPr txBox="1">
            <a:spLocks noChangeArrowheads="1"/>
          </p:cNvSpPr>
          <p:nvPr/>
        </p:nvSpPr>
        <p:spPr bwMode="auto">
          <a:xfrm>
            <a:off x="873125" y="1010925"/>
            <a:ext cx="103830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smtClean="0"/>
              <a:t>- Bước </a:t>
            </a:r>
            <a:r>
              <a:rPr lang="en-US" altLang="en-US" sz="2800" b="1"/>
              <a:t>3. Ghép các mảnh lại ta được một hình gần giống với hình chữ nhật.</a:t>
            </a:r>
          </a:p>
        </p:txBody>
      </p:sp>
      <p:sp>
        <p:nvSpPr>
          <p:cNvPr id="6" name="AutoShape 41"/>
          <p:cNvSpPr>
            <a:spLocks noChangeArrowheads="1"/>
          </p:cNvSpPr>
          <p:nvPr/>
        </p:nvSpPr>
        <p:spPr bwMode="auto">
          <a:xfrm>
            <a:off x="3293548" y="2050933"/>
            <a:ext cx="533400" cy="1371600"/>
          </a:xfrm>
          <a:prstGeom prst="flowChartMerge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auto">
          <a:xfrm>
            <a:off x="3903148" y="2050933"/>
            <a:ext cx="533400" cy="1371600"/>
          </a:xfrm>
          <a:prstGeom prst="flowChartMerge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8" name="AutoShape 43"/>
          <p:cNvSpPr>
            <a:spLocks noChangeArrowheads="1"/>
          </p:cNvSpPr>
          <p:nvPr/>
        </p:nvSpPr>
        <p:spPr bwMode="auto">
          <a:xfrm>
            <a:off x="4512748" y="2050933"/>
            <a:ext cx="533400" cy="1371600"/>
          </a:xfrm>
          <a:prstGeom prst="flowChartMerge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9" name="AutoShape 44"/>
          <p:cNvSpPr>
            <a:spLocks noChangeArrowheads="1"/>
          </p:cNvSpPr>
          <p:nvPr/>
        </p:nvSpPr>
        <p:spPr bwMode="auto">
          <a:xfrm>
            <a:off x="5122348" y="2050933"/>
            <a:ext cx="533400" cy="1371600"/>
          </a:xfrm>
          <a:prstGeom prst="flowChartMerge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5731948" y="2050933"/>
            <a:ext cx="533400" cy="1371600"/>
          </a:xfrm>
          <a:prstGeom prst="flowChartMerge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auto">
          <a:xfrm>
            <a:off x="6341548" y="2050933"/>
            <a:ext cx="533400" cy="1371600"/>
          </a:xfrm>
          <a:prstGeom prst="flowChartMerge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6951148" y="2050933"/>
            <a:ext cx="533400" cy="1371600"/>
          </a:xfrm>
          <a:prstGeom prst="flowChartMerge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" name="AutoShape 57"/>
          <p:cNvSpPr>
            <a:spLocks noChangeArrowheads="1"/>
          </p:cNvSpPr>
          <p:nvPr/>
        </p:nvSpPr>
        <p:spPr bwMode="auto">
          <a:xfrm>
            <a:off x="7560748" y="2050933"/>
            <a:ext cx="533400" cy="1371600"/>
          </a:xfrm>
          <a:prstGeom prst="flowChartMerge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" name="AutoShape 58"/>
          <p:cNvSpPr>
            <a:spLocks noChangeArrowheads="1"/>
          </p:cNvSpPr>
          <p:nvPr/>
        </p:nvSpPr>
        <p:spPr bwMode="auto">
          <a:xfrm>
            <a:off x="7255948" y="2050933"/>
            <a:ext cx="533400" cy="1371600"/>
          </a:xfrm>
          <a:prstGeom prst="flowChartExtra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" name="AutoShape 59"/>
          <p:cNvSpPr>
            <a:spLocks noChangeArrowheads="1"/>
          </p:cNvSpPr>
          <p:nvPr/>
        </p:nvSpPr>
        <p:spPr bwMode="auto">
          <a:xfrm rot="302076">
            <a:off x="7941748" y="2050933"/>
            <a:ext cx="304800" cy="1371600"/>
          </a:xfrm>
          <a:prstGeom prst="flowChartExtra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" name="AutoShape 60"/>
          <p:cNvSpPr>
            <a:spLocks noChangeArrowheads="1"/>
          </p:cNvSpPr>
          <p:nvPr/>
        </p:nvSpPr>
        <p:spPr bwMode="auto">
          <a:xfrm>
            <a:off x="5427148" y="2050933"/>
            <a:ext cx="533400" cy="1371600"/>
          </a:xfrm>
          <a:prstGeom prst="flowChartExtra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" name="AutoShape 61"/>
          <p:cNvSpPr>
            <a:spLocks noChangeArrowheads="1"/>
          </p:cNvSpPr>
          <p:nvPr/>
        </p:nvSpPr>
        <p:spPr bwMode="auto">
          <a:xfrm>
            <a:off x="3598348" y="2050933"/>
            <a:ext cx="533400" cy="1371600"/>
          </a:xfrm>
          <a:prstGeom prst="flowChartExtra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8" name="AutoShape 62"/>
          <p:cNvSpPr>
            <a:spLocks noChangeArrowheads="1"/>
          </p:cNvSpPr>
          <p:nvPr/>
        </p:nvSpPr>
        <p:spPr bwMode="auto">
          <a:xfrm>
            <a:off x="4817548" y="2050933"/>
            <a:ext cx="533400" cy="1371600"/>
          </a:xfrm>
          <a:prstGeom prst="flowChartExtra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9" name="AutoShape 63"/>
          <p:cNvSpPr>
            <a:spLocks noChangeArrowheads="1"/>
          </p:cNvSpPr>
          <p:nvPr/>
        </p:nvSpPr>
        <p:spPr bwMode="auto">
          <a:xfrm rot="21313521">
            <a:off x="3141148" y="2050933"/>
            <a:ext cx="304800" cy="1371600"/>
          </a:xfrm>
          <a:prstGeom prst="flowChartExtra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0" name="AutoShape 64"/>
          <p:cNvSpPr>
            <a:spLocks noChangeArrowheads="1"/>
          </p:cNvSpPr>
          <p:nvPr/>
        </p:nvSpPr>
        <p:spPr bwMode="auto">
          <a:xfrm>
            <a:off x="4207948" y="2050933"/>
            <a:ext cx="533400" cy="1371600"/>
          </a:xfrm>
          <a:prstGeom prst="flowChartExtra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" name="AutoShape 65"/>
          <p:cNvSpPr>
            <a:spLocks noChangeArrowheads="1"/>
          </p:cNvSpPr>
          <p:nvPr/>
        </p:nvSpPr>
        <p:spPr bwMode="auto">
          <a:xfrm>
            <a:off x="6036748" y="2050933"/>
            <a:ext cx="533400" cy="1371600"/>
          </a:xfrm>
          <a:prstGeom prst="flowChartExtra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2" name="AutoShape 66"/>
          <p:cNvSpPr>
            <a:spLocks noChangeArrowheads="1"/>
          </p:cNvSpPr>
          <p:nvPr/>
        </p:nvSpPr>
        <p:spPr bwMode="auto">
          <a:xfrm>
            <a:off x="6646348" y="2050933"/>
            <a:ext cx="533400" cy="1371600"/>
          </a:xfrm>
          <a:prstGeom prst="flowChartExtra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" name="AutoShape 71"/>
          <p:cNvSpPr>
            <a:spLocks noChangeArrowheads="1"/>
          </p:cNvSpPr>
          <p:nvPr/>
        </p:nvSpPr>
        <p:spPr bwMode="auto">
          <a:xfrm>
            <a:off x="3293548" y="20509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utoShape 75"/>
          <p:cNvSpPr>
            <a:spLocks noChangeArrowheads="1"/>
          </p:cNvSpPr>
          <p:nvPr/>
        </p:nvSpPr>
        <p:spPr bwMode="auto">
          <a:xfrm rot="10800000">
            <a:off x="3598348" y="33463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utoShape 76"/>
          <p:cNvSpPr>
            <a:spLocks noChangeArrowheads="1"/>
          </p:cNvSpPr>
          <p:nvPr/>
        </p:nvSpPr>
        <p:spPr bwMode="auto">
          <a:xfrm>
            <a:off x="3903148" y="20509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utoShape 77"/>
          <p:cNvSpPr>
            <a:spLocks noChangeArrowheads="1"/>
          </p:cNvSpPr>
          <p:nvPr/>
        </p:nvSpPr>
        <p:spPr bwMode="auto">
          <a:xfrm>
            <a:off x="4512748" y="20509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utoShape 78"/>
          <p:cNvSpPr>
            <a:spLocks noChangeArrowheads="1"/>
          </p:cNvSpPr>
          <p:nvPr/>
        </p:nvSpPr>
        <p:spPr bwMode="auto">
          <a:xfrm>
            <a:off x="5122348" y="20509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utoShape 79"/>
          <p:cNvSpPr>
            <a:spLocks noChangeArrowheads="1"/>
          </p:cNvSpPr>
          <p:nvPr/>
        </p:nvSpPr>
        <p:spPr bwMode="auto">
          <a:xfrm>
            <a:off x="5731948" y="20509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AutoShape 80"/>
          <p:cNvSpPr>
            <a:spLocks noChangeArrowheads="1"/>
          </p:cNvSpPr>
          <p:nvPr/>
        </p:nvSpPr>
        <p:spPr bwMode="auto">
          <a:xfrm>
            <a:off x="6341548" y="20509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AutoShape 81"/>
          <p:cNvSpPr>
            <a:spLocks noChangeArrowheads="1"/>
          </p:cNvSpPr>
          <p:nvPr/>
        </p:nvSpPr>
        <p:spPr bwMode="auto">
          <a:xfrm>
            <a:off x="6951148" y="20509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" name="AutoShape 82"/>
          <p:cNvSpPr>
            <a:spLocks noChangeArrowheads="1"/>
          </p:cNvSpPr>
          <p:nvPr/>
        </p:nvSpPr>
        <p:spPr bwMode="auto">
          <a:xfrm>
            <a:off x="7560748" y="20509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AutoShape 85"/>
          <p:cNvSpPr>
            <a:spLocks noChangeArrowheads="1"/>
          </p:cNvSpPr>
          <p:nvPr/>
        </p:nvSpPr>
        <p:spPr bwMode="auto">
          <a:xfrm rot="10800000">
            <a:off x="4207948" y="33463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AutoShape 86"/>
          <p:cNvSpPr>
            <a:spLocks noChangeArrowheads="1"/>
          </p:cNvSpPr>
          <p:nvPr/>
        </p:nvSpPr>
        <p:spPr bwMode="auto">
          <a:xfrm rot="10800000">
            <a:off x="4817548" y="33463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utoShape 87"/>
          <p:cNvSpPr>
            <a:spLocks noChangeArrowheads="1"/>
          </p:cNvSpPr>
          <p:nvPr/>
        </p:nvSpPr>
        <p:spPr bwMode="auto">
          <a:xfrm rot="10800000">
            <a:off x="5427148" y="33463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AutoShape 88"/>
          <p:cNvSpPr>
            <a:spLocks noChangeArrowheads="1"/>
          </p:cNvSpPr>
          <p:nvPr/>
        </p:nvSpPr>
        <p:spPr bwMode="auto">
          <a:xfrm rot="10800000">
            <a:off x="6036748" y="33463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AutoShape 89"/>
          <p:cNvSpPr>
            <a:spLocks noChangeArrowheads="1"/>
          </p:cNvSpPr>
          <p:nvPr/>
        </p:nvSpPr>
        <p:spPr bwMode="auto">
          <a:xfrm rot="10800000">
            <a:off x="6646348" y="33463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AutoShape 90"/>
          <p:cNvSpPr>
            <a:spLocks noChangeArrowheads="1"/>
          </p:cNvSpPr>
          <p:nvPr/>
        </p:nvSpPr>
        <p:spPr bwMode="auto">
          <a:xfrm rot="10800000">
            <a:off x="7255948" y="3346333"/>
            <a:ext cx="533400" cy="7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Line 91"/>
          <p:cNvSpPr>
            <a:spLocks noChangeShapeType="1"/>
          </p:cNvSpPr>
          <p:nvPr/>
        </p:nvSpPr>
        <p:spPr bwMode="auto">
          <a:xfrm>
            <a:off x="7865548" y="3422533"/>
            <a:ext cx="304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Line 92"/>
          <p:cNvSpPr>
            <a:spLocks noChangeShapeType="1"/>
          </p:cNvSpPr>
          <p:nvPr/>
        </p:nvSpPr>
        <p:spPr bwMode="auto">
          <a:xfrm>
            <a:off x="3217348" y="3422533"/>
            <a:ext cx="304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AutoShape 75"/>
          <p:cNvSpPr>
            <a:spLocks/>
          </p:cNvSpPr>
          <p:nvPr/>
        </p:nvSpPr>
        <p:spPr bwMode="auto">
          <a:xfrm>
            <a:off x="2820043" y="2040435"/>
            <a:ext cx="212725" cy="1447800"/>
          </a:xfrm>
          <a:prstGeom prst="leftBrace">
            <a:avLst>
              <a:gd name="adj1" fmla="val 567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400">
              <a:solidFill>
                <a:srgbClr val="339966"/>
              </a:solidFill>
            </a:endParaRPr>
          </a:p>
        </p:txBody>
      </p:sp>
      <p:sp>
        <p:nvSpPr>
          <p:cNvPr id="41" name="Text Box 94"/>
          <p:cNvSpPr txBox="1">
            <a:spLocks noChangeArrowheads="1"/>
          </p:cNvSpPr>
          <p:nvPr/>
        </p:nvSpPr>
        <p:spPr bwMode="auto">
          <a:xfrm>
            <a:off x="1119831" y="2505572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Chiều rộng</a:t>
            </a:r>
          </a:p>
        </p:txBody>
      </p:sp>
      <p:sp>
        <p:nvSpPr>
          <p:cNvPr id="42" name="AutoShape 74"/>
          <p:cNvSpPr>
            <a:spLocks/>
          </p:cNvSpPr>
          <p:nvPr/>
        </p:nvSpPr>
        <p:spPr bwMode="auto">
          <a:xfrm rot="16200000">
            <a:off x="5568800" y="1241128"/>
            <a:ext cx="254000" cy="4859337"/>
          </a:xfrm>
          <a:prstGeom prst="leftBrace">
            <a:avLst>
              <a:gd name="adj1" fmla="val 159427"/>
              <a:gd name="adj2" fmla="val 4999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400">
              <a:solidFill>
                <a:srgbClr val="339966"/>
              </a:solidFill>
            </a:endParaRPr>
          </a:p>
        </p:txBody>
      </p:sp>
      <p:sp>
        <p:nvSpPr>
          <p:cNvPr id="43" name="Text Box 94"/>
          <p:cNvSpPr txBox="1">
            <a:spLocks noChangeArrowheads="1"/>
          </p:cNvSpPr>
          <p:nvPr/>
        </p:nvSpPr>
        <p:spPr bwMode="auto">
          <a:xfrm>
            <a:off x="4934593" y="3842247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66"/>
                </a:solidFill>
              </a:rPr>
              <a:t>Chiều dài</a:t>
            </a:r>
          </a:p>
        </p:txBody>
      </p:sp>
    </p:spTree>
    <p:extLst>
      <p:ext uri="{BB962C8B-B14F-4D97-AF65-F5344CB8AC3E}">
        <p14:creationId xmlns:p14="http://schemas.microsoft.com/office/powerpoint/2010/main" val="22595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</TotalTime>
  <Words>701</Words>
  <Application>Microsoft Office PowerPoint</Application>
  <PresentationFormat>Widescreen</PresentationFormat>
  <Paragraphs>166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#9Slide07 Cadena</vt:lpstr>
      <vt:lpstr>Arial</vt:lpstr>
      <vt:lpstr>Calibri</vt:lpstr>
      <vt:lpstr>Cambria Math</vt:lpstr>
      <vt:lpstr>Consolas</vt:lpstr>
      <vt:lpstr>Humanst521 BT</vt:lpstr>
      <vt:lpstr>Times New Roman</vt:lpstr>
      <vt:lpstr>UTM Isadora</vt:lpstr>
      <vt:lpstr>字魂59号-创粗黑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Huy Hoang</cp:lastModifiedBy>
  <cp:revision>38</cp:revision>
  <dcterms:created xsi:type="dcterms:W3CDTF">2019-06-26T07:14:00Z</dcterms:created>
  <dcterms:modified xsi:type="dcterms:W3CDTF">2022-01-24T16:02:13Z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74268A6B6728457ABE335792AF909917</vt:lpwstr>
  </property>
  <property fmtid="{D5CDD505-2E9C-101B-9397-08002B2CF9AE}" pid="3" name="KSOProductBuildVer">
    <vt:lpwstr>1033-11.2.0.10447</vt:lpwstr>
  </property>
</Properties>
</file>