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56" r:id="rId4"/>
    <p:sldId id="264" r:id="rId5"/>
    <p:sldId id="271" r:id="rId6"/>
    <p:sldId id="272" r:id="rId7"/>
    <p:sldId id="273" r:id="rId8"/>
    <p:sldId id="274" r:id="rId9"/>
    <p:sldId id="275" r:id="rId10"/>
    <p:sldId id="278" r:id="rId11"/>
    <p:sldId id="276" r:id="rId12"/>
    <p:sldId id="27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33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80" d="100"/>
          <a:sy n="80" d="100"/>
        </p:scale>
        <p:origin x="42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12/19/2021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12/19/2021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2717639" y="2080798"/>
            <a:ext cx="68345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1754326"/>
          </a:xfrm>
          <a:prstGeom prst="rect">
            <a:avLst/>
          </a:prstGeom>
          <a:noFill/>
        </p:spPr>
        <p:txBody>
          <a:bodyPr wrap="square" rtlCol="0">
            <a:spAutoFit/>
          </a:bodyPr>
          <a:lstStyle/>
          <a:p>
            <a:r>
              <a:rPr lang="en-US" altLang="zh-CN" sz="5400" b="1"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16</a:t>
            </a:r>
          </a:p>
          <a:p>
            <a:endParaRPr lang="en-US" altLang="zh-CN" sz="5400" b="1"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382360"/>
            <a:ext cx="11197390" cy="3323987"/>
          </a:xfrm>
          <a:prstGeom prst="rect">
            <a:avLst/>
          </a:prstGeom>
        </p:spPr>
        <p:txBody>
          <a:bodyPr wrap="square">
            <a:spAutoFit/>
          </a:bodyPr>
          <a:lstStyle/>
          <a:p>
            <a:pPr>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en-US" sz="2800" b="1" dirty="0" smtClean="0">
                <a:solidFill>
                  <a:srgbClr val="002060"/>
                </a:solidFill>
                <a:latin typeface="Arial-Rounded" pitchFamily="34" charset="0"/>
                <a:ea typeface="Arial-Rounded" pitchFamily="34" charset="0"/>
                <a:cs typeface="Arial-Rounded" pitchFamily="34" charset="0"/>
              </a:rPr>
              <a:t>          </a:t>
            </a:r>
            <a:r>
              <a:rPr lang="vi-VN" sz="2800" b="1" dirty="0" smtClean="0">
                <a:solidFill>
                  <a:srgbClr val="002060"/>
                </a:solidFill>
                <a:latin typeface="Arial-Rounded" pitchFamily="34" charset="0"/>
                <a:ea typeface="Arial-Rounded" pitchFamily="34" charset="0"/>
                <a:cs typeface="Arial-Rounded" pitchFamily="34" charset="0"/>
              </a:rPr>
              <a:t>Mỗi </a:t>
            </a:r>
            <a:r>
              <a:rPr lang="vi-VN" sz="2800" b="1" dirty="0">
                <a:solidFill>
                  <a:srgbClr val="002060"/>
                </a:solidFill>
                <a:latin typeface="Arial-Rounded" pitchFamily="34" charset="0"/>
                <a:ea typeface="Arial-Rounded" pitchFamily="34" charset="0"/>
                <a:cs typeface="Arial-Rounded" pitchFamily="34" charset="0"/>
              </a:rPr>
              <a:t>dịp Tết đến là cả gia đình em lại háo hức cùng nhau chuẩn bị đón Tết. </a:t>
            </a:r>
            <a:r>
              <a:rPr lang="en-US" sz="2800" b="1" dirty="0" smtClean="0">
                <a:solidFill>
                  <a:srgbClr val="002060"/>
                </a:solidFill>
                <a:latin typeface="Arial-Rounded" pitchFamily="34" charset="0"/>
                <a:ea typeface="Arial-Rounded" pitchFamily="34" charset="0"/>
                <a:cs typeface="Arial-Rounded" pitchFamily="34" charset="0"/>
              </a:rPr>
              <a:t>Em thường cùng</a:t>
            </a:r>
            <a:r>
              <a:rPr lang="vi-VN" sz="2800" b="1" dirty="0" smtClean="0">
                <a:solidFill>
                  <a:srgbClr val="002060"/>
                </a:solidFill>
                <a:latin typeface="Arial-Rounded" pitchFamily="34" charset="0"/>
                <a:ea typeface="Arial-Rounded" pitchFamily="34" charset="0"/>
                <a:cs typeface="Arial-Rounded" pitchFamily="34" charset="0"/>
              </a:rPr>
              <a:t> </a:t>
            </a:r>
            <a:r>
              <a:rPr lang="vi-VN" sz="2800" b="1" dirty="0">
                <a:solidFill>
                  <a:srgbClr val="002060"/>
                </a:solidFill>
                <a:latin typeface="Arial-Rounded" pitchFamily="34" charset="0"/>
                <a:ea typeface="Arial-Rounded" pitchFamily="34" charset="0"/>
                <a:cs typeface="Arial-Rounded" pitchFamily="34" charset="0"/>
              </a:rPr>
              <a:t>mẹ </a:t>
            </a:r>
            <a:r>
              <a:rPr lang="vi-VN" sz="2800" b="1" dirty="0" smtClean="0">
                <a:solidFill>
                  <a:srgbClr val="002060"/>
                </a:solidFill>
                <a:latin typeface="Arial-Rounded" pitchFamily="34" charset="0"/>
                <a:ea typeface="Arial-Rounded" pitchFamily="34" charset="0"/>
                <a:cs typeface="Arial-Rounded" pitchFamily="34" charset="0"/>
              </a:rPr>
              <a:t>đi </a:t>
            </a:r>
            <a:r>
              <a:rPr lang="vi-VN" sz="2800" b="1" dirty="0">
                <a:solidFill>
                  <a:srgbClr val="002060"/>
                </a:solidFill>
                <a:latin typeface="Arial-Rounded" pitchFamily="34" charset="0"/>
                <a:ea typeface="Arial-Rounded" pitchFamily="34" charset="0"/>
                <a:cs typeface="Arial-Rounded" pitchFamily="34" charset="0"/>
              </a:rPr>
              <a:t>chợ để mua sắm đồ cho ngày tết</a:t>
            </a:r>
            <a:r>
              <a:rPr lang="en-US" sz="2800" b="1" dirty="0">
                <a:solidFill>
                  <a:srgbClr val="002060"/>
                </a:solidFill>
                <a:latin typeface="Arial-Rounded" pitchFamily="34" charset="0"/>
                <a:ea typeface="Arial-Rounded" pitchFamily="34" charset="0"/>
                <a:cs typeface="Arial-Rounded" pitchFamily="34" charset="0"/>
              </a:rPr>
              <a:t> như: </a:t>
            </a:r>
            <a:r>
              <a:rPr lang="vi-VN" sz="2800" b="1" dirty="0">
                <a:solidFill>
                  <a:srgbClr val="002060"/>
                </a:solidFill>
                <a:latin typeface="Arial-Rounded" pitchFamily="34" charset="0"/>
                <a:ea typeface="Arial-Rounded" pitchFamily="34" charset="0"/>
                <a:cs typeface="Arial-Rounded" pitchFamily="34" charset="0"/>
              </a:rPr>
              <a:t>hoa quả, bánh kẹo, quần áo</a:t>
            </a:r>
            <a:r>
              <a:rPr lang="en-US" sz="2800" b="1" dirty="0">
                <a:solidFill>
                  <a:srgbClr val="002060"/>
                </a:solidFill>
                <a:latin typeface="Arial-Rounded" pitchFamily="34" charset="0"/>
                <a:ea typeface="Arial-Rounded" pitchFamily="34" charset="0"/>
                <a:cs typeface="Arial-Rounded" pitchFamily="34" charset="0"/>
              </a:rPr>
              <a:t> mới</a:t>
            </a:r>
            <a:r>
              <a:rPr lang="vi-VN" sz="2800" b="1" dirty="0">
                <a:solidFill>
                  <a:srgbClr val="002060"/>
                </a:solidFill>
                <a:latin typeface="Arial-Rounded" pitchFamily="34" charset="0"/>
                <a:ea typeface="Arial-Rounded" pitchFamily="34" charset="0"/>
                <a:cs typeface="Arial-Rounded" pitchFamily="34" charset="0"/>
              </a:rPr>
              <a:t>… </a:t>
            </a:r>
            <a:r>
              <a:rPr lang="en-US" sz="2800" b="1" dirty="0" smtClean="0">
                <a:solidFill>
                  <a:srgbClr val="002060"/>
                </a:solidFill>
                <a:latin typeface="Arial-Rounded" pitchFamily="34" charset="0"/>
                <a:ea typeface="Arial-Rounded" pitchFamily="34" charset="0"/>
                <a:cs typeface="Arial-Rounded" pitchFamily="34" charset="0"/>
              </a:rPr>
              <a:t> Đi chợ  về, em lấy cùng chị gái giúp mẹ rửa sạch hoa quả. Sau đó hai chị em bày bánh kẹo ra bàn để </a:t>
            </a:r>
            <a:r>
              <a:rPr lang="en-US" sz="2800" b="1" smtClean="0">
                <a:solidFill>
                  <a:srgbClr val="002060"/>
                </a:solidFill>
                <a:latin typeface="Arial-Rounded" pitchFamily="34" charset="0"/>
                <a:ea typeface="Arial-Rounded" pitchFamily="34" charset="0"/>
                <a:cs typeface="Arial-Rounded" pitchFamily="34" charset="0"/>
              </a:rPr>
              <a:t>tiếp khách</a:t>
            </a:r>
            <a:r>
              <a:rPr lang="en-US" sz="2800" b="1" dirty="0" smtClean="0">
                <a:solidFill>
                  <a:srgbClr val="002060"/>
                </a:solidFill>
                <a:latin typeface="Arial-Rounded" pitchFamily="34" charset="0"/>
                <a:ea typeface="Arial-Rounded" pitchFamily="34" charset="0"/>
                <a:cs typeface="Arial-Rounded" pitchFamily="34" charset="0"/>
              </a:rPr>
              <a:t>. Được </a:t>
            </a:r>
            <a:r>
              <a:rPr lang="en-US" sz="2800" b="1" dirty="0">
                <a:solidFill>
                  <a:srgbClr val="002060"/>
                </a:solidFill>
                <a:latin typeface="Arial-Rounded" pitchFamily="34" charset="0"/>
                <a:ea typeface="Arial-Rounded" pitchFamily="34" charset="0"/>
                <a:cs typeface="Arial-Rounded" pitchFamily="34" charset="0"/>
              </a:rPr>
              <a:t>cùng cả nhà chuẩn bị đón tết như vậy, em rất vui.</a:t>
            </a:r>
            <a:r>
              <a:rPr lang="vi-VN" sz="2800" b="1" dirty="0">
                <a:solidFill>
                  <a:srgbClr val="002060"/>
                </a:solidFill>
                <a:latin typeface="Arial-Rounded" pitchFamily="34" charset="0"/>
                <a:ea typeface="Arial-Rounded" pitchFamily="34" charset="0"/>
                <a:cs typeface="Arial-Rounded" pitchFamily="34" charset="0"/>
              </a:rPr>
              <a:t> </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228597" y="1190530"/>
            <a:ext cx="11450055" cy="351581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4541837" y="5229727"/>
            <a:ext cx="5931736" cy="1628273"/>
          </a:xfrm>
          <a:prstGeom prst="rect">
            <a:avLst/>
          </a:prstGeom>
        </p:spPr>
      </p:pic>
    </p:spTree>
    <p:extLst>
      <p:ext uri="{BB962C8B-B14F-4D97-AF65-F5344CB8AC3E}">
        <p14:creationId xmlns:p14="http://schemas.microsoft.com/office/powerpoint/2010/main" val="18442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Mục</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tiêu</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495160"/>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vi-VN" sz="2800" b="1" i="1" dirty="0">
                  <a:latin typeface="+mj-lt"/>
                </a:rPr>
                <a:t>Viết 3 – 5 câu kể về một công việc đã làm cùng người thân. </a:t>
              </a:r>
              <a:endParaRPr lang="en-US" sz="4000" b="1" i="1" dirty="0">
                <a:effectLst/>
                <a:latin typeface="+mj-lt"/>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430219" y="2864663"/>
            <a:ext cx="10161274" cy="1460206"/>
            <a:chOff x="752655" y="2065203"/>
            <a:chExt cx="10161274" cy="146020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08849" y="2140414"/>
              <a:ext cx="8905080" cy="1384995"/>
            </a:xfrm>
            <a:prstGeom prst="rect">
              <a:avLst/>
            </a:prstGeom>
            <a:noFill/>
          </p:spPr>
          <p:txBody>
            <a:bodyPr wrap="square" rtlCol="0">
              <a:spAutoFit/>
            </a:bodyPr>
            <a:lstStyle/>
            <a:p>
              <a:r>
                <a:rPr lang="vi-VN" sz="2800" b="1" i="1" dirty="0">
                  <a:latin typeface="Times New Roman" panose="02020603050405020304" pitchFamily="18" charset="0"/>
                  <a:cs typeface="Times New Roman" panose="02020603050405020304" pitchFamily="18" charset="0"/>
                </a:rPr>
                <a:t>Phát triển vốn từ ngữ chỉ hoạt động; rèn kĩ năng đặt câu nêu hoạt động (nói về công việc của từng người, công việc chung của mọi người trong gia đình). </a:t>
              </a:r>
              <a:endParaRPr lang="en-US" sz="4000" b="1" i="1" dirty="0">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19" t="37062" r="58142" b="21272"/>
          <a:stretch/>
        </p:blipFill>
        <p:spPr bwMode="auto">
          <a:xfrm>
            <a:off x="3515061" y="1260906"/>
            <a:ext cx="2927683" cy="274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78" t="37062" r="17894" b="21272"/>
          <a:stretch/>
        </p:blipFill>
        <p:spPr bwMode="auto">
          <a:xfrm>
            <a:off x="6980218" y="1269684"/>
            <a:ext cx="4332147" cy="27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564" t="36459" r="47523" b="20998"/>
          <a:stretch/>
        </p:blipFill>
        <p:spPr bwMode="auto">
          <a:xfrm>
            <a:off x="1183074" y="4022552"/>
            <a:ext cx="3461409" cy="23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078" t="36459" r="18421" b="20998"/>
          <a:stretch/>
        </p:blipFill>
        <p:spPr bwMode="auto">
          <a:xfrm>
            <a:off x="6136903" y="3891234"/>
            <a:ext cx="2796667" cy="25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35644" y="74645"/>
            <a:ext cx="11356356" cy="584775"/>
            <a:chOff x="238537" y="232458"/>
            <a:chExt cx="10264689" cy="584775"/>
          </a:xfrm>
        </p:grpSpPr>
        <p:sp>
          <p:nvSpPr>
            <p:cNvPr id="9" name="TextBox 8"/>
            <p:cNvSpPr txBox="1"/>
            <p:nvPr/>
          </p:nvSpPr>
          <p:spPr>
            <a:xfrm>
              <a:off x="722280" y="232458"/>
              <a:ext cx="9780946"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Quan sát tranh, nêu việc các bạn nhỏ đã </a:t>
              </a:r>
              <a:r>
                <a:rPr lang="en-US" sz="3200" b="1" dirty="0" err="1" smtClean="0">
                  <a:solidFill>
                    <a:srgbClr val="008200"/>
                  </a:solidFill>
                  <a:latin typeface="Times New Roman" panose="02020603050405020304" pitchFamily="18" charset="0"/>
                  <a:cs typeface="Times New Roman" panose="02020603050405020304" pitchFamily="18" charset="0"/>
                </a:rPr>
                <a:t>làm</a:t>
              </a:r>
              <a:r>
                <a:rPr lang="en-US" sz="3200" b="1" dirty="0" smtClean="0">
                  <a:solidFill>
                    <a:srgbClr val="008200"/>
                  </a:solidFill>
                  <a:latin typeface="Times New Roman" panose="02020603050405020304" pitchFamily="18" charset="0"/>
                  <a:cs typeface="Times New Roman" panose="02020603050405020304" pitchFamily="18" charset="0"/>
                </a:rPr>
                <a:t> </a:t>
              </a:r>
              <a:r>
                <a:rPr lang="en-US" sz="3200" b="1" dirty="0" err="1" smtClean="0">
                  <a:solidFill>
                    <a:srgbClr val="008200"/>
                  </a:solidFill>
                  <a:latin typeface="Times New Roman" panose="02020603050405020304" pitchFamily="18" charset="0"/>
                  <a:cs typeface="Times New Roman" panose="02020603050405020304" pitchFamily="18" charset="0"/>
                </a:rPr>
                <a:t>cùng</a:t>
              </a:r>
              <a:r>
                <a:rPr lang="en-US" sz="3200" b="1" dirty="0" smtClean="0">
                  <a:solidFill>
                    <a:srgbClr val="008200"/>
                  </a:solidFill>
                  <a:latin typeface="Times New Roman" panose="02020603050405020304" pitchFamily="18" charset="0"/>
                  <a:cs typeface="Times New Roman" panose="02020603050405020304" pitchFamily="18" charset="0"/>
                </a:rPr>
                <a:t> </a:t>
              </a:r>
              <a:r>
                <a:rPr lang="en-US" sz="3200" b="1" dirty="0" smtClean="0">
                  <a:solidFill>
                    <a:srgbClr val="008200"/>
                  </a:solidFill>
                  <a:latin typeface="Times New Roman" panose="02020603050405020304" pitchFamily="18" charset="0"/>
                  <a:cs typeface="Times New Roman" panose="02020603050405020304" pitchFamily="18" charset="0"/>
                </a:rPr>
                <a:t>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165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591387" y="1475875"/>
            <a:ext cx="3808384" cy="35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5368341" y="1475875"/>
            <a:ext cx="5977683" cy="1569660"/>
          </a:xfrm>
          <a:prstGeom prst="rect">
            <a:avLst/>
          </a:prstGeom>
          <a:noFill/>
        </p:spPr>
        <p:txBody>
          <a:bodyPr wrap="square" rtlCol="0">
            <a:spAutoFit/>
          </a:bodyPr>
          <a:lstStyle/>
          <a:p>
            <a:pPr>
              <a:lnSpc>
                <a:spcPct val="150000"/>
              </a:lnSpc>
            </a:pP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1. Ông và cháu đang đi đâu?</a:t>
            </a:r>
          </a:p>
          <a:p>
            <a:pPr marL="457200" indent="-457200">
              <a:lnSpc>
                <a:spcPct val="150000"/>
              </a:lnSpc>
              <a:buFontTx/>
              <a:buChar char="-"/>
            </a:pP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Bạn nhỏ cùng ông đi dạo.</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7097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6181178" y="1668360"/>
            <a:ext cx="4948002" cy="31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731774" y="1668360"/>
            <a:ext cx="5133835" cy="1307537"/>
          </a:xfrm>
          <a:prstGeom prst="rect">
            <a:avLst/>
          </a:prstGeom>
          <a:noFill/>
        </p:spPr>
        <p:txBody>
          <a:bodyPr wrap="square" rtlCol="0">
            <a:spAutoFit/>
          </a:bodyPr>
          <a:lstStyle/>
          <a:p>
            <a:pPr>
              <a:lnSpc>
                <a:spcPct val="150000"/>
              </a:lnSpc>
            </a:pP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1. Bố và con đang làm gì?</a:t>
            </a:r>
          </a:p>
          <a:p>
            <a:pPr marL="457200" indent="-457200">
              <a:lnSpc>
                <a:spcPct val="150000"/>
              </a:lnSpc>
              <a:buFontTx/>
              <a:buChar char="-"/>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Bạn nhỏ cùng bố trồng cây.</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65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5626359" y="1713570"/>
            <a:ext cx="6237431" cy="3323987"/>
          </a:xfrm>
          <a:prstGeom prst="rect">
            <a:avLst/>
          </a:prstGeom>
          <a:noFill/>
        </p:spPr>
        <p:txBody>
          <a:bodyPr wrap="square" rtlCol="0">
            <a:spAutoFit/>
          </a:bodyPr>
          <a:lstStyle/>
          <a:p>
            <a:pPr>
              <a:lnSpc>
                <a:spcPct val="150000"/>
              </a:lnSpc>
            </a:pP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1. Bà và cháu cùng nhau làm gì?</a:t>
            </a:r>
          </a:p>
          <a:p>
            <a:pPr marL="457200" indent="-457200">
              <a:lnSpc>
                <a:spcPct val="150000"/>
              </a:lnSpc>
              <a:buFontTx/>
              <a:buChar char="-"/>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Bạn nhỏ và bà đang đọc sách.</a:t>
            </a:r>
          </a:p>
          <a:p>
            <a:pPr>
              <a:lnSpc>
                <a:spcPct val="150000"/>
              </a:lnSpc>
            </a:pP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2. Họ có vui không?</a:t>
            </a:r>
          </a:p>
          <a:p>
            <a:pPr marL="457200" indent="-457200">
              <a:lnSpc>
                <a:spcPct val="150000"/>
              </a:lnSpc>
              <a:buFontTx/>
              <a:buChar char="-"/>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Hai bà cháu đang rất vui vẻ vì trên khuôn mặt họ hiện rõ vẻ tươi vui.</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64" t="36459" r="47523" b="20998"/>
          <a:stretch/>
        </p:blipFill>
        <p:spPr bwMode="auto">
          <a:xfrm>
            <a:off x="436820" y="1784935"/>
            <a:ext cx="4862167" cy="32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4653618" y="957790"/>
            <a:ext cx="7183819" cy="4616648"/>
          </a:xfrm>
          <a:prstGeom prst="rect">
            <a:avLst/>
          </a:prstGeom>
          <a:noFill/>
        </p:spPr>
        <p:txBody>
          <a:bodyPr wrap="square" rtlCol="0">
            <a:spAutoFit/>
          </a:bodyPr>
          <a:lstStyle/>
          <a:p>
            <a:pPr>
              <a:lnSpc>
                <a:spcPct val="150000"/>
              </a:lnSpc>
            </a:pP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1. Mẹ và con đang đứng ở đâu?</a:t>
            </a:r>
          </a:p>
          <a:p>
            <a:pPr marL="457200" indent="-457200">
              <a:lnSpc>
                <a:spcPct val="150000"/>
              </a:lnSpc>
              <a:buFontTx/>
              <a:buChar char="-"/>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Hai mẹ con bạn nhỏ đang đứng trong bếp.</a:t>
            </a:r>
          </a:p>
          <a:p>
            <a:pPr>
              <a:lnSpc>
                <a:spcPct val="150000"/>
              </a:lnSpc>
            </a:pP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2. Trước mặt có những gì?</a:t>
            </a:r>
          </a:p>
          <a:p>
            <a:pPr marL="457200" indent="-457200">
              <a:lnSpc>
                <a:spcPct val="150000"/>
              </a:lnSpc>
              <a:buFontTx/>
              <a:buChar char="-"/>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Trước mặt hai mẻ con là chậu rửa với rất nhiều bát đĩa ở bên trong.</a:t>
            </a:r>
          </a:p>
          <a:p>
            <a:pPr>
              <a:lnSpc>
                <a:spcPct val="150000"/>
              </a:lnSpc>
            </a:pPr>
            <a:r>
              <a:rPr lang="en-US" sz="2800" b="1" dirty="0" smtClean="0">
                <a:solidFill>
                  <a:srgbClr val="FF0000"/>
                </a:solidFill>
                <a:latin typeface="Times New Roman" panose="02020603050405020304" pitchFamily="18" charset="0"/>
                <a:ea typeface="Arial-Rounded" pitchFamily="34" charset="0"/>
                <a:cs typeface="Times New Roman" panose="02020603050405020304" pitchFamily="18" charset="0"/>
              </a:rPr>
              <a:t>3. Hai mẹ con cùng nhau làm gì?</a:t>
            </a:r>
          </a:p>
          <a:p>
            <a:pPr marL="457200" indent="-457200">
              <a:lnSpc>
                <a:spcPct val="150000"/>
              </a:lnSpc>
              <a:buFontTx/>
              <a:buChar char="-"/>
            </a:pP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Hai mẹ con cùng nhau rửa bát đĩa.</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078" t="36459" r="18421" b="20998"/>
          <a:stretch/>
        </p:blipFill>
        <p:spPr bwMode="auto">
          <a:xfrm>
            <a:off x="307223" y="1191674"/>
            <a:ext cx="4020805" cy="364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600"/>
                                        <p:tgtEl>
                                          <p:spTgt spid="5">
                                            <p:txEl>
                                              <p:pRg st="0" end="0"/>
                                            </p:txEl>
                                          </p:spTgt>
                                        </p:tgtEl>
                                      </p:cBhvr>
                                    </p:animEffect>
                                    <p:anim calcmode="lin" valueType="num">
                                      <p:cBhvr>
                                        <p:cTn id="15"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6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anim calcmode="lin" valueType="num">
                                      <p:cBhvr>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anim calcmode="lin" valueType="num">
                                      <p:cBhvr>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33103" y="234246"/>
            <a:ext cx="9177019" cy="1077218"/>
          </a:xfrm>
          <a:prstGeom prst="rect">
            <a:avLst/>
          </a:prstGeom>
          <a:noFill/>
        </p:spPr>
        <p:txBody>
          <a:bodyPr wrap="square" rtlCol="0">
            <a:spAutoFit/>
          </a:bodyPr>
          <a:lstStyle/>
          <a:p>
            <a:r>
              <a:rPr lang="en-US" sz="3200" b="1" dirty="0">
                <a:latin typeface="Arial-Rounded"/>
                <a:cs typeface="Arial" pitchFamily="34" charset="0"/>
              </a:rPr>
              <a:t> </a:t>
            </a:r>
            <a:r>
              <a:rPr lang="en-US" sz="3200" b="1" dirty="0">
                <a:solidFill>
                  <a:srgbClr val="008200"/>
                </a:solidFill>
                <a:latin typeface="Arial" pitchFamily="34" charset="0"/>
                <a:cs typeface="Arial" pitchFamily="34" charset="0"/>
              </a:rPr>
              <a:t>Viết 3 – 5 câu kể về một công việc em </a:t>
            </a:r>
            <a:r>
              <a:rPr lang="en-US" sz="3200" b="1" dirty="0" err="1">
                <a:solidFill>
                  <a:srgbClr val="008200"/>
                </a:solidFill>
                <a:latin typeface="Arial" pitchFamily="34" charset="0"/>
                <a:cs typeface="Arial" pitchFamily="34" charset="0"/>
              </a:rPr>
              <a:t>đã</a:t>
            </a:r>
            <a:r>
              <a:rPr lang="en-US" sz="3200" b="1" dirty="0">
                <a:solidFill>
                  <a:srgbClr val="008200"/>
                </a:solidFill>
                <a:latin typeface="Arial" pitchFamily="34" charset="0"/>
                <a:cs typeface="Arial" pitchFamily="34" charset="0"/>
              </a:rPr>
              <a:t> </a:t>
            </a:r>
            <a:r>
              <a:rPr lang="en-US" sz="3200" b="1" dirty="0" err="1" smtClean="0">
                <a:solidFill>
                  <a:srgbClr val="008200"/>
                </a:solidFill>
                <a:latin typeface="Arial" pitchFamily="34" charset="0"/>
                <a:cs typeface="Arial" pitchFamily="34" charset="0"/>
              </a:rPr>
              <a:t>làm</a:t>
            </a:r>
            <a:r>
              <a:rPr lang="en-US" sz="3200" b="1" dirty="0" smtClean="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cùng người thân.</a:t>
            </a:r>
            <a:endParaRPr lang="vi-VN" sz="3200" b="1" dirty="0">
              <a:solidFill>
                <a:srgbClr val="008200"/>
              </a:solidFill>
              <a:latin typeface="Arial" pitchFamily="34" charset="0"/>
              <a:cs typeface="Arial" pitchFamily="34" charset="0"/>
            </a:endParaRPr>
          </a:p>
        </p:txBody>
      </p:sp>
      <p:sp>
        <p:nvSpPr>
          <p:cNvPr id="16" name="Oval 15"/>
          <p:cNvSpPr/>
          <p:nvPr/>
        </p:nvSpPr>
        <p:spPr>
          <a:xfrm>
            <a:off x="1183074" y="192466"/>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a:cs typeface="Arial" pitchFamily="34" charset="0"/>
              </a:rPr>
              <a:t>2</a:t>
            </a:r>
            <a:endParaRPr lang="en-US" sz="3600" b="1" dirty="0">
              <a:latin typeface="Arial-Rounded"/>
              <a:cs typeface="Arial" pitchFamily="34" charset="0"/>
            </a:endParaRP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055655"/>
          </a:xfrm>
          <a:prstGeom prst="rect">
            <a:avLst/>
          </a:prstGeom>
        </p:spPr>
      </p:pic>
      <p:sp>
        <p:nvSpPr>
          <p:cNvPr id="21" name="Rectangle 20"/>
          <p:cNvSpPr/>
          <p:nvPr/>
        </p:nvSpPr>
        <p:spPr>
          <a:xfrm>
            <a:off x="1799560" y="1682267"/>
            <a:ext cx="8789692" cy="2677656"/>
          </a:xfrm>
          <a:prstGeom prst="rect">
            <a:avLst/>
          </a:prstGeom>
        </p:spPr>
        <p:txBody>
          <a:bodyPr wrap="square">
            <a:spAutoFit/>
          </a:bodyPr>
          <a:lstStyle/>
          <a:p>
            <a:pPr marL="457200" indent="-457200" algn="just">
              <a:lnSpc>
                <a:spcPct val="200000"/>
              </a:lnSpc>
              <a:buFontTx/>
              <a:buChar char="-"/>
            </a:pPr>
            <a:r>
              <a:rPr lang="en-US" sz="2800" b="1" dirty="0" smtClean="0">
                <a:solidFill>
                  <a:srgbClr val="002060"/>
                </a:solidFill>
                <a:latin typeface="Arial-Rounded"/>
                <a:cs typeface="Arial" panose="020B0604020202020204" pitchFamily="34" charset="0"/>
              </a:rPr>
              <a:t>Em đã cùng người thân làm việc gì? Khi nào?</a:t>
            </a:r>
          </a:p>
          <a:p>
            <a:pPr marL="457200" indent="-457200" algn="just">
              <a:lnSpc>
                <a:spcPct val="200000"/>
              </a:lnSpc>
              <a:buFontTx/>
              <a:buChar char="-"/>
            </a:pPr>
            <a:r>
              <a:rPr lang="en-US" sz="2800" b="1" dirty="0" smtClean="0">
                <a:solidFill>
                  <a:srgbClr val="002060"/>
                </a:solidFill>
                <a:latin typeface="Arial-Rounded"/>
                <a:cs typeface="Arial" panose="020B0604020202020204" pitchFamily="34" charset="0"/>
              </a:rPr>
              <a:t>Em đã cùng người thân làm việc đó như thế nào?</a:t>
            </a:r>
          </a:p>
          <a:p>
            <a:pPr marL="457200" indent="-457200" algn="just">
              <a:lnSpc>
                <a:spcPct val="200000"/>
              </a:lnSpc>
              <a:buFontTx/>
              <a:buChar char="-"/>
            </a:pPr>
            <a:r>
              <a:rPr lang="en-US" sz="2800" b="1" dirty="0" smtClean="0">
                <a:solidFill>
                  <a:srgbClr val="002060"/>
                </a:solidFill>
                <a:latin typeface="Arial-Rounded"/>
                <a:cs typeface="Arial" panose="020B0604020202020204" pitchFamily="34" charset="0"/>
              </a:rPr>
              <a:t>Em cảm thấy thế nào khi làm việc cùng người thân.</a:t>
            </a:r>
          </a:p>
        </p:txBody>
      </p:sp>
      <p:pic>
        <p:nvPicPr>
          <p:cNvPr id="24" name="图片 7"/>
          <p:cNvPicPr>
            <a:picLocks noChangeAspect="1"/>
          </p:cNvPicPr>
          <p:nvPr/>
        </p:nvPicPr>
        <p:blipFill>
          <a:blip r:embed="rId3"/>
          <a:stretch>
            <a:fillRect/>
          </a:stretch>
        </p:blipFill>
        <p:spPr>
          <a:xfrm>
            <a:off x="162175" y="3671955"/>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1828894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599" y="858255"/>
            <a:ext cx="11738811" cy="452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800" b="1" dirty="0">
                <a:solidFill>
                  <a:srgbClr val="002060"/>
                </a:solidFill>
                <a:latin typeface="Arial-Rounded" pitchFamily="34" charset="-93"/>
                <a:cs typeface="Arial-Rounded" pitchFamily="34" charset="-93"/>
              </a:rPr>
              <a:t>        Sáng thứ bảy hàng tuần, em cùng mẹ và mọi người trong </a:t>
            </a:r>
            <a:r>
              <a:rPr lang="en-US" sz="2800" b="1" dirty="0" smtClean="0">
                <a:solidFill>
                  <a:srgbClr val="002060"/>
                </a:solidFill>
                <a:latin typeface="Arial-Rounded" pitchFamily="34" charset="-93"/>
                <a:cs typeface="Arial-Rounded" pitchFamily="34" charset="-93"/>
              </a:rPr>
              <a:t>xóm </a:t>
            </a:r>
            <a:r>
              <a:rPr lang="en-US" sz="2800" b="1" dirty="0">
                <a:solidFill>
                  <a:srgbClr val="002060"/>
                </a:solidFill>
                <a:latin typeface="Arial-Rounded" pitchFamily="34" charset="-93"/>
                <a:cs typeface="Arial-Rounded" pitchFamily="34" charset="-93"/>
              </a:rPr>
              <a:t>dọn dẹp vệ sinh khu phố</a:t>
            </a:r>
            <a:r>
              <a:rPr lang="vi-VN" sz="2800" b="1" dirty="0">
                <a:solidFill>
                  <a:srgbClr val="002060"/>
                </a:solidFill>
                <a:latin typeface="Arial-Rounded" pitchFamily="34" charset="-93"/>
                <a:cs typeface="Arial-Rounded" pitchFamily="34" charset="-93"/>
              </a:rPr>
              <a:t>.</a:t>
            </a:r>
            <a:r>
              <a:rPr lang="en-US" sz="2800" b="1" dirty="0">
                <a:solidFill>
                  <a:srgbClr val="002060"/>
                </a:solidFill>
                <a:latin typeface="Arial-Rounded" pitchFamily="34" charset="-93"/>
                <a:cs typeface="Arial-Rounded" pitchFamily="34" charset="-93"/>
              </a:rPr>
              <a:t> Hai mẹ con em </a:t>
            </a:r>
            <a:r>
              <a:rPr lang="vi-VN" sz="2800" b="1" dirty="0">
                <a:solidFill>
                  <a:srgbClr val="002060"/>
                </a:solidFill>
                <a:latin typeface="Arial-Rounded" pitchFamily="34" charset="-93"/>
                <a:cs typeface="Arial-Rounded" pitchFamily="34" charset="-93"/>
              </a:rPr>
              <a:t>được ông tổ trưởng tổ dân phố phân công</a:t>
            </a:r>
            <a:r>
              <a:rPr lang="en-US" sz="2800" b="1" dirty="0">
                <a:solidFill>
                  <a:srgbClr val="002060"/>
                </a:solidFill>
                <a:latin typeface="Arial-Rounded" pitchFamily="34" charset="-93"/>
                <a:cs typeface="Arial-Rounded" pitchFamily="34" charset="-93"/>
              </a:rPr>
              <a:t> quét dọn</a:t>
            </a:r>
            <a:r>
              <a:rPr lang="vi-VN" sz="2800" b="1" dirty="0">
                <a:solidFill>
                  <a:srgbClr val="002060"/>
                </a:solidFill>
                <a:latin typeface="Arial-Rounded" pitchFamily="34" charset="-93"/>
                <a:cs typeface="Arial-Rounded" pitchFamily="34" charset="-93"/>
              </a:rPr>
              <a:t> một đoạn đường</a:t>
            </a:r>
            <a:r>
              <a:rPr lang="en-US" sz="2800" b="1" dirty="0">
                <a:solidFill>
                  <a:srgbClr val="002060"/>
                </a:solidFill>
                <a:latin typeface="Arial-Rounded" pitchFamily="34" charset="-93"/>
                <a:cs typeface="Arial-Rounded" pitchFamily="34" charset="-93"/>
              </a:rPr>
              <a:t>. E</a:t>
            </a:r>
            <a:r>
              <a:rPr lang="vi-VN" sz="2800" b="1" dirty="0">
                <a:solidFill>
                  <a:srgbClr val="002060"/>
                </a:solidFill>
                <a:latin typeface="Arial-Rounded" pitchFamily="34" charset="-93"/>
                <a:cs typeface="Arial-Rounded" pitchFamily="34" charset="-93"/>
              </a:rPr>
              <a:t>m </a:t>
            </a:r>
            <a:r>
              <a:rPr lang="en-US" sz="2800" b="1" dirty="0">
                <a:solidFill>
                  <a:srgbClr val="002060"/>
                </a:solidFill>
                <a:latin typeface="Arial-Rounded" pitchFamily="34" charset="-93"/>
                <a:cs typeface="Arial-Rounded" pitchFamily="34" charset="-93"/>
              </a:rPr>
              <a:t>làm</a:t>
            </a:r>
            <a:r>
              <a:rPr lang="vi-VN" sz="2800" b="1" dirty="0">
                <a:solidFill>
                  <a:srgbClr val="002060"/>
                </a:solidFill>
                <a:latin typeface="Arial-Rounded" pitchFamily="34" charset="-93"/>
                <a:cs typeface="Arial-Rounded" pitchFamily="34" charset="-93"/>
              </a:rPr>
              <a:t> rất cẩn thận, </a:t>
            </a:r>
            <a:r>
              <a:rPr lang="en-US" sz="2800" b="1" dirty="0">
                <a:solidFill>
                  <a:srgbClr val="002060"/>
                </a:solidFill>
                <a:latin typeface="Arial-Rounded" pitchFamily="34" charset="-93"/>
                <a:cs typeface="Arial-Rounded" pitchFamily="34" charset="-93"/>
              </a:rPr>
              <a:t>nhặt </a:t>
            </a:r>
            <a:r>
              <a:rPr lang="vi-VN" sz="2800" b="1" dirty="0">
                <a:solidFill>
                  <a:srgbClr val="002060"/>
                </a:solidFill>
                <a:latin typeface="Arial-Rounded" pitchFamily="34" charset="-93"/>
                <a:cs typeface="Arial-Rounded" pitchFamily="34" charset="-93"/>
              </a:rPr>
              <a:t>từng cọng rác ở hai bên đường. </a:t>
            </a:r>
            <a:r>
              <a:rPr lang="en-US" sz="2800" b="1" dirty="0">
                <a:solidFill>
                  <a:srgbClr val="002060"/>
                </a:solidFill>
                <a:latin typeface="Arial-Rounded" pitchFamily="34" charset="-93"/>
                <a:cs typeface="Arial-Rounded" pitchFamily="34" charset="-93"/>
              </a:rPr>
              <a:t>Mẹ q</a:t>
            </a:r>
            <a:r>
              <a:rPr lang="vi-VN" sz="2800" b="1" dirty="0">
                <a:solidFill>
                  <a:srgbClr val="002060"/>
                </a:solidFill>
                <a:latin typeface="Arial-Rounded" pitchFamily="34" charset="-93"/>
                <a:cs typeface="Arial-Rounded" pitchFamily="34" charset="-93"/>
              </a:rPr>
              <a:t>uét đến đâu</a:t>
            </a:r>
            <a:r>
              <a:rPr lang="en-US" sz="2800" b="1" dirty="0">
                <a:solidFill>
                  <a:srgbClr val="002060"/>
                </a:solidFill>
                <a:latin typeface="Arial-Rounded" pitchFamily="34" charset="-93"/>
                <a:cs typeface="Arial-Rounded" pitchFamily="34" charset="-93"/>
              </a:rPr>
              <a:t>,</a:t>
            </a:r>
            <a:r>
              <a:rPr lang="vi-VN" sz="2800" b="1" dirty="0">
                <a:solidFill>
                  <a:srgbClr val="002060"/>
                </a:solidFill>
                <a:latin typeface="Arial-Rounded" pitchFamily="34" charset="-93"/>
                <a:cs typeface="Arial-Rounded" pitchFamily="34" charset="-93"/>
              </a:rPr>
              <a:t> em thu gom rác lại rồi lấy mo hót rác đổ vào sọt. Chả mấy chốc con đường đã trở nên sạch sẽ. Ông tổ trưởng đi kiểm tra lại một lần</a:t>
            </a:r>
            <a:r>
              <a:rPr lang="en-US" sz="2800" b="1" dirty="0">
                <a:solidFill>
                  <a:srgbClr val="002060"/>
                </a:solidFill>
                <a:latin typeface="Arial-Rounded" pitchFamily="34" charset="-93"/>
                <a:cs typeface="Arial-Rounded" pitchFamily="34" charset="-93"/>
              </a:rPr>
              <a:t> và khen mọi người dọn dẹp rất cẩn thận và sạch sẽ</a:t>
            </a:r>
            <a:r>
              <a:rPr lang="vi-VN" sz="2800" b="1" dirty="0">
                <a:solidFill>
                  <a:srgbClr val="002060"/>
                </a:solidFill>
                <a:latin typeface="Arial-Rounded" pitchFamily="34" charset="-93"/>
                <a:cs typeface="Arial-Rounded" pitchFamily="34" charset="-93"/>
              </a:rPr>
              <a:t>.</a:t>
            </a:r>
            <a:r>
              <a:rPr lang="en-US" sz="2800" b="1" dirty="0">
                <a:solidFill>
                  <a:srgbClr val="002060"/>
                </a:solidFill>
                <a:latin typeface="Arial-Rounded" pitchFamily="34" charset="-93"/>
                <a:cs typeface="Arial-Rounded" pitchFamily="34" charset="-93"/>
              </a:rPr>
              <a:t> Em</a:t>
            </a:r>
            <a:r>
              <a:rPr lang="vi-VN" sz="2800" b="1" dirty="0">
                <a:solidFill>
                  <a:srgbClr val="002060"/>
                </a:solidFill>
                <a:latin typeface="Arial-Rounded" pitchFamily="34" charset="-93"/>
                <a:cs typeface="Arial-Rounded" pitchFamily="34" charset="-93"/>
              </a:rPr>
              <a:t> rất vui vì </a:t>
            </a:r>
            <a:r>
              <a:rPr lang="en-US" sz="2800" b="1" dirty="0">
                <a:solidFill>
                  <a:srgbClr val="002060"/>
                </a:solidFill>
                <a:latin typeface="Arial-Rounded" pitchFamily="34" charset="-93"/>
                <a:cs typeface="Arial-Rounded" pitchFamily="34" charset="-93"/>
              </a:rPr>
              <a:t>được cùng mẹ làm việc </a:t>
            </a:r>
            <a:r>
              <a:rPr lang="en-US" sz="2800" b="1" dirty="0" smtClean="0">
                <a:solidFill>
                  <a:srgbClr val="002060"/>
                </a:solidFill>
                <a:latin typeface="Arial-Rounded" pitchFamily="34" charset="-93"/>
                <a:cs typeface="Arial-Rounded" pitchFamily="34" charset="-93"/>
              </a:rPr>
              <a:t>như  vậy.</a:t>
            </a:r>
            <a:endParaRPr lang="en-US" sz="2800" b="1" dirty="0">
              <a:solidFill>
                <a:srgbClr val="002060"/>
              </a:solidFill>
              <a:latin typeface="Arial-Rounded" pitchFamily="34" charset="-93"/>
              <a:cs typeface="Arial-Rounded" pitchFamily="34" charset="-93"/>
            </a:endParaRP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4541837" y="5229727"/>
            <a:ext cx="5931736" cy="1628273"/>
          </a:xfrm>
          <a:prstGeom prst="rect">
            <a:avLst/>
          </a:prstGeom>
        </p:spPr>
      </p:pic>
      <p:sp>
        <p:nvSpPr>
          <p:cNvPr id="6" name="矩形: 一个圆顶角，剪去另一个顶角 8">
            <a:extLst>
              <a:ext uri="{FF2B5EF4-FFF2-40B4-BE49-F238E27FC236}">
                <a16:creationId xmlns:a16="http://schemas.microsoft.com/office/drawing/2014/main" id="{F46735CD-E9B0-4C59-942F-AF2537A219B6}"/>
              </a:ext>
            </a:extLst>
          </p:cNvPr>
          <p:cNvSpPr/>
          <p:nvPr/>
        </p:nvSpPr>
        <p:spPr>
          <a:xfrm>
            <a:off x="228598" y="725308"/>
            <a:ext cx="11738812" cy="469692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134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510</Words>
  <Application>Microsoft Office PowerPoint</Application>
  <PresentationFormat>Widescreen</PresentationFormat>
  <Paragraphs>32</Paragraphs>
  <Slides>11</Slides>
  <Notes>1</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宋体</vt:lpstr>
      <vt:lpstr>Arial</vt:lpstr>
      <vt:lpstr>Arial-Rounded</vt:lpstr>
      <vt:lpstr>Calibri</vt:lpstr>
      <vt:lpstr>Calibri Light</vt:lpstr>
      <vt:lpstr>等线</vt:lpstr>
      <vt:lpstr>iCiel Crocante</vt:lpstr>
      <vt:lpstr>Times New Roman</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217</cp:revision>
  <dcterms:created xsi:type="dcterms:W3CDTF">2021-05-29T04:05:18Z</dcterms:created>
  <dcterms:modified xsi:type="dcterms:W3CDTF">2021-12-19T07:09:00Z</dcterms:modified>
</cp:coreProperties>
</file>