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330" r:id="rId2"/>
    <p:sldId id="329" r:id="rId3"/>
    <p:sldId id="272" r:id="rId4"/>
    <p:sldId id="274" r:id="rId5"/>
    <p:sldId id="275" r:id="rId6"/>
    <p:sldId id="276" r:id="rId7"/>
    <p:sldId id="277" r:id="rId8"/>
    <p:sldId id="278" r:id="rId9"/>
    <p:sldId id="279" r:id="rId10"/>
    <p:sldId id="315" r:id="rId11"/>
    <p:sldId id="316" r:id="rId12"/>
    <p:sldId id="317" r:id="rId13"/>
    <p:sldId id="318" r:id="rId14"/>
    <p:sldId id="320" r:id="rId15"/>
    <p:sldId id="321" r:id="rId16"/>
    <p:sldId id="322" r:id="rId17"/>
    <p:sldId id="323" r:id="rId18"/>
    <p:sldId id="324" r:id="rId19"/>
    <p:sldId id="326" r:id="rId20"/>
    <p:sldId id="327" r:id="rId21"/>
    <p:sldId id="328" r:id="rId22"/>
  </p:sldIdLst>
  <p:sldSz cx="12192000" cy="6858000"/>
  <p:notesSz cx="6858000" cy="9144000"/>
  <p:embeddedFontLst>
    <p:embeddedFont>
      <p:font typeface="Arial Black" panose="020B0604020202020204" pitchFamily="34" charset="0"/>
      <p:bold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Tahoma" panose="020B0604030504040204" pitchFamily="34" charset="0"/>
      <p:regular r:id="rId31"/>
      <p:bold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2FD3"/>
    <a:srgbClr val="FFFFFF"/>
    <a:srgbClr val="DAF3FF"/>
    <a:srgbClr val="00AEEF"/>
    <a:srgbClr val="FFF6D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512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50342-F7DC-47D0-BBC9-71DEF3E759AC}" type="datetimeFigureOut">
              <a:rPr lang="en-US" smtClean="0"/>
              <a:t>1/28/22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52BD84-D108-4A4C-BC1F-A2BACEAD2E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565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5871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362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05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67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65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3530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448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503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857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6902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625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US" sz="12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  <a:r>
              <a:rPr lang="en-US" sz="1200" b="0" cap="none" spc="0" baseline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 – YOUTUBE: MsPham.  Facebook: Dạy và học cùng công nghệ.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ECC46-6824-4010-83A2-4664F165479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4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46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320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54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4415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AAAF83-29E8-403F-8C93-73C421A275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0DD0F4-FFDB-47E3-BA89-CC68418D1609}" type="datetimeFigureOut">
              <a:rPr lang="zh-CN" altLang="en-US" smtClean="0"/>
              <a:t>2022/1/28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29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261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98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288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948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711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125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CBE99F-B5F6-48F8-AA38-F0C92AF9E76A}" type="datetimeFigureOut">
              <a:rPr lang="en-US" smtClean="0"/>
              <a:t>1/28/22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8F011C-174C-4BBA-81D0-C1F4CF152A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00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98073" y="-594"/>
            <a:ext cx="12388146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699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7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audio" Target="../media/media2.mp3"/><Relationship Id="rId16" Type="http://schemas.openxmlformats.org/officeDocument/2006/relationships/image" Target="../media/image29.png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11" Type="http://schemas.openxmlformats.org/officeDocument/2006/relationships/image" Target="../media/image24.png"/><Relationship Id="rId5" Type="http://schemas.openxmlformats.org/officeDocument/2006/relationships/image" Target="../media/image19.png"/><Relationship Id="rId15" Type="http://schemas.openxmlformats.org/officeDocument/2006/relationships/image" Target="../media/image28.png"/><Relationship Id="rId10" Type="http://schemas.microsoft.com/office/2007/relationships/hdphoto" Target="../media/hdphoto1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3.png"/><Relationship Id="rId1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audio" Target="../media/audio6.wav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19.png"/><Relationship Id="rId10" Type="http://schemas.openxmlformats.org/officeDocument/2006/relationships/image" Target="../media/image28.png"/><Relationship Id="rId4" Type="http://schemas.openxmlformats.org/officeDocument/2006/relationships/audio" Target="../media/audio7.wav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19.png"/><Relationship Id="rId10" Type="http://schemas.openxmlformats.org/officeDocument/2006/relationships/image" Target="../media/image28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19.png"/><Relationship Id="rId10" Type="http://schemas.openxmlformats.org/officeDocument/2006/relationships/image" Target="../media/image28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audio" Target="../media/audio6.wav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19.png"/><Relationship Id="rId10" Type="http://schemas.openxmlformats.org/officeDocument/2006/relationships/image" Target="../media/image28.png"/><Relationship Id="rId4" Type="http://schemas.openxmlformats.org/officeDocument/2006/relationships/audio" Target="../media/audio7.wav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audio" Target="../media/audio6.wav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28.pn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audio" Target="../media/audio7.wav"/><Relationship Id="rId9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5.png"/><Relationship Id="rId3" Type="http://schemas.openxmlformats.org/officeDocument/2006/relationships/audio" Target="../media/audio7.wav"/><Relationship Id="rId7" Type="http://schemas.openxmlformats.org/officeDocument/2006/relationships/image" Target="../media/image32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image" Target="../media/image19.png"/><Relationship Id="rId10" Type="http://schemas.openxmlformats.org/officeDocument/2006/relationships/image" Target="../media/image36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41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11" Type="http://schemas.openxmlformats.org/officeDocument/2006/relationships/image" Target="../media/image44.png"/><Relationship Id="rId5" Type="http://schemas.openxmlformats.org/officeDocument/2006/relationships/image" Target="../media/image39.png"/><Relationship Id="rId10" Type="http://schemas.openxmlformats.org/officeDocument/2006/relationships/image" Target="../media/image43.png"/><Relationship Id="rId4" Type="http://schemas.openxmlformats.org/officeDocument/2006/relationships/image" Target="../media/image38.png"/><Relationship Id="rId9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CB67D-DBD7-E543-856C-2F337BB50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7455" y="1913564"/>
            <a:ext cx="9270380" cy="4227104"/>
          </a:xfrm>
        </p:spPr>
        <p:txBody>
          <a:bodyPr/>
          <a:lstStyle/>
          <a:p>
            <a:pPr marL="0" indent="0" algn="ctr">
              <a:buNone/>
            </a:pPr>
            <a:r>
              <a:rPr lang="en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DOAN KET PRIMARY SCHOOL</a:t>
            </a:r>
          </a:p>
          <a:p>
            <a:pPr marL="0" indent="0" algn="ctr">
              <a:buNone/>
            </a:pPr>
            <a:r>
              <a:rPr lang="en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ENGLISH 4</a:t>
            </a:r>
          </a:p>
          <a:p>
            <a:pPr marL="0" indent="0" algn="ctr">
              <a:buNone/>
            </a:pPr>
            <a:endParaRPr lang="en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s-ES" altLang="en-VN" b="1" dirty="0">
                <a:solidFill>
                  <a:srgbClr val="FF0000"/>
                </a:solidFill>
                <a:latin typeface="Times" pitchFamily="2" charset="0"/>
              </a:rPr>
              <a:t>UNIT 8. WHAT SUBJECTS DO YOU HAVE TODAY?</a:t>
            </a:r>
          </a:p>
          <a:p>
            <a:pPr marL="0" indent="0" algn="ctr">
              <a:buNone/>
            </a:pPr>
            <a:r>
              <a:rPr lang="es-ES" altLang="en-VN" b="1" dirty="0">
                <a:solidFill>
                  <a:srgbClr val="FF0000"/>
                </a:solidFill>
                <a:latin typeface="Times" pitchFamily="2" charset="0"/>
              </a:rPr>
              <a:t>LESSON 2</a:t>
            </a:r>
          </a:p>
          <a:p>
            <a:pPr marL="0" indent="0" algn="ctr">
              <a:buNone/>
            </a:pPr>
            <a:endParaRPr lang="en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VN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Teacher: Nguyen Phuong Anh</a:t>
            </a:r>
          </a:p>
        </p:txBody>
      </p:sp>
      <p:pic>
        <p:nvPicPr>
          <p:cNvPr id="1026" name="Picture 2" descr="Trường Tiểu học Đoàn Kết - Long Biên - Home | Facebook">
            <a:extLst>
              <a:ext uri="{FF2B5EF4-FFF2-40B4-BE49-F238E27FC236}">
                <a16:creationId xmlns:a16="http://schemas.microsoft.com/office/drawing/2014/main" id="{20EBB911-6B12-8B42-AD29-D91733680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92" y="332657"/>
            <a:ext cx="1944216" cy="1566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549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51" name="huy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951" y="3234403"/>
            <a:ext cx="505079" cy="43797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1122" y="2045059"/>
            <a:ext cx="6506941" cy="1572904"/>
          </a:xfrm>
          <a:prstGeom prst="rect">
            <a:avLst/>
          </a:prstGeom>
        </p:spPr>
      </p:pic>
      <p:pic>
        <p:nvPicPr>
          <p:cNvPr id="1030" name="Picture 6" descr="Library of bee on flower vector transparent stock png files 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126" y="1649215"/>
            <a:ext cx="964089" cy="1228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Bee Clipart, Bee Cards, Bee Pictures, Bee - Cartoon Bee - Png ...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689" b="96927" l="11932" r="89205">
                        <a14:foregroundMark x1="33182" y1="21255" x2="54659" y2="23431"/>
                        <a14:foregroundMark x1="37045" y1="30602" x2="54659" y2="16773"/>
                        <a14:foregroundMark x1="37727" y1="19078" x2="56818" y2="31754"/>
                        <a14:foregroundMark x1="38977" y1="31754" x2="56818" y2="24200"/>
                        <a14:foregroundMark x1="40455" y1="19078" x2="46705" y2="211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7" t="2536" r="11699" b="2445"/>
          <a:stretch/>
        </p:blipFill>
        <p:spPr bwMode="auto">
          <a:xfrm>
            <a:off x="8335732" y="1517455"/>
            <a:ext cx="1086433" cy="11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80853" y="2805946"/>
            <a:ext cx="4324470" cy="803372"/>
            <a:chOff x="1767321" y="2343898"/>
            <a:chExt cx="5938677" cy="1103249"/>
          </a:xfrm>
        </p:grpSpPr>
        <p:pic>
          <p:nvPicPr>
            <p:cNvPr id="174" name="huyen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59351" y="2812570"/>
              <a:ext cx="731796" cy="634577"/>
            </a:xfrm>
            <a:prstGeom prst="rect">
              <a:avLst/>
            </a:prstGeom>
          </p:spPr>
        </p:pic>
        <p:pic>
          <p:nvPicPr>
            <p:cNvPr id="175" name="huyen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74202" y="2343898"/>
              <a:ext cx="731796" cy="634577"/>
            </a:xfrm>
            <a:prstGeom prst="rect">
              <a:avLst/>
            </a:prstGeom>
          </p:spPr>
        </p:pic>
        <p:pic>
          <p:nvPicPr>
            <p:cNvPr id="176" name="huyen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59999">
              <a:off x="1767321" y="2401228"/>
              <a:ext cx="696795" cy="920250"/>
            </a:xfrm>
            <a:prstGeom prst="rect">
              <a:avLst/>
            </a:prstGeom>
          </p:spPr>
        </p:pic>
      </p:grpSp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41946" y="3798570"/>
            <a:ext cx="2352382" cy="2496256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0993">
            <a:off x="6999355" y="3655230"/>
            <a:ext cx="1523494" cy="1477718"/>
          </a:xfrm>
          <a:prstGeom prst="rect">
            <a:avLst/>
          </a:prstGeom>
        </p:spPr>
      </p:pic>
      <p:pic>
        <p:nvPicPr>
          <p:cNvPr id="53" name="huyen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212095" y="334209"/>
            <a:ext cx="2569027" cy="1349829"/>
          </a:xfrm>
          <a:prstGeom prst="ellipse">
            <a:avLst/>
          </a:prstGeom>
        </p:spPr>
      </p:pic>
      <p:pic>
        <p:nvPicPr>
          <p:cNvPr id="14" name="Crazy Arcade Music (크아 BGM) - Cánh đồng tuyết (Snow Field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74625" y="-1254125"/>
            <a:ext cx="609600" cy="6096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6845989" y="459404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 - 0936.082.789 – YOUTUBE: MsPham.  Facebook: Dạy và học cùng công nghệ.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-10790271" y="3429000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7900" y="1291002"/>
            <a:ext cx="1983962" cy="202369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19153568" y="3429000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5939" y="1291002"/>
            <a:ext cx="1983962" cy="202369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4065968" y="-5181600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39" y="-7319598"/>
            <a:ext cx="1983962" cy="202369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7EF4EE4-346A-4B52-B1EE-9FB59A2E422C}"/>
              </a:ext>
            </a:extLst>
          </p:cNvPr>
          <p:cNvSpPr txBox="1"/>
          <p:nvPr/>
        </p:nvSpPr>
        <p:spPr>
          <a:xfrm>
            <a:off x="4561268" y="13223491"/>
            <a:ext cx="38287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Ms Huyền Phạm</a:t>
            </a:r>
          </a:p>
          <a:p>
            <a:pPr algn="ctr"/>
            <a:r>
              <a:rPr lang="en-US" sz="2800" b="0" cap="none" spc="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0936.082.789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6D3637B-1FDE-4DDF-9132-BFE7AC92FB4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639" y="11085493"/>
            <a:ext cx="1983962" cy="202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29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3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0035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6970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Mondays and Thursday.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 and Thursdays.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 and Thursday.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Mondays and Thursdays.</a:t>
            </a: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79" y="5409815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0552" y="5570248"/>
            <a:ext cx="793156" cy="99752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5346" y="5662508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6149" y="5393668"/>
            <a:ext cx="759094" cy="1012126"/>
          </a:xfrm>
          <a:prstGeom prst="rect">
            <a:avLst/>
          </a:prstGeom>
        </p:spPr>
      </p:pic>
      <p:pic>
        <p:nvPicPr>
          <p:cNvPr id="25" name="huyen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126654" y="1776626"/>
            <a:ext cx="5776906" cy="205104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</a:t>
            </a:r>
          </a:p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Vietnamese?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66029" y="2662218"/>
            <a:ext cx="5578323" cy="21886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8510750" y="4565625"/>
            <a:ext cx="1557288" cy="151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9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4.44444E-6 L 0.17435 -0.4083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276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119322" y="1986454"/>
            <a:ext cx="5776906" cy="218336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Music?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Tuesdays.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Thursdays.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Wednesday.</a:t>
            </a:r>
          </a:p>
        </p:txBody>
      </p:sp>
      <p:pic>
        <p:nvPicPr>
          <p:cNvPr id="21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582" y="5240712"/>
            <a:ext cx="759094" cy="1026723"/>
          </a:xfrm>
          <a:prstGeom prst="rect">
            <a:avLst/>
          </a:prstGeom>
        </p:spPr>
      </p:pic>
      <p:pic>
        <p:nvPicPr>
          <p:cNvPr id="22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004" y="5573407"/>
            <a:ext cx="793156" cy="997527"/>
          </a:xfrm>
          <a:prstGeom prst="rect">
            <a:avLst/>
          </a:prstGeom>
        </p:spPr>
      </p:pic>
      <p:pic>
        <p:nvPicPr>
          <p:cNvPr id="23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7775" y="5571635"/>
            <a:ext cx="854801" cy="1097521"/>
          </a:xfrm>
          <a:prstGeom prst="rect">
            <a:avLst/>
          </a:prstGeom>
        </p:spPr>
      </p:pic>
      <p:pic>
        <p:nvPicPr>
          <p:cNvPr id="24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7624" y="5353045"/>
            <a:ext cx="759094" cy="1012126"/>
          </a:xfrm>
          <a:prstGeom prst="rect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8" name="huyen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7169" y="2515769"/>
            <a:ext cx="5578323" cy="218865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5589687" y="4613903"/>
            <a:ext cx="1557288" cy="151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67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3.7037E-7 L 0.41211 -0.4111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7096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9468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47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564890" y="1969769"/>
            <a:ext cx="5032806" cy="11839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Science?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Fridays.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Thursdays.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Tuesdays.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Mondays and Fridays.</a:t>
            </a:r>
          </a:p>
        </p:txBody>
      </p:sp>
      <p:pic>
        <p:nvPicPr>
          <p:cNvPr id="34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02" y="5413551"/>
            <a:ext cx="759094" cy="1026723"/>
          </a:xfrm>
          <a:prstGeom prst="rect">
            <a:avLst/>
          </a:prstGeom>
        </p:spPr>
      </p:pic>
      <p:pic>
        <p:nvPicPr>
          <p:cNvPr id="35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312" y="5624601"/>
            <a:ext cx="793156" cy="997527"/>
          </a:xfrm>
          <a:prstGeom prst="rect">
            <a:avLst/>
          </a:prstGeom>
        </p:spPr>
      </p:pic>
      <p:pic>
        <p:nvPicPr>
          <p:cNvPr id="36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054" y="5662849"/>
            <a:ext cx="788291" cy="1012126"/>
          </a:xfrm>
          <a:prstGeom prst="rect">
            <a:avLst/>
          </a:prstGeom>
        </p:spPr>
      </p:pic>
      <p:pic>
        <p:nvPicPr>
          <p:cNvPr id="37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688" y="5413551"/>
            <a:ext cx="759094" cy="1012126"/>
          </a:xfrm>
          <a:prstGeom prst="rect">
            <a:avLst/>
          </a:prstGeom>
        </p:spPr>
      </p:pic>
      <p:sp>
        <p:nvSpPr>
          <p:cNvPr id="38" name="Double Wave 37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41" name="huyen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-20047" y="4509726"/>
            <a:ext cx="1557288" cy="151049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66029" y="2702858"/>
            <a:ext cx="5578323" cy="21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20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216 0.5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59259E-6 L 0.87227 -0.389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7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112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Mondays and Thursdays.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Mondays and Fridays.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Tuesdays and Fridays.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Tuesdays and Fridays.</a:t>
            </a: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79" y="5409815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0552" y="5570248"/>
            <a:ext cx="793156" cy="99752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5346" y="5662508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6149" y="5393668"/>
            <a:ext cx="759094" cy="1012126"/>
          </a:xfrm>
          <a:prstGeom prst="rect">
            <a:avLst/>
          </a:prstGeom>
        </p:spPr>
      </p:pic>
      <p:pic>
        <p:nvPicPr>
          <p:cNvPr id="25" name="huyen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194998" y="1986979"/>
            <a:ext cx="5776906" cy="258574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Maths?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70600" y="2529180"/>
            <a:ext cx="5578323" cy="21886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8510750" y="4565625"/>
            <a:ext cx="1557288" cy="151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92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4.44444E-6 L 0.17435 -0.4083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276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 have it on Mondays.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It’s Miss Hien.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It’s on Mondays.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It’s Mondays.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330" y="5406396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9353" y="5649810"/>
            <a:ext cx="793156" cy="99579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637" y="5649810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6435" y="5406396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5" name="Double Wave 24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6" name="Picture 2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2856227" y="4712611"/>
            <a:ext cx="1557288" cy="1510497"/>
          </a:xfrm>
          <a:prstGeom prst="rect">
            <a:avLst/>
          </a:prstGeom>
        </p:spPr>
      </p:pic>
      <p:pic>
        <p:nvPicPr>
          <p:cNvPr id="27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32827" y="2535381"/>
            <a:ext cx="5776906" cy="2064897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is your English teacher?</a:t>
            </a:r>
          </a:p>
        </p:txBody>
      </p:sp>
    </p:spTree>
    <p:extLst>
      <p:ext uri="{BB962C8B-B14F-4D97-AF65-F5344CB8AC3E}">
        <p14:creationId xmlns:p14="http://schemas.microsoft.com/office/powerpoint/2010/main" val="308175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481 0.551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0" y="2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2.22222E-6 L 0.63633 -0.4312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10" y="-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4713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35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3132827" y="2646217"/>
            <a:ext cx="5776906" cy="1954061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is your Science _____?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teacher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subject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today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have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21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582" y="5240712"/>
            <a:ext cx="759094" cy="1026723"/>
          </a:xfrm>
          <a:prstGeom prst="rect">
            <a:avLst/>
          </a:prstGeom>
        </p:spPr>
      </p:pic>
      <p:pic>
        <p:nvPicPr>
          <p:cNvPr id="22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1004" y="5573407"/>
            <a:ext cx="793156" cy="997527"/>
          </a:xfrm>
          <a:prstGeom prst="rect">
            <a:avLst/>
          </a:prstGeom>
        </p:spPr>
      </p:pic>
      <p:pic>
        <p:nvPicPr>
          <p:cNvPr id="23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7775" y="5571635"/>
            <a:ext cx="854801" cy="1097521"/>
          </a:xfrm>
          <a:prstGeom prst="rect">
            <a:avLst/>
          </a:prstGeom>
        </p:spPr>
      </p:pic>
      <p:pic>
        <p:nvPicPr>
          <p:cNvPr id="24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7624" y="5353045"/>
            <a:ext cx="759094" cy="101212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5589687" y="4613903"/>
            <a:ext cx="1557288" cy="1510497"/>
          </a:xfrm>
          <a:prstGeom prst="rect">
            <a:avLst/>
          </a:prstGeom>
        </p:spPr>
      </p:pic>
      <p:pic>
        <p:nvPicPr>
          <p:cNvPr id="28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066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375E-6 -3.7037E-7 L 0.41211 -0.41111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99" y="-2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7096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42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9468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472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523131" y="3016011"/>
            <a:ext cx="5032806" cy="11839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 is your Maths teacher?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when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what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Who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What sujects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34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02" y="5413551"/>
            <a:ext cx="759094" cy="1026723"/>
          </a:xfrm>
          <a:prstGeom prst="rect">
            <a:avLst/>
          </a:prstGeom>
        </p:spPr>
      </p:pic>
      <p:pic>
        <p:nvPicPr>
          <p:cNvPr id="35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312" y="5624601"/>
            <a:ext cx="793156" cy="997527"/>
          </a:xfrm>
          <a:prstGeom prst="rect">
            <a:avLst/>
          </a:prstGeom>
        </p:spPr>
      </p:pic>
      <p:pic>
        <p:nvPicPr>
          <p:cNvPr id="36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054" y="5662849"/>
            <a:ext cx="788291" cy="1012126"/>
          </a:xfrm>
          <a:prstGeom prst="rect">
            <a:avLst/>
          </a:prstGeom>
        </p:spPr>
      </p:pic>
      <p:pic>
        <p:nvPicPr>
          <p:cNvPr id="37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688" y="5413551"/>
            <a:ext cx="759094" cy="1012126"/>
          </a:xfrm>
          <a:prstGeom prst="rect">
            <a:avLst/>
          </a:prstGeom>
        </p:spPr>
      </p:pic>
      <p:sp>
        <p:nvSpPr>
          <p:cNvPr id="38" name="Double Wave 37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-20047" y="4509726"/>
            <a:ext cx="1557288" cy="1510497"/>
          </a:xfrm>
          <a:prstGeom prst="rect">
            <a:avLst/>
          </a:prstGeom>
        </p:spPr>
      </p:pic>
      <p:pic>
        <p:nvPicPr>
          <p:cNvPr id="41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867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216 0.5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59259E-6 L 0.87227 -0.389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7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112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England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Vietnam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have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Art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79" y="5409815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70552" y="5570248"/>
            <a:ext cx="793156" cy="99752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5346" y="5662508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96149" y="5393668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25" name="huyen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6" name="Double Wave 25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7" name="Picture 26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8510750" y="4565625"/>
            <a:ext cx="1557288" cy="1510497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32827" y="2604655"/>
            <a:ext cx="5776906" cy="199562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is your ______ teacher?</a:t>
            </a:r>
          </a:p>
        </p:txBody>
      </p:sp>
    </p:spTree>
    <p:extLst>
      <p:ext uri="{BB962C8B-B14F-4D97-AF65-F5344CB8AC3E}">
        <p14:creationId xmlns:p14="http://schemas.microsoft.com/office/powerpoint/2010/main" val="350001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42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04167E-6 -4.44444E-6 L 0.17435 -0.40833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11" y="-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276 0.47546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286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523131" y="1717974"/>
            <a:ext cx="5032806" cy="118392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 IT?</a:t>
            </a:r>
          </a:p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Wednesday.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6349413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do you have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3523131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have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96849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9175696" y="4909578"/>
            <a:ext cx="2560320" cy="1250438"/>
          </a:xfrm>
          <a:prstGeom prst="roundRect">
            <a:avLst/>
          </a:prstGeom>
          <a:ln w="28575" cmpd="thickThin">
            <a:solidFill>
              <a:srgbClr val="70C60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have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34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302" y="5413551"/>
            <a:ext cx="759094" cy="1026723"/>
          </a:xfrm>
          <a:prstGeom prst="rect">
            <a:avLst/>
          </a:prstGeom>
        </p:spPr>
      </p:pic>
      <p:pic>
        <p:nvPicPr>
          <p:cNvPr id="35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312" y="5624601"/>
            <a:ext cx="793156" cy="997527"/>
          </a:xfrm>
          <a:prstGeom prst="rect">
            <a:avLst/>
          </a:prstGeom>
        </p:spPr>
      </p:pic>
      <p:pic>
        <p:nvPicPr>
          <p:cNvPr id="36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21054" y="5662849"/>
            <a:ext cx="788291" cy="1012126"/>
          </a:xfrm>
          <a:prstGeom prst="rect">
            <a:avLst/>
          </a:prstGeom>
        </p:spPr>
      </p:pic>
      <p:pic>
        <p:nvPicPr>
          <p:cNvPr id="37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30688" y="5413551"/>
            <a:ext cx="759094" cy="1012126"/>
          </a:xfrm>
          <a:prstGeom prst="rect">
            <a:avLst/>
          </a:prstGeom>
        </p:spPr>
      </p:pic>
      <p:sp>
        <p:nvSpPr>
          <p:cNvPr id="38" name="Double Wave 37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pic>
        <p:nvPicPr>
          <p:cNvPr id="40" name="Picture 39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-20047" y="4509726"/>
            <a:ext cx="1557288" cy="1510497"/>
          </a:xfrm>
          <a:prstGeom prst="rect">
            <a:avLst/>
          </a:prstGeom>
        </p:spPr>
      </p:pic>
      <p:pic>
        <p:nvPicPr>
          <p:cNvPr id="41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94289" y="2667450"/>
            <a:ext cx="5578323" cy="21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37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216 0.5057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" y="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25E-7 -2.59259E-6 L 0.87227 -0.3893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07" y="-1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112 0.47315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60" y="236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50509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52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2FCE8-F4AA-9144-BE6B-BC613E114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VN"/>
          </a:p>
        </p:txBody>
      </p:sp>
      <p:pic>
        <p:nvPicPr>
          <p:cNvPr id="4" name="Kids vocabulary - School Subjects - favorite subject - English educational video.mp4" descr="Kids vocabulary - School Subjects - favorite subject - English educational video.mp4">
            <a:hlinkClick r:id="" action="ppaction://media"/>
            <a:extLst>
              <a:ext uri="{FF2B5EF4-FFF2-40B4-BE49-F238E27FC236}">
                <a16:creationId xmlns:a16="http://schemas.microsoft.com/office/drawing/2014/main" id="{AF5DD194-3543-0E4B-B640-87D86F7C63B9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351338"/>
          </a:xfrm>
        </p:spPr>
      </p:pic>
    </p:spTree>
    <p:extLst>
      <p:ext uri="{BB962C8B-B14F-4D97-AF65-F5344CB8AC3E}">
        <p14:creationId xmlns:p14="http://schemas.microsoft.com/office/powerpoint/2010/main" val="395842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MsPham09360827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6349413" y="487412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 have on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523131" y="4945029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 have it on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96849" y="4928826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 have it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175696" y="4884148"/>
            <a:ext cx="2560320" cy="1250438"/>
          </a:xfrm>
          <a:prstGeom prst="roundRect">
            <a:avLst/>
          </a:prstGeom>
          <a:solidFill>
            <a:schemeClr val="bg1"/>
          </a:solidFill>
          <a:ln w="28575" cmpd="thickThin">
            <a:solidFill>
              <a:srgbClr val="70C60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rgbClr val="C00000"/>
                </a:solidFill>
              </a:rPr>
              <a:t>It’s</a:t>
            </a:r>
            <a:endParaRPr lang="en-US" sz="2800" dirty="0">
              <a:solidFill>
                <a:srgbClr val="C00000"/>
              </a:solidFill>
            </a:endParaRPr>
          </a:p>
        </p:txBody>
      </p:sp>
      <p:pic>
        <p:nvPicPr>
          <p:cNvPr id="20" name="ahuy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330" y="5406396"/>
            <a:ext cx="759094" cy="1026723"/>
          </a:xfrm>
          <a:prstGeom prst="rect">
            <a:avLst/>
          </a:prstGeom>
        </p:spPr>
      </p:pic>
      <p:pic>
        <p:nvPicPr>
          <p:cNvPr id="21" name="bhuy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89353" y="5649810"/>
            <a:ext cx="793156" cy="995797"/>
          </a:xfrm>
          <a:prstGeom prst="rect">
            <a:avLst/>
          </a:prstGeom>
        </p:spPr>
      </p:pic>
      <p:pic>
        <p:nvPicPr>
          <p:cNvPr id="22" name="chuyen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2637" y="5649810"/>
            <a:ext cx="788291" cy="1012126"/>
          </a:xfrm>
          <a:prstGeom prst="rect">
            <a:avLst/>
          </a:prstGeom>
        </p:spPr>
      </p:pic>
      <p:pic>
        <p:nvPicPr>
          <p:cNvPr id="23" name="dhuy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26435" y="5406396"/>
            <a:ext cx="759094" cy="10121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19" b="926"/>
          <a:stretch/>
        </p:blipFill>
        <p:spPr>
          <a:xfrm flipH="1">
            <a:off x="449993" y="954686"/>
            <a:ext cx="1376302" cy="1462233"/>
          </a:xfrm>
          <a:prstGeom prst="rect">
            <a:avLst/>
          </a:prstGeom>
        </p:spPr>
      </p:pic>
      <p:sp>
        <p:nvSpPr>
          <p:cNvPr id="25" name="Double Wave 24">
            <a:hlinkClick r:id="" action="ppaction://hlinkshowjump?jump=nextslide"/>
          </p:cNvPr>
          <p:cNvSpPr/>
          <p:nvPr/>
        </p:nvSpPr>
        <p:spPr>
          <a:xfrm>
            <a:off x="9899465" y="2817574"/>
            <a:ext cx="1492560" cy="743826"/>
          </a:xfrm>
          <a:prstGeom prst="doubleWav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Next </a:t>
            </a:r>
          </a:p>
        </p:txBody>
      </p:sp>
      <p:pic>
        <p:nvPicPr>
          <p:cNvPr id="26" name="Picture 2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2856227" y="4712611"/>
            <a:ext cx="1557288" cy="1510497"/>
          </a:xfrm>
          <a:prstGeom prst="rect">
            <a:avLst/>
          </a:prstGeom>
        </p:spPr>
      </p:pic>
      <p:pic>
        <p:nvPicPr>
          <p:cNvPr id="27" name="huyen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3126654" y="1820062"/>
            <a:ext cx="5776906" cy="2009479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English?</a:t>
            </a:r>
          </a:p>
          <a:p>
            <a:pPr algn="ctr"/>
            <a:r>
              <a:rPr 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_______ Wednesdays and Fridays.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66029" y="2702858"/>
            <a:ext cx="5578323" cy="218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70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20481 0.5516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0" y="2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2.22222E-6 L 0.63633 -0.43125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810" y="-2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42435 0.50671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11" y="25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65937 0.4713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69" y="2356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-0.03607 0.4754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10" y="2377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ai-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MsPham09360827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15" name="huy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770" y="3693258"/>
            <a:ext cx="645886" cy="56008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3224" y="2928070"/>
            <a:ext cx="5364945" cy="1310754"/>
          </a:xfrm>
          <a:prstGeom prst="rect">
            <a:avLst/>
          </a:prstGeom>
        </p:spPr>
      </p:pic>
      <p:pic>
        <p:nvPicPr>
          <p:cNvPr id="18" name="Picture 6" descr="Library of bee on flower vector transparent stock png files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169" y="2411826"/>
            <a:ext cx="841887" cy="107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2 Bee Clipart, Bee Cards, Bee Pictures, Bee - Cartoon Bee - Png ...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89" b="96927" l="11932" r="89205">
                        <a14:foregroundMark x1="33182" y1="21255" x2="54659" y2="23431"/>
                        <a14:foregroundMark x1="37045" y1="30602" x2="54659" y2="16773"/>
                        <a14:foregroundMark x1="37727" y1="19078" x2="56818" y2="31754"/>
                        <a14:foregroundMark x1="38977" y1="31754" x2="56818" y2="24200"/>
                        <a14:foregroundMark x1="40455" y1="19078" x2="46705" y2="211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7" t="2536" r="11699" b="2445"/>
          <a:stretch/>
        </p:blipFill>
        <p:spPr bwMode="auto">
          <a:xfrm>
            <a:off x="7541295" y="2176433"/>
            <a:ext cx="921390" cy="976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2675189" y="2601633"/>
            <a:ext cx="6428872" cy="1566576"/>
            <a:chOff x="1263639" y="-5092745"/>
            <a:chExt cx="13189063" cy="3213888"/>
          </a:xfrm>
        </p:grpSpPr>
        <p:pic>
          <p:nvPicPr>
            <p:cNvPr id="21" name="huyen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1467" y="-3547255"/>
              <a:ext cx="1501306" cy="1301858"/>
            </a:xfrm>
            <a:prstGeom prst="rect">
              <a:avLst/>
            </a:prstGeom>
          </p:spPr>
        </p:pic>
        <p:pic>
          <p:nvPicPr>
            <p:cNvPr id="22" name="huyen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1396" y="-5092745"/>
              <a:ext cx="1501306" cy="1301858"/>
            </a:xfrm>
            <a:prstGeom prst="rect">
              <a:avLst/>
            </a:prstGeom>
          </p:spPr>
        </p:pic>
        <p:pic>
          <p:nvPicPr>
            <p:cNvPr id="23" name="huyen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59999">
              <a:off x="1263639" y="-3283846"/>
              <a:ext cx="1429500" cy="1404989"/>
            </a:xfrm>
            <a:prstGeom prst="rect">
              <a:avLst/>
            </a:prstGeom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09007" flipH="1">
            <a:off x="2450256" y="2817472"/>
            <a:ext cx="863417" cy="837474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30800" y="4057243"/>
            <a:ext cx="2377646" cy="2286198"/>
          </a:xfrm>
          <a:prstGeom prst="rect">
            <a:avLst/>
          </a:prstGeom>
        </p:spPr>
      </p:pic>
      <p:pic>
        <p:nvPicPr>
          <p:cNvPr id="26" name="huyen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64" t="-42386" r="-6989" b="-36838"/>
          <a:stretch/>
        </p:blipFill>
        <p:spPr>
          <a:xfrm flipH="1">
            <a:off x="9166989" y="-42086"/>
            <a:ext cx="2569027" cy="134982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4427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spham-0936082789"/>
          <p:cNvSpPr/>
          <p:nvPr/>
        </p:nvSpPr>
        <p:spPr>
          <a:xfrm>
            <a:off x="813955" y="409880"/>
            <a:ext cx="33297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1. Look, listen and repeat.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Msphamsou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9481" y="5697049"/>
            <a:ext cx="371888" cy="365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641" y="763247"/>
            <a:ext cx="9280507" cy="588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624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s.sachmem.vn/public/images/v2/TA4T1SHS/U8-L2-2-4-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61"/>
          <a:stretch/>
        </p:blipFill>
        <p:spPr bwMode="auto">
          <a:xfrm>
            <a:off x="1220170" y="2078258"/>
            <a:ext cx="9597323" cy="449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spham-0936082789"/>
          <p:cNvSpPr/>
          <p:nvPr/>
        </p:nvSpPr>
        <p:spPr>
          <a:xfrm>
            <a:off x="829888" y="399790"/>
            <a:ext cx="21355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2. Point and say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ular Callout 15"/>
          <p:cNvSpPr/>
          <p:nvPr/>
        </p:nvSpPr>
        <p:spPr>
          <a:xfrm flipH="1">
            <a:off x="3513763" y="701130"/>
            <a:ext cx="6517130" cy="646986"/>
          </a:xfrm>
          <a:prstGeom prst="wedgeRoundRectCallout">
            <a:avLst>
              <a:gd name="adj1" fmla="val 54563"/>
              <a:gd name="adj2" fmla="val -4832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Science, ___.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564" y="848013"/>
            <a:ext cx="660549" cy="660549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20" name="Rounded Rectangular Callout 19"/>
          <p:cNvSpPr/>
          <p:nvPr/>
        </p:nvSpPr>
        <p:spPr>
          <a:xfrm>
            <a:off x="4106292" y="1436547"/>
            <a:ext cx="5103473" cy="646986"/>
          </a:xfrm>
          <a:prstGeom prst="wedgeRoundRectCallout">
            <a:avLst>
              <a:gd name="adj1" fmla="val -55734"/>
              <a:gd name="adj2" fmla="val 54803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___________</a:t>
            </a: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855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sPham-0936082789"/>
          <p:cNvSpPr/>
          <p:nvPr/>
        </p:nvSpPr>
        <p:spPr>
          <a:xfrm>
            <a:off x="778875" y="310054"/>
            <a:ext cx="2103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Structures:</a:t>
            </a:r>
          </a:p>
        </p:txBody>
      </p:sp>
      <p:sp>
        <p:nvSpPr>
          <p:cNvPr id="20" name="MsPham-0936082789"/>
          <p:cNvSpPr/>
          <p:nvPr/>
        </p:nvSpPr>
        <p:spPr>
          <a:xfrm>
            <a:off x="1104800" y="855516"/>
            <a:ext cx="83070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>
                <a:solidFill>
                  <a:srgbClr val="004A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 và trả lời hôm nay bạn có những môn gì:</a:t>
            </a:r>
          </a:p>
        </p:txBody>
      </p:sp>
      <p:sp>
        <p:nvSpPr>
          <p:cNvPr id="22" name="MsPham-0936082789"/>
          <p:cNvSpPr/>
          <p:nvPr/>
        </p:nvSpPr>
        <p:spPr>
          <a:xfrm>
            <a:off x="1955826" y="1477844"/>
            <a:ext cx="3683703" cy="1055608"/>
          </a:xfrm>
          <a:prstGeom prst="wedgeRoundRectCallout">
            <a:avLst>
              <a:gd name="adj1" fmla="val 57377"/>
              <a:gd name="adj2" fmla="val -4810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____________?</a:t>
            </a:r>
          </a:p>
        </p:txBody>
      </p:sp>
      <p:pic>
        <p:nvPicPr>
          <p:cNvPr id="23" name="MsPham-09360827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3031" y="1844175"/>
            <a:ext cx="583630" cy="583630"/>
          </a:xfrm>
          <a:prstGeom prst="ellipse">
            <a:avLst/>
          </a:prstGeom>
          <a:ln>
            <a:solidFill>
              <a:srgbClr val="C00000"/>
            </a:solidFill>
          </a:ln>
        </p:spPr>
      </p:pic>
      <p:pic>
        <p:nvPicPr>
          <p:cNvPr id="30" name="MsPham-09360827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597218" y="1895277"/>
            <a:ext cx="532528" cy="532528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31" name="MsPham-0936082789"/>
          <p:cNvSpPr/>
          <p:nvPr/>
        </p:nvSpPr>
        <p:spPr>
          <a:xfrm>
            <a:off x="1741750" y="4712569"/>
            <a:ext cx="4280301" cy="1055608"/>
          </a:xfrm>
          <a:prstGeom prst="wedgeRoundRectCallout">
            <a:avLst>
              <a:gd name="adj1" fmla="val 54812"/>
              <a:gd name="adj2" fmla="val 4433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is your _________ teacher?</a:t>
            </a:r>
          </a:p>
        </p:txBody>
      </p:sp>
      <p:sp>
        <p:nvSpPr>
          <p:cNvPr id="32" name="MsPham-0936082789"/>
          <p:cNvSpPr/>
          <p:nvPr/>
        </p:nvSpPr>
        <p:spPr>
          <a:xfrm>
            <a:off x="7739115" y="4689655"/>
            <a:ext cx="2843542" cy="1055608"/>
          </a:xfrm>
          <a:prstGeom prst="wedgeRoundRectCallout">
            <a:avLst>
              <a:gd name="adj1" fmla="val -58566"/>
              <a:gd name="adj2" fmla="val -11656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Mr./Miss </a:t>
            </a:r>
          </a:p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__________.</a:t>
            </a:r>
          </a:p>
        </p:txBody>
      </p:sp>
      <p:sp>
        <p:nvSpPr>
          <p:cNvPr id="33" name="MsPham-0936082789"/>
          <p:cNvSpPr/>
          <p:nvPr/>
        </p:nvSpPr>
        <p:spPr>
          <a:xfrm>
            <a:off x="7319567" y="1901595"/>
            <a:ext cx="3765208" cy="578882"/>
          </a:xfrm>
          <a:prstGeom prst="wedgeRoundRectCallout">
            <a:avLst>
              <a:gd name="adj1" fmla="val -53932"/>
              <a:gd name="adj2" fmla="val -4130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_______.</a:t>
            </a:r>
          </a:p>
        </p:txBody>
      </p:sp>
      <p:sp>
        <p:nvSpPr>
          <p:cNvPr id="34" name="MsPham-0936082789"/>
          <p:cNvSpPr/>
          <p:nvPr/>
        </p:nvSpPr>
        <p:spPr>
          <a:xfrm>
            <a:off x="2343593" y="2610410"/>
            <a:ext cx="290816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(Khi nào bạn có</a:t>
            </a:r>
          </a:p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môn ________?)</a:t>
            </a:r>
          </a:p>
        </p:txBody>
      </p:sp>
      <p:sp>
        <p:nvSpPr>
          <p:cNvPr id="35" name="MsPham-0936082789"/>
          <p:cNvSpPr/>
          <p:nvPr/>
        </p:nvSpPr>
        <p:spPr>
          <a:xfrm>
            <a:off x="7156414" y="2480477"/>
            <a:ext cx="4079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(Tớ có vào thứ ______.)</a:t>
            </a:r>
          </a:p>
        </p:txBody>
      </p:sp>
      <p:sp>
        <p:nvSpPr>
          <p:cNvPr id="36" name="MsPham-0936082789"/>
          <p:cNvSpPr/>
          <p:nvPr/>
        </p:nvSpPr>
        <p:spPr>
          <a:xfrm>
            <a:off x="2759544" y="1920524"/>
            <a:ext cx="1874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môn học</a:t>
            </a:r>
          </a:p>
        </p:txBody>
      </p:sp>
      <p:sp>
        <p:nvSpPr>
          <p:cNvPr id="37" name="MsPham-0936082789"/>
          <p:cNvSpPr/>
          <p:nvPr/>
        </p:nvSpPr>
        <p:spPr>
          <a:xfrm>
            <a:off x="9548398" y="1912608"/>
            <a:ext cx="1034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thứ</a:t>
            </a:r>
          </a:p>
        </p:txBody>
      </p:sp>
      <p:sp>
        <p:nvSpPr>
          <p:cNvPr id="38" name="MsPham-0936082789"/>
          <p:cNvSpPr/>
          <p:nvPr/>
        </p:nvSpPr>
        <p:spPr>
          <a:xfrm>
            <a:off x="3958229" y="4728508"/>
            <a:ext cx="1874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môn học</a:t>
            </a:r>
          </a:p>
        </p:txBody>
      </p:sp>
      <p:sp>
        <p:nvSpPr>
          <p:cNvPr id="39" name="MsPham-0936082789"/>
          <p:cNvSpPr/>
          <p:nvPr/>
        </p:nvSpPr>
        <p:spPr>
          <a:xfrm>
            <a:off x="933959" y="3848486"/>
            <a:ext cx="7689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b="1">
                <a:solidFill>
                  <a:srgbClr val="004A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 và trả lời ai dạy bạn môn học nào đó:</a:t>
            </a:r>
          </a:p>
        </p:txBody>
      </p:sp>
      <p:pic>
        <p:nvPicPr>
          <p:cNvPr id="40" name="MsPham-09360827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581" y="4911457"/>
            <a:ext cx="532528" cy="532528"/>
          </a:xfrm>
          <a:prstGeom prst="ellipse">
            <a:avLst/>
          </a:prstGeom>
          <a:ln>
            <a:solidFill>
              <a:srgbClr val="C00000"/>
            </a:solidFill>
          </a:ln>
        </p:spPr>
      </p:pic>
      <p:pic>
        <p:nvPicPr>
          <p:cNvPr id="41" name="MsPham-09360827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928869" y="4911457"/>
            <a:ext cx="532528" cy="532528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42" name="MsPham-0936082789"/>
          <p:cNvSpPr/>
          <p:nvPr/>
        </p:nvSpPr>
        <p:spPr>
          <a:xfrm>
            <a:off x="7739115" y="5180724"/>
            <a:ext cx="26487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tên giáo viên</a:t>
            </a:r>
          </a:p>
        </p:txBody>
      </p:sp>
      <p:sp>
        <p:nvSpPr>
          <p:cNvPr id="43" name="MsPham-0936082789"/>
          <p:cNvSpPr/>
          <p:nvPr/>
        </p:nvSpPr>
        <p:spPr>
          <a:xfrm>
            <a:off x="1408403" y="5792387"/>
            <a:ext cx="4946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(Ai là giáo viên môn ____?)</a:t>
            </a:r>
          </a:p>
        </p:txBody>
      </p:sp>
      <p:sp>
        <p:nvSpPr>
          <p:cNvPr id="44" name="MsPham-0936082789"/>
          <p:cNvSpPr/>
          <p:nvPr/>
        </p:nvSpPr>
        <p:spPr>
          <a:xfrm>
            <a:off x="6722899" y="5832055"/>
            <a:ext cx="49469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FF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(Đó là thầy/cô ____)</a:t>
            </a:r>
          </a:p>
        </p:txBody>
      </p:sp>
    </p:spTree>
    <p:extLst>
      <p:ext uri="{BB962C8B-B14F-4D97-AF65-F5344CB8AC3E}">
        <p14:creationId xmlns:p14="http://schemas.microsoft.com/office/powerpoint/2010/main" val="81192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2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803072" y="1131955"/>
            <a:ext cx="4618036" cy="1191816"/>
          </a:xfrm>
          <a:prstGeom prst="wedgeRoundRectCallout">
            <a:avLst>
              <a:gd name="adj1" fmla="val 42788"/>
              <a:gd name="adj2" fmla="val 93998"/>
              <a:gd name="adj3" fmla="val 1666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subjects do you 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today?</a:t>
            </a:r>
          </a:p>
        </p:txBody>
      </p:sp>
      <p:sp>
        <p:nvSpPr>
          <p:cNvPr id="14" name="Mspham-0936082789"/>
          <p:cNvSpPr/>
          <p:nvPr/>
        </p:nvSpPr>
        <p:spPr>
          <a:xfrm>
            <a:off x="826935" y="355360"/>
            <a:ext cx="1568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3. Let’s talk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625432" y="3104568"/>
            <a:ext cx="3683703" cy="1055608"/>
          </a:xfrm>
          <a:prstGeom prst="wedgeRoundRectCallout">
            <a:avLst>
              <a:gd name="adj1" fmla="val 62047"/>
              <a:gd name="adj2" fmla="val 9770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do you have ________?</a:t>
            </a:r>
          </a:p>
        </p:txBody>
      </p:sp>
      <p:sp>
        <p:nvSpPr>
          <p:cNvPr id="16" name="Rounded Rectangular Callout 15"/>
          <p:cNvSpPr/>
          <p:nvPr/>
        </p:nvSpPr>
        <p:spPr>
          <a:xfrm>
            <a:off x="8004298" y="3450787"/>
            <a:ext cx="3354582" cy="578882"/>
          </a:xfrm>
          <a:prstGeom prst="wedgeRoundRectCallout">
            <a:avLst>
              <a:gd name="adj1" fmla="val -63310"/>
              <a:gd name="adj2" fmla="val -40101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it on _____.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0278" y="3001542"/>
            <a:ext cx="1261661" cy="1261661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29" name="Rounded Rectangular Callout 28"/>
          <p:cNvSpPr/>
          <p:nvPr/>
        </p:nvSpPr>
        <p:spPr>
          <a:xfrm>
            <a:off x="7456177" y="1676785"/>
            <a:ext cx="3703466" cy="646986"/>
          </a:xfrm>
          <a:prstGeom prst="wedgeRoundRectCallout">
            <a:avLst>
              <a:gd name="adj1" fmla="val -56507"/>
              <a:gd name="adj2" fmla="val 111571"/>
              <a:gd name="adj3" fmla="val 16667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have _________.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350212" y="2875191"/>
            <a:ext cx="1151192" cy="1151192"/>
          </a:xfrm>
          <a:prstGeom prst="ellipse">
            <a:avLst/>
          </a:prstGeom>
          <a:ln>
            <a:solidFill>
              <a:srgbClr val="C00000"/>
            </a:solidFill>
          </a:ln>
        </p:spPr>
      </p:pic>
      <p:sp>
        <p:nvSpPr>
          <p:cNvPr id="13" name="Rounded Rectangular Callout 12"/>
          <p:cNvSpPr/>
          <p:nvPr/>
        </p:nvSpPr>
        <p:spPr>
          <a:xfrm>
            <a:off x="1306153" y="4665749"/>
            <a:ext cx="3845164" cy="1055608"/>
          </a:xfrm>
          <a:prstGeom prst="wedgeRoundRectCallout">
            <a:avLst>
              <a:gd name="adj1" fmla="val 46986"/>
              <a:gd name="adj2" fmla="val -86478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is your ______ teacher?</a:t>
            </a:r>
          </a:p>
        </p:txBody>
      </p:sp>
      <p:sp>
        <p:nvSpPr>
          <p:cNvPr id="17" name="Rounded Rectangular Callout 16"/>
          <p:cNvSpPr/>
          <p:nvPr/>
        </p:nvSpPr>
        <p:spPr>
          <a:xfrm>
            <a:off x="7619099" y="4577803"/>
            <a:ext cx="2728783" cy="578882"/>
          </a:xfrm>
          <a:prstGeom prst="wedgeRoundRectCallout">
            <a:avLst>
              <a:gd name="adj1" fmla="val -64706"/>
              <a:gd name="adj2" fmla="val -126066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________.</a:t>
            </a:r>
          </a:p>
        </p:txBody>
      </p:sp>
    </p:spTree>
    <p:extLst>
      <p:ext uri="{BB962C8B-B14F-4D97-AF65-F5344CB8AC3E}">
        <p14:creationId xmlns:p14="http://schemas.microsoft.com/office/powerpoint/2010/main" val="428255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29" grpId="0" animBg="1"/>
      <p:bldP spid="13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65499" y="369411"/>
            <a:ext cx="8594609" cy="6115097"/>
            <a:chOff x="1525712" y="1583704"/>
            <a:chExt cx="4601538" cy="327401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7"/>
            <a:srcRect l="50571"/>
            <a:stretch/>
          </p:blipFill>
          <p:spPr>
            <a:xfrm>
              <a:off x="1731395" y="3188791"/>
              <a:ext cx="4395855" cy="1668925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7"/>
            <a:srcRect r="49429"/>
            <a:stretch/>
          </p:blipFill>
          <p:spPr>
            <a:xfrm>
              <a:off x="1525712" y="1583704"/>
              <a:ext cx="4497456" cy="1668925"/>
            </a:xfrm>
            <a:prstGeom prst="rect">
              <a:avLst/>
            </a:prstGeom>
          </p:spPr>
        </p:pic>
      </p:grpSp>
      <p:sp>
        <p:nvSpPr>
          <p:cNvPr id="3" name="Mspham-0936082789"/>
          <p:cNvSpPr/>
          <p:nvPr/>
        </p:nvSpPr>
        <p:spPr>
          <a:xfrm>
            <a:off x="642476" y="369411"/>
            <a:ext cx="27622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4. Listen and number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Msphamsound-093608278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90293" y="403761"/>
            <a:ext cx="359764" cy="3657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9" name="Mspham-0936082789"/>
          <p:cNvSpPr/>
          <p:nvPr/>
        </p:nvSpPr>
        <p:spPr>
          <a:xfrm>
            <a:off x="9242810" y="403761"/>
            <a:ext cx="365760" cy="365760"/>
          </a:xfrm>
          <a:prstGeom prst="star16">
            <a:avLst/>
          </a:prstGeom>
          <a:solidFill>
            <a:srgbClr val="FF0066"/>
          </a:solidFill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0" name="Mspham-0936082789"/>
          <p:cNvSpPr/>
          <p:nvPr/>
        </p:nvSpPr>
        <p:spPr>
          <a:xfrm>
            <a:off x="9791450" y="403761"/>
            <a:ext cx="365760" cy="365760"/>
          </a:xfrm>
          <a:prstGeom prst="star16">
            <a:avLst/>
          </a:prstGeom>
          <a:solidFill>
            <a:srgbClr val="FF0066"/>
          </a:solidFill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1" name="Mspham-0936082789"/>
          <p:cNvSpPr/>
          <p:nvPr/>
        </p:nvSpPr>
        <p:spPr>
          <a:xfrm>
            <a:off x="10340090" y="403761"/>
            <a:ext cx="365760" cy="365760"/>
          </a:xfrm>
          <a:prstGeom prst="star16">
            <a:avLst/>
          </a:prstGeom>
          <a:solidFill>
            <a:srgbClr val="FF0066"/>
          </a:solidFill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2" name="Mspham-0936082789"/>
          <p:cNvSpPr/>
          <p:nvPr/>
        </p:nvSpPr>
        <p:spPr>
          <a:xfrm>
            <a:off x="10888730" y="403761"/>
            <a:ext cx="365760" cy="365760"/>
          </a:xfrm>
          <a:prstGeom prst="star16">
            <a:avLst/>
          </a:prstGeom>
          <a:solidFill>
            <a:srgbClr val="FF0066"/>
          </a:solidFill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3" name="Mspham-0936082789"/>
          <p:cNvSpPr/>
          <p:nvPr/>
        </p:nvSpPr>
        <p:spPr>
          <a:xfrm>
            <a:off x="4133446" y="5675619"/>
            <a:ext cx="548640" cy="548640"/>
          </a:xfrm>
          <a:prstGeom prst="star16">
            <a:avLst/>
          </a:prstGeom>
          <a:noFill/>
          <a:ln>
            <a:noFill/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4" name="Mspham-0936082789"/>
          <p:cNvSpPr/>
          <p:nvPr/>
        </p:nvSpPr>
        <p:spPr>
          <a:xfrm>
            <a:off x="8155655" y="5675619"/>
            <a:ext cx="548640" cy="548640"/>
          </a:xfrm>
          <a:prstGeom prst="star16">
            <a:avLst/>
          </a:prstGeom>
          <a:noFill/>
          <a:ln>
            <a:noFill/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5" name="Mspham-0936082789"/>
          <p:cNvSpPr/>
          <p:nvPr/>
        </p:nvSpPr>
        <p:spPr>
          <a:xfrm>
            <a:off x="4040151" y="2663619"/>
            <a:ext cx="548640" cy="548640"/>
          </a:xfrm>
          <a:prstGeom prst="star16">
            <a:avLst/>
          </a:prstGeom>
          <a:noFill/>
          <a:ln>
            <a:noFill/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6" name="Mspham-0936082789"/>
          <p:cNvSpPr/>
          <p:nvPr/>
        </p:nvSpPr>
        <p:spPr>
          <a:xfrm>
            <a:off x="8075475" y="2663619"/>
            <a:ext cx="548640" cy="548640"/>
          </a:xfrm>
          <a:prstGeom prst="star16">
            <a:avLst/>
          </a:prstGeom>
          <a:noFill/>
          <a:ln>
            <a:noFill/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rgbClr val="002060"/>
                </a:solidFill>
                <a:latin typeface="Arial Black" panose="020B0A040201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2085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ếng Anh 4 Tập 1 - Unit 8 What subjects do you have today- - Lesson 2 - 4 Listen and number (mp3cut.net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ếng Anh 4 Tập 1 - Unit 8 What subjects do you have today- - Lesson 2 - 4 Listen and number (mp3cut.net) (1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ếng Anh 4 Tập 1 - Unit 8 What subjects do you have today- - Lesson 2 - 4 Listen and number (mp3cut.net)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ếng Anh 4 Tập 1 - Unit 8 What subjects do you have today- - Lesson 2 - 4 Listen and number (mp3cut.net) (3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ếng Anh 4 Tập 1 - Unit 8 What subjects do you have today- - Lesson 2 - 4 Listen and number (mp3cut.net) (4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spham0936082789"/>
          <p:cNvSpPr/>
          <p:nvPr/>
        </p:nvSpPr>
        <p:spPr>
          <a:xfrm>
            <a:off x="842502" y="332594"/>
            <a:ext cx="22765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5. Look and write</a:t>
            </a:r>
          </a:p>
        </p:txBody>
      </p:sp>
      <p:pic>
        <p:nvPicPr>
          <p:cNvPr id="6" name="Mspham09360827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180" y="1353132"/>
            <a:ext cx="11345639" cy="4151736"/>
          </a:xfrm>
          <a:prstGeom prst="rect">
            <a:avLst/>
          </a:prstGeom>
        </p:spPr>
      </p:pic>
      <p:sp>
        <p:nvSpPr>
          <p:cNvPr id="2" name="Mspham0936082789"/>
          <p:cNvSpPr/>
          <p:nvPr/>
        </p:nvSpPr>
        <p:spPr>
          <a:xfrm>
            <a:off x="5984240" y="2367280"/>
            <a:ext cx="1635760" cy="609600"/>
          </a:xfrm>
          <a:prstGeom prst="roundRect">
            <a:avLst/>
          </a:prstGeom>
          <a:solidFill>
            <a:srgbClr val="DAF3FF"/>
          </a:solidFill>
          <a:ln>
            <a:solidFill>
              <a:srgbClr val="DAF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____________</a:t>
            </a:r>
          </a:p>
        </p:txBody>
      </p:sp>
      <p:sp>
        <p:nvSpPr>
          <p:cNvPr id="5" name="Mspham0936082789"/>
          <p:cNvSpPr/>
          <p:nvPr/>
        </p:nvSpPr>
        <p:spPr>
          <a:xfrm>
            <a:off x="7091680" y="2987708"/>
            <a:ext cx="2489200" cy="609600"/>
          </a:xfrm>
          <a:prstGeom prst="roundRect">
            <a:avLst/>
          </a:prstGeom>
          <a:solidFill>
            <a:srgbClr val="DAF3FF"/>
          </a:solidFill>
          <a:ln>
            <a:solidFill>
              <a:srgbClr val="DAF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_________________</a:t>
            </a:r>
          </a:p>
        </p:txBody>
      </p:sp>
      <p:sp>
        <p:nvSpPr>
          <p:cNvPr id="7" name="Mspham0936082789"/>
          <p:cNvSpPr/>
          <p:nvPr/>
        </p:nvSpPr>
        <p:spPr>
          <a:xfrm>
            <a:off x="8006080" y="3597308"/>
            <a:ext cx="2489200" cy="609600"/>
          </a:xfrm>
          <a:prstGeom prst="roundRect">
            <a:avLst/>
          </a:prstGeom>
          <a:solidFill>
            <a:srgbClr val="DAF3FF"/>
          </a:solidFill>
          <a:ln>
            <a:solidFill>
              <a:srgbClr val="DAF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002060"/>
                </a:solidFill>
              </a:rPr>
              <a:t>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0238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653" y="1031240"/>
            <a:ext cx="7731342" cy="5311317"/>
          </a:xfrm>
          <a:prstGeom prst="rect">
            <a:avLst/>
          </a:prstGeom>
        </p:spPr>
      </p:pic>
      <p:sp>
        <p:nvSpPr>
          <p:cNvPr id="4" name="Mspham-0936082789"/>
          <p:cNvSpPr/>
          <p:nvPr/>
        </p:nvSpPr>
        <p:spPr>
          <a:xfrm>
            <a:off x="871567" y="368733"/>
            <a:ext cx="16403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6. Let’s play</a:t>
            </a:r>
          </a:p>
        </p:txBody>
      </p:sp>
      <p:pic>
        <p:nvPicPr>
          <p:cNvPr id="5121" name="Picture 1" descr="https://s.sachmem.vn/public/images/TA4T1SHS/U8-L2-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21" y="4343832"/>
            <a:ext cx="1635887" cy="197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https://s.sachmem.vn/public/images/TA4T1SHS/U8-L2-6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055" y="1105142"/>
            <a:ext cx="1635887" cy="197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.sachmem.vn/public/images/TA4T1SHS/U8-L2-6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264" y="826441"/>
            <a:ext cx="1631940" cy="197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https://s.sachmem.vn/public/images/TA4T1SHS/U8-L2-6-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3" y="1768990"/>
            <a:ext cx="1637860" cy="197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.sachmem.vn/public/images/TA4T1SHS/U8-L2-6-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648" y="3357169"/>
            <a:ext cx="1635887" cy="197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spham0936082789"/>
          <p:cNvSpPr/>
          <p:nvPr/>
        </p:nvSpPr>
        <p:spPr>
          <a:xfrm>
            <a:off x="7670044" y="1229360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spham0936082789"/>
          <p:cNvSpPr/>
          <p:nvPr/>
        </p:nvSpPr>
        <p:spPr>
          <a:xfrm>
            <a:off x="8271809" y="1229360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spham0936082789"/>
          <p:cNvSpPr/>
          <p:nvPr/>
        </p:nvSpPr>
        <p:spPr>
          <a:xfrm>
            <a:off x="8932049" y="1229360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Mspham0936082789"/>
          <p:cNvSpPr/>
          <p:nvPr/>
        </p:nvSpPr>
        <p:spPr>
          <a:xfrm>
            <a:off x="9565722" y="1248768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Mspham0936082789"/>
          <p:cNvSpPr/>
          <p:nvPr/>
        </p:nvSpPr>
        <p:spPr>
          <a:xfrm>
            <a:off x="10184102" y="1248768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Mspham0936082789"/>
          <p:cNvSpPr/>
          <p:nvPr/>
        </p:nvSpPr>
        <p:spPr>
          <a:xfrm>
            <a:off x="10802482" y="1248768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Mspham0936082789"/>
          <p:cNvSpPr/>
          <p:nvPr/>
        </p:nvSpPr>
        <p:spPr>
          <a:xfrm>
            <a:off x="7670044" y="1884680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spham0936082789"/>
          <p:cNvSpPr/>
          <p:nvPr/>
        </p:nvSpPr>
        <p:spPr>
          <a:xfrm>
            <a:off x="8271809" y="1884680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spham0936082789"/>
          <p:cNvSpPr/>
          <p:nvPr/>
        </p:nvSpPr>
        <p:spPr>
          <a:xfrm>
            <a:off x="8932049" y="1884680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Mspham0936082789"/>
          <p:cNvSpPr/>
          <p:nvPr/>
        </p:nvSpPr>
        <p:spPr>
          <a:xfrm>
            <a:off x="6413068" y="186320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Mspham0936082789"/>
          <p:cNvSpPr/>
          <p:nvPr/>
        </p:nvSpPr>
        <p:spPr>
          <a:xfrm>
            <a:off x="7670044" y="3722907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Mspham0936082789"/>
          <p:cNvSpPr/>
          <p:nvPr/>
        </p:nvSpPr>
        <p:spPr>
          <a:xfrm>
            <a:off x="8271809" y="3722907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Mspham0936082789"/>
          <p:cNvSpPr/>
          <p:nvPr/>
        </p:nvSpPr>
        <p:spPr>
          <a:xfrm>
            <a:off x="8932049" y="3722907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Mspham0936082789"/>
          <p:cNvSpPr/>
          <p:nvPr/>
        </p:nvSpPr>
        <p:spPr>
          <a:xfrm>
            <a:off x="9565722" y="374231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Mspham0936082789"/>
          <p:cNvSpPr/>
          <p:nvPr/>
        </p:nvSpPr>
        <p:spPr>
          <a:xfrm>
            <a:off x="10184102" y="374231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Mspham0936082789"/>
          <p:cNvSpPr/>
          <p:nvPr/>
        </p:nvSpPr>
        <p:spPr>
          <a:xfrm>
            <a:off x="10802482" y="374231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Mspham0936082789"/>
          <p:cNvSpPr/>
          <p:nvPr/>
        </p:nvSpPr>
        <p:spPr>
          <a:xfrm>
            <a:off x="7670044" y="501332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spham0936082789"/>
          <p:cNvSpPr/>
          <p:nvPr/>
        </p:nvSpPr>
        <p:spPr>
          <a:xfrm>
            <a:off x="8271809" y="501332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Mspham0936082789"/>
          <p:cNvSpPr/>
          <p:nvPr/>
        </p:nvSpPr>
        <p:spPr>
          <a:xfrm>
            <a:off x="8932049" y="501332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Mspham0936082789"/>
          <p:cNvSpPr/>
          <p:nvPr/>
        </p:nvSpPr>
        <p:spPr>
          <a:xfrm>
            <a:off x="9565722" y="5032732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Mspham0936082789"/>
          <p:cNvSpPr/>
          <p:nvPr/>
        </p:nvSpPr>
        <p:spPr>
          <a:xfrm>
            <a:off x="10184102" y="5032732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Mspham0936082789"/>
          <p:cNvSpPr/>
          <p:nvPr/>
        </p:nvSpPr>
        <p:spPr>
          <a:xfrm>
            <a:off x="10802482" y="5032732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Mspham0936082789"/>
          <p:cNvSpPr/>
          <p:nvPr/>
        </p:nvSpPr>
        <p:spPr>
          <a:xfrm>
            <a:off x="5193756" y="501332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Mspham0936082789"/>
          <p:cNvSpPr/>
          <p:nvPr/>
        </p:nvSpPr>
        <p:spPr>
          <a:xfrm>
            <a:off x="5795521" y="501332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Mspham0936082789"/>
          <p:cNvSpPr/>
          <p:nvPr/>
        </p:nvSpPr>
        <p:spPr>
          <a:xfrm>
            <a:off x="6455761" y="5013324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Mspham0936082789"/>
          <p:cNvSpPr/>
          <p:nvPr/>
        </p:nvSpPr>
        <p:spPr>
          <a:xfrm>
            <a:off x="5160421" y="559710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Mspham0936082789"/>
          <p:cNvSpPr/>
          <p:nvPr/>
        </p:nvSpPr>
        <p:spPr>
          <a:xfrm>
            <a:off x="5762186" y="559710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Mspham0936082789"/>
          <p:cNvSpPr/>
          <p:nvPr/>
        </p:nvSpPr>
        <p:spPr>
          <a:xfrm>
            <a:off x="6422426" y="559710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Mspham0936082789"/>
          <p:cNvSpPr/>
          <p:nvPr/>
        </p:nvSpPr>
        <p:spPr>
          <a:xfrm>
            <a:off x="4600848" y="5597105"/>
            <a:ext cx="417316" cy="45720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4158773" y="429966"/>
            <a:ext cx="56925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895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Write the names of the subjects.</a:t>
            </a:r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Mspham0936082789"/>
          <p:cNvSpPr/>
          <p:nvPr/>
        </p:nvSpPr>
        <p:spPr>
          <a:xfrm>
            <a:off x="6375126" y="1520496"/>
            <a:ext cx="161270" cy="182260"/>
          </a:xfrm>
          <a:prstGeom prst="star5">
            <a:avLst>
              <a:gd name="adj" fmla="val 27133"/>
              <a:gd name="hf" fmla="val 105146"/>
              <a:gd name="vf" fmla="val 11055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Mspham0936082789"/>
          <p:cNvSpPr/>
          <p:nvPr/>
        </p:nvSpPr>
        <p:spPr>
          <a:xfrm>
            <a:off x="6147984" y="2159620"/>
            <a:ext cx="161270" cy="182260"/>
          </a:xfrm>
          <a:prstGeom prst="star5">
            <a:avLst>
              <a:gd name="adj" fmla="val 27133"/>
              <a:gd name="hf" fmla="val 105146"/>
              <a:gd name="vf" fmla="val 11055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Mspham0936082789"/>
          <p:cNvSpPr/>
          <p:nvPr/>
        </p:nvSpPr>
        <p:spPr>
          <a:xfrm>
            <a:off x="6769593" y="3970915"/>
            <a:ext cx="161270" cy="182260"/>
          </a:xfrm>
          <a:prstGeom prst="star5">
            <a:avLst>
              <a:gd name="adj" fmla="val 27133"/>
              <a:gd name="hf" fmla="val 105146"/>
              <a:gd name="vf" fmla="val 11055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Mspham0936082789"/>
          <p:cNvSpPr/>
          <p:nvPr/>
        </p:nvSpPr>
        <p:spPr>
          <a:xfrm>
            <a:off x="4840663" y="4922194"/>
            <a:ext cx="161270" cy="182260"/>
          </a:xfrm>
          <a:prstGeom prst="star5">
            <a:avLst>
              <a:gd name="adj" fmla="val 27133"/>
              <a:gd name="hf" fmla="val 105146"/>
              <a:gd name="vf" fmla="val 11055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spham0936082789"/>
          <p:cNvSpPr/>
          <p:nvPr/>
        </p:nvSpPr>
        <p:spPr>
          <a:xfrm>
            <a:off x="4259535" y="5963175"/>
            <a:ext cx="161270" cy="182260"/>
          </a:xfrm>
          <a:prstGeom prst="star5">
            <a:avLst>
              <a:gd name="adj" fmla="val 27133"/>
              <a:gd name="hf" fmla="val 105146"/>
              <a:gd name="vf" fmla="val 110557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5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3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7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0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6" grpId="0" animBg="1"/>
      <p:bldP spid="47" grpId="0" animBg="1"/>
      <p:bldP spid="48" grpId="0" animBg="1"/>
      <p:bldP spid="49" grpId="0" animBg="1"/>
      <p:bldP spid="5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721</Words>
  <Application>Microsoft Macintosh PowerPoint</Application>
  <PresentationFormat>Widescreen</PresentationFormat>
  <Paragraphs>147</Paragraphs>
  <Slides>21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Calibri Light</vt:lpstr>
      <vt:lpstr>Times New Roman</vt:lpstr>
      <vt:lpstr>Times</vt:lpstr>
      <vt:lpstr>Arial Black</vt:lpstr>
      <vt:lpstr>Calibri</vt:lpstr>
      <vt:lpstr>Arial</vt:lpstr>
      <vt:lpstr>Wingdings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Phương Anh</cp:lastModifiedBy>
  <cp:revision>55</cp:revision>
  <dcterms:created xsi:type="dcterms:W3CDTF">2021-05-23T02:42:57Z</dcterms:created>
  <dcterms:modified xsi:type="dcterms:W3CDTF">2022-01-28T04:16:07Z</dcterms:modified>
</cp:coreProperties>
</file>