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1" r:id="rId4"/>
    <p:sldMasterId id="2147483693" r:id="rId5"/>
    <p:sldMasterId id="2147483705" r:id="rId6"/>
  </p:sldMasterIdLst>
  <p:notesMasterIdLst>
    <p:notesMasterId r:id="rId22"/>
  </p:notesMasterIdLst>
  <p:sldIdLst>
    <p:sldId id="422" r:id="rId7"/>
    <p:sldId id="423" r:id="rId8"/>
    <p:sldId id="457" r:id="rId9"/>
    <p:sldId id="2007577068" r:id="rId10"/>
    <p:sldId id="2007577069" r:id="rId11"/>
    <p:sldId id="490" r:id="rId12"/>
    <p:sldId id="462" r:id="rId13"/>
    <p:sldId id="11088394" r:id="rId14"/>
    <p:sldId id="432" r:id="rId15"/>
    <p:sldId id="433" r:id="rId16"/>
    <p:sldId id="465" r:id="rId17"/>
    <p:sldId id="2007577070" r:id="rId18"/>
    <p:sldId id="292" r:id="rId19"/>
    <p:sldId id="436" r:id="rId20"/>
    <p:sldId id="3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9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CD20-2385-4362-88FF-B52EA365C976}"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935D-2CF1-450C-B12F-FC2F6C384B3E}" type="slidenum">
              <a:rPr lang="en-US" smtClean="0"/>
              <a:t>‹#›</a:t>
            </a:fld>
            <a:endParaRPr lang="en-US"/>
          </a:p>
        </p:txBody>
      </p:sp>
    </p:spTree>
    <p:extLst>
      <p:ext uri="{BB962C8B-B14F-4D97-AF65-F5344CB8AC3E}">
        <p14:creationId xmlns:p14="http://schemas.microsoft.com/office/powerpoint/2010/main" val="38320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2797"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279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316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1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6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6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57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1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332350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35287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8169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7635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27824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41563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7804706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489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13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56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0186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57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5178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18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2840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434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3188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8430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0539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6675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481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2865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81177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998939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97446330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0867481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82982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8619693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207671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211147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39727132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602824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4555607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96714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2433827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7798002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31550237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86338787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429275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681481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94155054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63089136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811409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54530187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141343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9381827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91017488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6229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6679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63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7465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2022/1/19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0153229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1/19/2022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11055243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8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183504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6661707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7857916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51167" y="3910243"/>
            <a:ext cx="12140532" cy="2947775"/>
          </a:xfrm>
          <a:prstGeom prst="rect">
            <a:avLst/>
          </a:prstGeom>
        </p:spPr>
      </p:pic>
      <p:grpSp>
        <p:nvGrpSpPr>
          <p:cNvPr id="8" name="Group 7"/>
          <p:cNvGrpSpPr/>
          <p:nvPr/>
        </p:nvGrpSpPr>
        <p:grpSpPr>
          <a:xfrm>
            <a:off x="2331719" y="752508"/>
            <a:ext cx="6665325" cy="1021353"/>
            <a:chOff x="2571306" y="2594608"/>
            <a:chExt cx="7067725" cy="1195255"/>
          </a:xfrm>
        </p:grpSpPr>
        <p:sp>
          <p:nvSpPr>
            <p:cNvPr id="9" name="Wave 8"/>
            <p:cNvSpPr/>
            <p:nvPr/>
          </p:nvSpPr>
          <p:spPr>
            <a:xfrm>
              <a:off x="2571306" y="2594608"/>
              <a:ext cx="6757687" cy="1195255"/>
            </a:xfrm>
            <a:prstGeom prst="wav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2032"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0" name="文本框 6"/>
            <p:cNvSpPr txBox="1">
              <a:spLocks noChangeArrowheads="1"/>
            </p:cNvSpPr>
            <p:nvPr/>
          </p:nvSpPr>
          <p:spPr bwMode="auto">
            <a:xfrm>
              <a:off x="2700588" y="2765362"/>
              <a:ext cx="6938443" cy="7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484176" rtl="0" eaLnBrk="1" fontAlgn="base" latinLnBrk="0" hangingPunct="1">
                <a:lnSpc>
                  <a:spcPct val="100000"/>
                </a:lnSpc>
                <a:spcBef>
                  <a:spcPct val="0"/>
                </a:spcBef>
                <a:spcAft>
                  <a:spcPct val="0"/>
                </a:spcAft>
                <a:buClrTx/>
                <a:buSzTx/>
                <a:buFontTx/>
                <a:buNone/>
                <a:tabLst/>
                <a:defRPr/>
              </a:pP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Chủ</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a:t>
              </a: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đề</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5</a:t>
              </a:r>
              <a:r>
                <a:rPr lang="en-US" altLang="zh-CN" sz="3500" b="1" kern="0" dirty="0">
                  <a:solidFill>
                    <a:prstClr val="black"/>
                  </a:solidFill>
                  <a:latin typeface="Calibri"/>
                  <a:ea typeface="华康海报体W12(P)" panose="040B0C00000000000000" pitchFamily="82" charset="-122"/>
                </a:rPr>
                <a:t>: Gia </a:t>
              </a:r>
              <a:r>
                <a:rPr lang="en-US" altLang="zh-CN" sz="3500" b="1" kern="0" dirty="0" err="1">
                  <a:solidFill>
                    <a:prstClr val="black"/>
                  </a:solidFill>
                  <a:latin typeface="Calibri"/>
                  <a:ea typeface="华康海报体W12(P)" panose="040B0C00000000000000" pitchFamily="82" charset="-122"/>
                </a:rPr>
                <a:t>đình</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thân</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thương</a:t>
              </a:r>
              <a:endParaRPr kumimoji="0" lang="zh-CN" altLang="en-US"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endParaRPr>
            </a:p>
          </p:txBody>
        </p:sp>
      </p:grpSp>
      <p:sp>
        <p:nvSpPr>
          <p:cNvPr id="5" name="Rectangle 4">
            <a:extLst>
              <a:ext uri="{FF2B5EF4-FFF2-40B4-BE49-F238E27FC236}">
                <a16:creationId xmlns:a16="http://schemas.microsoft.com/office/drawing/2014/main" id="{6464D78E-15B2-409B-B792-0CF81948CF26}"/>
              </a:ext>
            </a:extLst>
          </p:cNvPr>
          <p:cNvSpPr/>
          <p:nvPr/>
        </p:nvSpPr>
        <p:spPr>
          <a:xfrm>
            <a:off x="0" y="1906012"/>
            <a:ext cx="1238672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Bài</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lang="en-US" sz="8000" b="1"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latin typeface="Calibri"/>
              </a:rPr>
              <a:t>18</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Người</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trong</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một</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nhà</a:t>
            </a:r>
            <a:endPar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33856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3585398" y="338435"/>
            <a:ext cx="5859425"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Mở</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rộng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và</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tổng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kết</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3865377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latin typeface="Calibri"/>
              </a:rPr>
              <a:t>Trò chơi: Chúng ta là một gia đình.</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Calibri" panose="020F0502020204030204" pitchFamily="34" charset="0"/>
                <a:cs typeface="Calibri" panose="020F0502020204030204" pitchFamily="34" charset="0"/>
              </a:rPr>
              <a:t>Luật</a:t>
            </a:r>
            <a:r>
              <a:rPr lang="en-US" sz="3600" b="1" u="sng" dirty="0">
                <a:latin typeface="Calibri" panose="020F0502020204030204" pitchFamily="34" charset="0"/>
                <a:cs typeface="Calibri" panose="020F0502020204030204" pitchFamily="34" charset="0"/>
              </a:rPr>
              <a:t> </a:t>
            </a:r>
            <a:r>
              <a:rPr lang="en-US" sz="3600" b="1" u="sng" dirty="0" err="1">
                <a:latin typeface="Calibri" panose="020F0502020204030204" pitchFamily="34" charset="0"/>
                <a:cs typeface="Calibri" panose="020F0502020204030204" pitchFamily="34" charset="0"/>
              </a:rPr>
              <a:t>chơi</a:t>
            </a:r>
            <a:r>
              <a:rPr lang="en-US" sz="3600" b="1" u="sng"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mình</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0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147CB0C5-DE23-40EF-B911-6D03047F4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gia</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kiến</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thường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sống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nhau</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thành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đàn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hought Bubble: Cloud 6">
            <a:extLst>
              <a:ext uri="{FF2B5EF4-FFF2-40B4-BE49-F238E27FC236}">
                <a16:creationId xmlns:a16="http://schemas.microsoft.com/office/drawing/2014/main"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việc</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rất</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chăm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chỉ</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24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về</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nhà</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4023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26769" y="900410"/>
            <a:ext cx="504336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Khởi</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động</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3834639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94098" y="900410"/>
            <a:ext cx="490871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Khám</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phá</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698322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Calibri" panose="020F0502020204030204" pitchFamily="34" charset="0"/>
                <a:cs typeface="Calibri" panose="020F0502020204030204" pitchFamily="34" charset="0"/>
              </a:rPr>
              <a:t>Một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số đức tính </a:t>
            </a:r>
            <a:r>
              <a:rPr lang="en-US" sz="3600" dirty="0" err="1">
                <a:highlight>
                  <a:srgbClr val="FFFF00"/>
                </a:highlight>
                <a:latin typeface="Calibri" panose="020F0502020204030204" pitchFamily="34" charset="0"/>
                <a:cs typeface="Calibri" panose="020F0502020204030204" pitchFamily="34" charset="0"/>
              </a:rPr>
              <a:t>tốt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của con người</a:t>
            </a:r>
            <a:endParaRPr lang="en-US" sz="3600" dirty="0">
              <a:highlight>
                <a:srgbClr val="FFFF00"/>
              </a:highligh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Luôn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đúng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giờ</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Thật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thà</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64071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Giữ</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lời</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hứa</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Khoan</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dung</a:t>
            </a:r>
          </a:p>
        </p:txBody>
      </p:sp>
    </p:spTree>
    <p:extLst>
      <p:ext uri="{BB962C8B-B14F-4D97-AF65-F5344CB8AC3E}">
        <p14:creationId xmlns:p14="http://schemas.microsoft.com/office/powerpoint/2010/main" val="337388494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id="{8E88F195-2DAC-4356-8EA9-D234B0AFE605}"/>
              </a:ext>
            </a:extLst>
          </p:cNvPr>
          <p:cNvPicPr>
            <a:picLocks noChangeAspect="1"/>
          </p:cNvPicPr>
          <p:nvPr/>
        </p:nvPicPr>
        <p:blipFill rotWithShape="1">
          <a:blip r:embed="rId3"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latin typeface="Calibri" panose="020F0502020204030204"/>
              </a:rPr>
              <a:t>Chia sẻ về những điều em học được từ người thân</a:t>
            </a:r>
          </a:p>
        </p:txBody>
      </p:sp>
    </p:spTree>
    <p:extLst>
      <p:ext uri="{BB962C8B-B14F-4D97-AF65-F5344CB8AC3E}">
        <p14:creationId xmlns:p14="http://schemas.microsoft.com/office/powerpoint/2010/main" val="3839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inionPro-Regular"/>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Calibri"/>
            </a:endParaRPr>
          </a:p>
        </p:txBody>
      </p:sp>
      <p:pic>
        <p:nvPicPr>
          <p:cNvPr id="5" name="图片 2" descr="2">
            <a:extLst>
              <a:ext uri="{FF2B5EF4-FFF2-40B4-BE49-F238E27FC236}">
                <a16:creationId xmlns:a16="http://schemas.microsoft.com/office/drawing/2014/main" id="{147CB0C5-DE23-40EF-B911-6D03047F427C}"/>
              </a:ext>
            </a:extLst>
          </p:cNvPr>
          <p:cNvPicPr>
            <a:picLocks noChangeAspect="1"/>
          </p:cNvPicPr>
          <p:nvPr/>
        </p:nvPicPr>
        <p:blipFill>
          <a:blip r:embed="rId3"/>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bố</a:t>
            </a:r>
            <a:r>
              <a:rPr lang="en-US" sz="3200" dirty="0"/>
              <a:t> </a:t>
            </a:r>
            <a:r>
              <a:rPr lang="en-US" sz="3200" dirty="0" err="1"/>
              <a:t>vì</a:t>
            </a:r>
            <a:r>
              <a:rPr lang="en-US" sz="3200" dirty="0"/>
              <a:t> </a:t>
            </a:r>
            <a:r>
              <a:rPr lang="en-US" sz="3200" dirty="0" err="1"/>
              <a:t>bố</a:t>
            </a:r>
            <a:r>
              <a:rPr lang="en-US" sz="3200" dirty="0"/>
              <a:t> </a:t>
            </a:r>
            <a:r>
              <a:rPr lang="en-US" sz="3200" dirty="0" err="1"/>
              <a:t>giúp</a:t>
            </a:r>
            <a:r>
              <a:rPr lang="en-US" sz="3200" dirty="0"/>
              <a:t> </a:t>
            </a:r>
            <a:r>
              <a:rPr lang="en-US" sz="3200" dirty="0" err="1"/>
              <a:t>tớ</a:t>
            </a:r>
            <a:r>
              <a:rPr lang="en-US" sz="3200" dirty="0"/>
              <a:t> ham </a:t>
            </a:r>
            <a:r>
              <a:rPr lang="en-US" sz="3200" dirty="0" err="1"/>
              <a:t>thích</a:t>
            </a:r>
            <a:r>
              <a:rPr lang="en-US" sz="3200" dirty="0"/>
              <a:t> </a:t>
            </a:r>
            <a:r>
              <a:rPr lang="en-US" sz="3200" dirty="0" err="1"/>
              <a:t>đọc</a:t>
            </a:r>
            <a:r>
              <a:rPr lang="en-US" sz="3200" dirty="0"/>
              <a:t> </a:t>
            </a:r>
            <a:r>
              <a:rPr lang="en-US" sz="3200" dirty="0" err="1"/>
              <a:t>sách</a:t>
            </a:r>
            <a:endParaRPr lang="en-US" sz="3200" dirty="0"/>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mẹ</a:t>
            </a:r>
            <a:r>
              <a:rPr lang="en-US" sz="3200" dirty="0"/>
              <a:t> </a:t>
            </a:r>
            <a:r>
              <a:rPr lang="en-US" sz="3200" dirty="0" err="1"/>
              <a:t>vì</a:t>
            </a:r>
            <a:r>
              <a:rPr lang="en-US" sz="3200" dirty="0"/>
              <a:t> </a:t>
            </a:r>
            <a:r>
              <a:rPr lang="en-US" sz="3200" dirty="0" err="1"/>
              <a:t>mẹ</a:t>
            </a:r>
            <a:r>
              <a:rPr lang="en-US" sz="3200" dirty="0"/>
              <a:t> </a:t>
            </a:r>
            <a:r>
              <a:rPr lang="en-US" sz="3200" dirty="0" err="1"/>
              <a:t>luôn</a:t>
            </a:r>
            <a:r>
              <a:rPr lang="en-US" sz="3200" dirty="0"/>
              <a:t> </a:t>
            </a:r>
            <a:r>
              <a:rPr lang="en-US" sz="3200" dirty="0" err="1"/>
              <a:t>chăm</a:t>
            </a:r>
            <a:r>
              <a:rPr lang="en-US" sz="3200" dirty="0"/>
              <a:t> </a:t>
            </a:r>
            <a:r>
              <a:rPr lang="en-US" sz="3200" dirty="0" err="1"/>
              <a:t>sóc</a:t>
            </a:r>
            <a:r>
              <a:rPr lang="en-US" sz="3200" dirty="0"/>
              <a:t>, </a:t>
            </a:r>
            <a:r>
              <a:rPr lang="en-US" sz="3200" dirty="0" err="1"/>
              <a:t>yêu</a:t>
            </a:r>
            <a:r>
              <a:rPr lang="en-US" sz="3200" dirty="0"/>
              <a:t> </a:t>
            </a:r>
            <a:r>
              <a:rPr lang="en-US" sz="3200" dirty="0" err="1"/>
              <a:t>thương</a:t>
            </a:r>
            <a:r>
              <a:rPr lang="en-US" sz="3200" dirty="0"/>
              <a:t> </a:t>
            </a:r>
            <a:r>
              <a:rPr lang="en-US" sz="3200" dirty="0" err="1"/>
              <a:t>tớ</a:t>
            </a:r>
            <a:r>
              <a:rPr lang="en-US" sz="3200" dirty="0"/>
              <a:t>.</a:t>
            </a:r>
          </a:p>
        </p:txBody>
      </p:sp>
    </p:spTree>
    <p:extLst>
      <p:ext uri="{BB962C8B-B14F-4D97-AF65-F5344CB8AC3E}">
        <p14:creationId xmlns:p14="http://schemas.microsoft.com/office/powerpoint/2010/main" val="54611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792" y="365125"/>
            <a:ext cx="7276180" cy="4092851"/>
          </a:xfrm>
        </p:spPr>
      </p:pic>
      <p:sp>
        <p:nvSpPr>
          <p:cNvPr id="6" name="Luyện đọc từ khó"/>
          <p:cNvSpPr txBox="1"/>
          <p:nvPr/>
        </p:nvSpPr>
        <p:spPr>
          <a:xfrm>
            <a:off x="2192533" y="4870499"/>
            <a:ext cx="7806945"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Thảo</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luận</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nhóm</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cs typeface="iCiel Cucho" pitchFamily="50" charset="0"/>
            </a:endParaRPr>
          </a:p>
        </p:txBody>
      </p:sp>
    </p:spTree>
    <p:extLst>
      <p:ext uri="{BB962C8B-B14F-4D97-AF65-F5344CB8AC3E}">
        <p14:creationId xmlns:p14="http://schemas.microsoft.com/office/powerpoint/2010/main" val="38787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DD56DDC-484D-4C67-9C78-4732D62DA4BC}:2558"/>
</p:tagLst>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333</Words>
  <Application>Microsoft Office PowerPoint</Application>
  <PresentationFormat>Widescreen</PresentationFormat>
  <Paragraphs>42</Paragraphs>
  <Slides>15</Slides>
  <Notes>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等线</vt:lpstr>
      <vt:lpstr>等线 Light</vt:lpstr>
      <vt:lpstr>Arial</vt:lpstr>
      <vt:lpstr>Averta Std CY Bold</vt:lpstr>
      <vt:lpstr>Calibri</vt:lpstr>
      <vt:lpstr>Calibri Light</vt:lpstr>
      <vt:lpstr>MinionPro-Regular</vt:lpstr>
      <vt:lpstr>Quicksand Medium</vt:lpstr>
      <vt:lpstr>9_www.33ppt.com</vt:lpstr>
      <vt:lpstr>1_Office Theme</vt:lpstr>
      <vt:lpstr>Hoạt động</vt:lpstr>
      <vt:lpstr>3_Office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Hoàng Lan Phương (420000408)</cp:lastModifiedBy>
  <cp:revision>10</cp:revision>
  <dcterms:created xsi:type="dcterms:W3CDTF">2021-06-23T04:31:59Z</dcterms:created>
  <dcterms:modified xsi:type="dcterms:W3CDTF">2022-01-19T15:33:16Z</dcterms:modified>
</cp:coreProperties>
</file>