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7" r:id="rId3"/>
    <p:sldId id="275" r:id="rId4"/>
    <p:sldId id="268" r:id="rId5"/>
    <p:sldId id="258" r:id="rId6"/>
    <p:sldId id="269" r:id="rId7"/>
    <p:sldId id="270" r:id="rId8"/>
    <p:sldId id="271" r:id="rId9"/>
    <p:sldId id="272" r:id="rId10"/>
    <p:sldId id="259" r:id="rId11"/>
    <p:sldId id="276" r:id="rId12"/>
    <p:sldId id="274" r:id="rId13"/>
    <p:sldId id="256" r:id="rId14"/>
    <p:sldId id="260" r:id="rId15"/>
    <p:sldId id="261" r:id="rId16"/>
    <p:sldId id="262" r:id="rId17"/>
    <p:sldId id="263" r:id="rId18"/>
    <p:sldId id="266" r:id="rId19"/>
    <p:sldId id="267" r:id="rId20"/>
  </p:sldIdLst>
  <p:sldSz cx="12190413" cy="6858000"/>
  <p:notesSz cx="9144000" cy="6858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E0EE"/>
    <a:srgbClr val="FDF6E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27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BB8CB-4E1F-4A49-948B-D1AB63A47BDB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70C56-0A08-4A54-9819-59C28AF28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604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0C56-0A08-4A54-9819-59C28AF283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621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F556B-8FEB-48C1-B5F8-F58043FC437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5604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493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319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83721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7"/>
            <a:ext cx="9142810" cy="2387600"/>
          </a:xfrm>
        </p:spPr>
        <p:txBody>
          <a:bodyPr anchor="b"/>
          <a:lstStyle>
            <a:lvl1pPr algn="ctr">
              <a:defRPr sz="5713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288"/>
            </a:lvl1pPr>
            <a:lvl2pPr marL="435477" indent="0" algn="ctr">
              <a:buNone/>
              <a:defRPr sz="1907"/>
            </a:lvl2pPr>
            <a:lvl3pPr marL="870956" indent="0" algn="ctr">
              <a:buNone/>
              <a:defRPr sz="1716"/>
            </a:lvl3pPr>
            <a:lvl4pPr marL="1306431" indent="0" algn="ctr">
              <a:buNone/>
              <a:defRPr sz="1525"/>
            </a:lvl4pPr>
            <a:lvl5pPr marL="1741907" indent="0" algn="ctr">
              <a:buNone/>
              <a:defRPr sz="1525"/>
            </a:lvl5pPr>
            <a:lvl6pPr marL="2177384" indent="0" algn="ctr">
              <a:buNone/>
              <a:defRPr sz="1525"/>
            </a:lvl6pPr>
            <a:lvl7pPr marL="2612864" indent="0" algn="ctr">
              <a:buNone/>
              <a:defRPr sz="1525"/>
            </a:lvl7pPr>
            <a:lvl8pPr marL="3048338" indent="0" algn="ctr">
              <a:buNone/>
              <a:defRPr sz="1525"/>
            </a:lvl8pPr>
            <a:lvl9pPr marL="3483816" indent="0" algn="ctr">
              <a:buNone/>
              <a:defRPr sz="1525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5595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5620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8" y="1709746"/>
            <a:ext cx="10514231" cy="2852737"/>
          </a:xfrm>
        </p:spPr>
        <p:txBody>
          <a:bodyPr anchor="b"/>
          <a:lstStyle>
            <a:lvl1pPr>
              <a:defRPr sz="5713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8" y="4589471"/>
            <a:ext cx="10514231" cy="1500187"/>
          </a:xfrm>
        </p:spPr>
        <p:txBody>
          <a:bodyPr/>
          <a:lstStyle>
            <a:lvl1pPr marL="0" indent="0">
              <a:buNone/>
              <a:defRPr sz="2288">
                <a:solidFill>
                  <a:schemeClr val="tx1">
                    <a:tint val="75000"/>
                  </a:schemeClr>
                </a:solidFill>
              </a:defRPr>
            </a:lvl1pPr>
            <a:lvl2pPr marL="435477" indent="0">
              <a:buNone/>
              <a:defRPr sz="1907">
                <a:solidFill>
                  <a:schemeClr val="tx1">
                    <a:tint val="75000"/>
                  </a:schemeClr>
                </a:solidFill>
              </a:defRPr>
            </a:lvl2pPr>
            <a:lvl3pPr marL="870956" indent="0">
              <a:buNone/>
              <a:defRPr sz="1716">
                <a:solidFill>
                  <a:schemeClr val="tx1">
                    <a:tint val="75000"/>
                  </a:schemeClr>
                </a:solidFill>
              </a:defRPr>
            </a:lvl3pPr>
            <a:lvl4pPr marL="1306431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4pPr>
            <a:lvl5pPr marL="1741907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5pPr>
            <a:lvl6pPr marL="2177384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6pPr>
            <a:lvl7pPr marL="2612864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7pPr>
            <a:lvl8pPr marL="3048338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8pPr>
            <a:lvl9pPr marL="3483816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452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6271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85" y="365131"/>
            <a:ext cx="1051423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81" y="1681164"/>
            <a:ext cx="5157115" cy="823912"/>
          </a:xfrm>
        </p:spPr>
        <p:txBody>
          <a:bodyPr anchor="b"/>
          <a:lstStyle>
            <a:lvl1pPr marL="0" indent="0">
              <a:buNone/>
              <a:defRPr sz="2288" b="1"/>
            </a:lvl1pPr>
            <a:lvl2pPr marL="435477" indent="0">
              <a:buNone/>
              <a:defRPr sz="1907" b="1"/>
            </a:lvl2pPr>
            <a:lvl3pPr marL="870956" indent="0">
              <a:buNone/>
              <a:defRPr sz="1716" b="1"/>
            </a:lvl3pPr>
            <a:lvl4pPr marL="1306431" indent="0">
              <a:buNone/>
              <a:defRPr sz="1525" b="1"/>
            </a:lvl4pPr>
            <a:lvl5pPr marL="1741907" indent="0">
              <a:buNone/>
              <a:defRPr sz="1525" b="1"/>
            </a:lvl5pPr>
            <a:lvl6pPr marL="2177384" indent="0">
              <a:buNone/>
              <a:defRPr sz="1525" b="1"/>
            </a:lvl6pPr>
            <a:lvl7pPr marL="2612864" indent="0">
              <a:buNone/>
              <a:defRPr sz="1525" b="1"/>
            </a:lvl7pPr>
            <a:lvl8pPr marL="3048338" indent="0">
              <a:buNone/>
              <a:defRPr sz="1525" b="1"/>
            </a:lvl8pPr>
            <a:lvl9pPr marL="3483816" indent="0">
              <a:buNone/>
              <a:defRPr sz="1525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81" y="2505075"/>
            <a:ext cx="5157115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403" y="1681164"/>
            <a:ext cx="5182513" cy="823912"/>
          </a:xfrm>
        </p:spPr>
        <p:txBody>
          <a:bodyPr anchor="b"/>
          <a:lstStyle>
            <a:lvl1pPr marL="0" indent="0">
              <a:buNone/>
              <a:defRPr sz="2288" b="1"/>
            </a:lvl1pPr>
            <a:lvl2pPr marL="435477" indent="0">
              <a:buNone/>
              <a:defRPr sz="1907" b="1"/>
            </a:lvl2pPr>
            <a:lvl3pPr marL="870956" indent="0">
              <a:buNone/>
              <a:defRPr sz="1716" b="1"/>
            </a:lvl3pPr>
            <a:lvl4pPr marL="1306431" indent="0">
              <a:buNone/>
              <a:defRPr sz="1525" b="1"/>
            </a:lvl4pPr>
            <a:lvl5pPr marL="1741907" indent="0">
              <a:buNone/>
              <a:defRPr sz="1525" b="1"/>
            </a:lvl5pPr>
            <a:lvl6pPr marL="2177384" indent="0">
              <a:buNone/>
              <a:defRPr sz="1525" b="1"/>
            </a:lvl6pPr>
            <a:lvl7pPr marL="2612864" indent="0">
              <a:buNone/>
              <a:defRPr sz="1525" b="1"/>
            </a:lvl7pPr>
            <a:lvl8pPr marL="3048338" indent="0">
              <a:buNone/>
              <a:defRPr sz="1525" b="1"/>
            </a:lvl8pPr>
            <a:lvl9pPr marL="3483816" indent="0">
              <a:buNone/>
              <a:defRPr sz="1525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403" y="2505075"/>
            <a:ext cx="5182513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46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924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860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87" y="457202"/>
            <a:ext cx="3931725" cy="1600200"/>
          </a:xfrm>
        </p:spPr>
        <p:txBody>
          <a:bodyPr anchor="b"/>
          <a:lstStyle>
            <a:lvl1pPr>
              <a:defRPr sz="3049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6" y="987434"/>
            <a:ext cx="6171397" cy="4873625"/>
          </a:xfrm>
        </p:spPr>
        <p:txBody>
          <a:bodyPr/>
          <a:lstStyle>
            <a:lvl1pPr>
              <a:defRPr sz="3049"/>
            </a:lvl1pPr>
            <a:lvl2pPr>
              <a:defRPr sz="2667"/>
            </a:lvl2pPr>
            <a:lvl3pPr>
              <a:defRPr sz="2288"/>
            </a:lvl3pPr>
            <a:lvl4pPr>
              <a:defRPr sz="1907"/>
            </a:lvl4pPr>
            <a:lvl5pPr>
              <a:defRPr sz="1907"/>
            </a:lvl5pPr>
            <a:lvl6pPr>
              <a:defRPr sz="1907"/>
            </a:lvl6pPr>
            <a:lvl7pPr>
              <a:defRPr sz="1907"/>
            </a:lvl7pPr>
            <a:lvl8pPr>
              <a:defRPr sz="1907"/>
            </a:lvl8pPr>
            <a:lvl9pPr>
              <a:defRPr sz="1907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87" y="2057400"/>
            <a:ext cx="3931725" cy="3811588"/>
          </a:xfrm>
        </p:spPr>
        <p:txBody>
          <a:bodyPr/>
          <a:lstStyle>
            <a:lvl1pPr marL="0" indent="0">
              <a:buNone/>
              <a:defRPr sz="1525"/>
            </a:lvl1pPr>
            <a:lvl2pPr marL="435477" indent="0">
              <a:buNone/>
              <a:defRPr sz="1335"/>
            </a:lvl2pPr>
            <a:lvl3pPr marL="870956" indent="0">
              <a:buNone/>
              <a:defRPr sz="1144"/>
            </a:lvl3pPr>
            <a:lvl4pPr marL="1306431" indent="0">
              <a:buNone/>
              <a:defRPr sz="954"/>
            </a:lvl4pPr>
            <a:lvl5pPr marL="1741907" indent="0">
              <a:buNone/>
              <a:defRPr sz="954"/>
            </a:lvl5pPr>
            <a:lvl6pPr marL="2177384" indent="0">
              <a:buNone/>
              <a:defRPr sz="954"/>
            </a:lvl6pPr>
            <a:lvl7pPr marL="2612864" indent="0">
              <a:buNone/>
              <a:defRPr sz="954"/>
            </a:lvl7pPr>
            <a:lvl8pPr marL="3048338" indent="0">
              <a:buNone/>
              <a:defRPr sz="954"/>
            </a:lvl8pPr>
            <a:lvl9pPr marL="3483816" indent="0">
              <a:buNone/>
              <a:defRPr sz="954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490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24716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87" y="457202"/>
            <a:ext cx="3931725" cy="1600200"/>
          </a:xfrm>
        </p:spPr>
        <p:txBody>
          <a:bodyPr anchor="b"/>
          <a:lstStyle>
            <a:lvl1pPr>
              <a:defRPr sz="3049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2516" y="987434"/>
            <a:ext cx="6171397" cy="4873625"/>
          </a:xfrm>
        </p:spPr>
        <p:txBody>
          <a:bodyPr/>
          <a:lstStyle>
            <a:lvl1pPr marL="0" indent="0">
              <a:buNone/>
              <a:defRPr sz="3049"/>
            </a:lvl1pPr>
            <a:lvl2pPr marL="435477" indent="0">
              <a:buNone/>
              <a:defRPr sz="2667"/>
            </a:lvl2pPr>
            <a:lvl3pPr marL="870956" indent="0">
              <a:buNone/>
              <a:defRPr sz="2288"/>
            </a:lvl3pPr>
            <a:lvl4pPr marL="1306431" indent="0">
              <a:buNone/>
              <a:defRPr sz="1907"/>
            </a:lvl4pPr>
            <a:lvl5pPr marL="1741907" indent="0">
              <a:buNone/>
              <a:defRPr sz="1907"/>
            </a:lvl5pPr>
            <a:lvl6pPr marL="2177384" indent="0">
              <a:buNone/>
              <a:defRPr sz="1907"/>
            </a:lvl6pPr>
            <a:lvl7pPr marL="2612864" indent="0">
              <a:buNone/>
              <a:defRPr sz="1907"/>
            </a:lvl7pPr>
            <a:lvl8pPr marL="3048338" indent="0">
              <a:buNone/>
              <a:defRPr sz="1907"/>
            </a:lvl8pPr>
            <a:lvl9pPr marL="3483816" indent="0">
              <a:buNone/>
              <a:defRPr sz="1907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87" y="2057400"/>
            <a:ext cx="3931725" cy="3811588"/>
          </a:xfrm>
        </p:spPr>
        <p:txBody>
          <a:bodyPr/>
          <a:lstStyle>
            <a:lvl1pPr marL="0" indent="0">
              <a:buNone/>
              <a:defRPr sz="1525"/>
            </a:lvl1pPr>
            <a:lvl2pPr marL="435477" indent="0">
              <a:buNone/>
              <a:defRPr sz="1335"/>
            </a:lvl2pPr>
            <a:lvl3pPr marL="870956" indent="0">
              <a:buNone/>
              <a:defRPr sz="1144"/>
            </a:lvl3pPr>
            <a:lvl4pPr marL="1306431" indent="0">
              <a:buNone/>
              <a:defRPr sz="954"/>
            </a:lvl4pPr>
            <a:lvl5pPr marL="1741907" indent="0">
              <a:buNone/>
              <a:defRPr sz="954"/>
            </a:lvl5pPr>
            <a:lvl6pPr marL="2177384" indent="0">
              <a:buNone/>
              <a:defRPr sz="954"/>
            </a:lvl6pPr>
            <a:lvl7pPr marL="2612864" indent="0">
              <a:buNone/>
              <a:defRPr sz="954"/>
            </a:lvl7pPr>
            <a:lvl8pPr marL="3048338" indent="0">
              <a:buNone/>
              <a:defRPr sz="954"/>
            </a:lvl8pPr>
            <a:lvl9pPr marL="3483816" indent="0">
              <a:buNone/>
              <a:defRPr sz="954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9029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9753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6"/>
            <a:ext cx="2628558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3" y="365126"/>
            <a:ext cx="7733293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921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73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" y="-1"/>
            <a:ext cx="1219041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1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6248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626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74170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0024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8805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7864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0684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E3D-5EB2-47B3-9F8A-4FDCD0679CE9}" type="datetimeFigureOut">
              <a:rPr lang="vi-VN" smtClean="0"/>
              <a:t>19/01/2022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1993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7" y="365131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7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7" y="6356358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D4BB1-535C-4AC5-BAC5-D3AA5152F623}" type="datetimeFigureOut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19/01/2022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8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81" y="6356358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8709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C9FA7-F21D-479E-8E1D-5DBE4F4C205C}" type="slidenum">
              <a:rPr kumimoji="0" lang="vi-VN" sz="1144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709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144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988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870956" rtl="0" eaLnBrk="1" latinLnBrk="0" hangingPunct="1">
        <a:lnSpc>
          <a:spcPct val="90000"/>
        </a:lnSpc>
        <a:spcBef>
          <a:spcPct val="0"/>
        </a:spcBef>
        <a:buNone/>
        <a:defRPr sz="41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7737" indent="-217737" algn="l" defTabSz="870956" rtl="0" eaLnBrk="1" latinLnBrk="0" hangingPunct="1">
        <a:lnSpc>
          <a:spcPct val="90000"/>
        </a:lnSpc>
        <a:spcBef>
          <a:spcPts val="954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53215" indent="-217737" algn="l" defTabSz="870956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2288" kern="1200">
          <a:solidFill>
            <a:schemeClr val="tx1"/>
          </a:solidFill>
          <a:latin typeface="+mn-lt"/>
          <a:ea typeface="+mn-ea"/>
          <a:cs typeface="+mn-cs"/>
        </a:defRPr>
      </a:lvl2pPr>
      <a:lvl3pPr marL="1088693" indent="-217737" algn="l" defTabSz="870956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907" kern="1200">
          <a:solidFill>
            <a:schemeClr val="tx1"/>
          </a:solidFill>
          <a:latin typeface="+mn-lt"/>
          <a:ea typeface="+mn-ea"/>
          <a:cs typeface="+mn-cs"/>
        </a:defRPr>
      </a:lvl3pPr>
      <a:lvl4pPr marL="1524170" indent="-217737" algn="l" defTabSz="870956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6" kern="1200">
          <a:solidFill>
            <a:schemeClr val="tx1"/>
          </a:solidFill>
          <a:latin typeface="+mn-lt"/>
          <a:ea typeface="+mn-ea"/>
          <a:cs typeface="+mn-cs"/>
        </a:defRPr>
      </a:lvl4pPr>
      <a:lvl5pPr marL="1959646" indent="-217737" algn="l" defTabSz="870956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6" kern="1200">
          <a:solidFill>
            <a:schemeClr val="tx1"/>
          </a:solidFill>
          <a:latin typeface="+mn-lt"/>
          <a:ea typeface="+mn-ea"/>
          <a:cs typeface="+mn-cs"/>
        </a:defRPr>
      </a:lvl5pPr>
      <a:lvl6pPr marL="2395124" indent="-217737" algn="l" defTabSz="870956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6" kern="1200">
          <a:solidFill>
            <a:schemeClr val="tx1"/>
          </a:solidFill>
          <a:latin typeface="+mn-lt"/>
          <a:ea typeface="+mn-ea"/>
          <a:cs typeface="+mn-cs"/>
        </a:defRPr>
      </a:lvl6pPr>
      <a:lvl7pPr marL="2830602" indent="-217737" algn="l" defTabSz="870956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6" kern="1200">
          <a:solidFill>
            <a:schemeClr val="tx1"/>
          </a:solidFill>
          <a:latin typeface="+mn-lt"/>
          <a:ea typeface="+mn-ea"/>
          <a:cs typeface="+mn-cs"/>
        </a:defRPr>
      </a:lvl7pPr>
      <a:lvl8pPr marL="3266076" indent="-217737" algn="l" defTabSz="870956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6" kern="1200">
          <a:solidFill>
            <a:schemeClr val="tx1"/>
          </a:solidFill>
          <a:latin typeface="+mn-lt"/>
          <a:ea typeface="+mn-ea"/>
          <a:cs typeface="+mn-cs"/>
        </a:defRPr>
      </a:lvl8pPr>
      <a:lvl9pPr marL="3701554" indent="-217737" algn="l" defTabSz="870956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1pPr>
      <a:lvl2pPr marL="435477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2pPr>
      <a:lvl3pPr marL="870956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3pPr>
      <a:lvl4pPr marL="1306431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4pPr>
      <a:lvl5pPr marL="1741907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5pPr>
      <a:lvl6pPr marL="2177384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6pPr>
      <a:lvl7pPr marL="2612864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7pPr>
      <a:lvl8pPr marL="3048338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8pPr>
      <a:lvl9pPr marL="3483816" algn="l" defTabSz="870956" rtl="0" eaLnBrk="1" latinLnBrk="0" hangingPunct="1">
        <a:defRPr sz="1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20.png"/><Relationship Id="rId1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microsoft.com/office/2007/relationships/hdphoto" Target="../media/hdphoto3.wdp"/><Relationship Id="rId17" Type="http://schemas.openxmlformats.org/officeDocument/2006/relationships/slide" Target="slide7.xml"/><Relationship Id="rId2" Type="http://schemas.openxmlformats.org/officeDocument/2006/relationships/image" Target="../media/image13.png"/><Relationship Id="rId16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5" Type="http://schemas.openxmlformats.org/officeDocument/2006/relationships/slide" Target="slide5.xml"/><Relationship Id="rId10" Type="http://schemas.microsoft.com/office/2007/relationships/hdphoto" Target="../media/hdphoto2.wdp"/><Relationship Id="rId19" Type="http://schemas.openxmlformats.org/officeDocument/2006/relationships/slide" Target="slide9.xml"/><Relationship Id="rId4" Type="http://schemas.openxmlformats.org/officeDocument/2006/relationships/image" Target="../media/image15.png"/><Relationship Id="rId9" Type="http://schemas.openxmlformats.org/officeDocument/2006/relationships/image" Target="../media/image18.png"/><Relationship Id="rId1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slide" Target="slide4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slide" Target="slide4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10" Type="http://schemas.openxmlformats.org/officeDocument/2006/relationships/slide" Target="slide4.xml"/><Relationship Id="rId4" Type="http://schemas.openxmlformats.org/officeDocument/2006/relationships/audio" Target="../media/audio3.wav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slide" Target="slide4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"/>
          <p:cNvSpPr txBox="1"/>
          <p:nvPr/>
        </p:nvSpPr>
        <p:spPr>
          <a:xfrm>
            <a:off x="1270670" y="1484784"/>
            <a:ext cx="9721080" cy="2100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66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CHÀO MỪNG CÁC </a:t>
            </a:r>
            <a:r>
              <a:rPr lang="en-US" sz="66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6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ĐẾN VỚI TIẾT </a:t>
            </a:r>
            <a:r>
              <a:rPr lang="en-US" sz="66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TOÁN</a:t>
            </a:r>
            <a:endParaRPr sz="66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191"/>
          <p:cNvSpPr txBox="1">
            <a:spLocks noChangeArrowheads="1"/>
          </p:cNvSpPr>
          <p:nvPr/>
        </p:nvSpPr>
        <p:spPr bwMode="auto">
          <a:xfrm>
            <a:off x="2062758" y="116632"/>
            <a:ext cx="11363847" cy="91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377" eaLnBrk="1" hangingPunct="1"/>
            <a:r>
              <a:rPr lang="en-US" sz="2667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defTabSz="914377" eaLnBrk="1" hangingPunct="1"/>
            <a:r>
              <a:rPr lang="en-US" sz="2667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419"/>
            <a:ext cx="1954243" cy="1954243"/>
          </a:xfrm>
          <a:prstGeom prst="rect">
            <a:avLst/>
          </a:prstGeom>
        </p:spPr>
      </p:pic>
      <p:sp>
        <p:nvSpPr>
          <p:cNvPr id="6" name="Text Box 195"/>
          <p:cNvSpPr txBox="1">
            <a:spLocks noChangeArrowheads="1"/>
          </p:cNvSpPr>
          <p:nvPr/>
        </p:nvSpPr>
        <p:spPr bwMode="auto">
          <a:xfrm>
            <a:off x="4943078" y="4040282"/>
            <a:ext cx="6440026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377" eaLnBrk="1" hangingPunct="1">
              <a:spcBef>
                <a:spcPct val="50000"/>
              </a:spcBef>
            </a:pP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Hường</a:t>
            </a:r>
            <a:endParaRPr 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07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7712" y="973069"/>
            <a:ext cx="7433104" cy="561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708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49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Thứ</a:t>
            </a:r>
            <a:r>
              <a:rPr kumimoji="0" lang="en-US" sz="304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 </a:t>
            </a:r>
            <a:r>
              <a:rPr kumimoji="0" lang="en-US" sz="3049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năm</a:t>
            </a:r>
            <a:r>
              <a:rPr kumimoji="0" lang="en-US" sz="3049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 </a:t>
            </a:r>
            <a:r>
              <a:rPr kumimoji="0" lang="en-US" sz="3049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ngày</a:t>
            </a:r>
            <a:r>
              <a:rPr kumimoji="0" lang="en-US" sz="304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 </a:t>
            </a:r>
            <a:r>
              <a:rPr kumimoji="0" lang="en-US" sz="3049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20 </a:t>
            </a:r>
            <a:r>
              <a:rPr kumimoji="0" lang="en-US" sz="3049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tháng</a:t>
            </a:r>
            <a:r>
              <a:rPr kumimoji="0" lang="en-US" sz="304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 </a:t>
            </a:r>
            <a:r>
              <a:rPr kumimoji="0" lang="en-US" sz="3049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1 </a:t>
            </a:r>
            <a:r>
              <a:rPr kumimoji="0" lang="en-US" sz="3049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năm</a:t>
            </a:r>
            <a:r>
              <a:rPr kumimoji="0" lang="en-US" sz="304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 </a:t>
            </a:r>
            <a:r>
              <a:rPr kumimoji="0" lang="en-US" sz="3049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2022</a:t>
            </a:r>
            <a:endParaRPr kumimoji="0" lang="vi-VN" sz="304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P001 5 hàng" panose="020B0603050302020204" pitchFamily="34" charset="-93"/>
              <a:ea typeface="+mn-ea"/>
              <a:cs typeface="Arial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6854" y="1667480"/>
            <a:ext cx="6290385" cy="561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708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49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Toán</a:t>
            </a:r>
            <a:endParaRPr kumimoji="0" lang="vi-VN" sz="304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P001 5 hàng" panose="020B0603050302020204" pitchFamily="34" charset="-93"/>
              <a:ea typeface="+mn-ea"/>
              <a:cs typeface="Arial"/>
              <a:sym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8782" y="2348880"/>
            <a:ext cx="10799620" cy="561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708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49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Thừa</a:t>
            </a:r>
            <a:r>
              <a:rPr kumimoji="0" lang="en-US" sz="3049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 </a:t>
            </a:r>
            <a:r>
              <a:rPr kumimoji="0" lang="en-US" sz="3049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số</a:t>
            </a:r>
            <a:r>
              <a:rPr kumimoji="0" lang="en-US" sz="3049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 - </a:t>
            </a:r>
            <a:r>
              <a:rPr kumimoji="0" lang="en-US" sz="3049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5 hàng" panose="020B0603050302020204" pitchFamily="34" charset="-93"/>
                <a:ea typeface="+mn-ea"/>
                <a:cs typeface="Arial"/>
                <a:sym typeface="Arial"/>
              </a:rPr>
              <a:t>Tích</a:t>
            </a:r>
            <a:endParaRPr kumimoji="0" lang="vi-VN" sz="304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P001 5 hàng" panose="020B0603050302020204" pitchFamily="34" charset="-93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39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" r="343"/>
          <a:stretch/>
        </p:blipFill>
        <p:spPr>
          <a:xfrm>
            <a:off x="190550" y="563171"/>
            <a:ext cx="11521280" cy="404206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92928F58-F097-4555-89A0-88233295C1A7}"/>
              </a:ext>
            </a:extLst>
          </p:cNvPr>
          <p:cNvGrpSpPr/>
          <p:nvPr/>
        </p:nvGrpSpPr>
        <p:grpSpPr>
          <a:xfrm>
            <a:off x="3657747" y="5479138"/>
            <a:ext cx="4874917" cy="902190"/>
            <a:chOff x="4105812" y="5615379"/>
            <a:chExt cx="4293650" cy="682943"/>
          </a:xfrm>
        </p:grpSpPr>
        <p:sp>
          <p:nvSpPr>
            <p:cNvPr id="27" name="Rounded Rectangle 8">
              <a:extLst>
                <a:ext uri="{FF2B5EF4-FFF2-40B4-BE49-F238E27FC236}">
                  <a16:creationId xmlns:a16="http://schemas.microsoft.com/office/drawing/2014/main" id="{66F4BD78-CB41-4D95-BA15-3949DEAA803C}"/>
                </a:ext>
              </a:extLst>
            </p:cNvPr>
            <p:cNvSpPr/>
            <p:nvPr/>
          </p:nvSpPr>
          <p:spPr>
            <a:xfrm>
              <a:off x="4105812" y="5632814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ounded Rectangle 9">
              <a:extLst>
                <a:ext uri="{FF2B5EF4-FFF2-40B4-BE49-F238E27FC236}">
                  <a16:creationId xmlns:a16="http://schemas.microsoft.com/office/drawing/2014/main" id="{916FFCC8-0D1A-4ECB-9DB6-C76A4DA1198F}"/>
                </a:ext>
              </a:extLst>
            </p:cNvPr>
            <p:cNvSpPr/>
            <p:nvPr/>
          </p:nvSpPr>
          <p:spPr>
            <a:xfrm>
              <a:off x="5972842" y="5645757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ounded Rectangle 10">
              <a:extLst>
                <a:ext uri="{FF2B5EF4-FFF2-40B4-BE49-F238E27FC236}">
                  <a16:creationId xmlns:a16="http://schemas.microsoft.com/office/drawing/2014/main" id="{BA4FDD7D-66A7-4E85-8129-9478D0DAC82B}"/>
                </a:ext>
              </a:extLst>
            </p:cNvPr>
            <p:cNvSpPr/>
            <p:nvPr/>
          </p:nvSpPr>
          <p:spPr>
            <a:xfrm>
              <a:off x="7607374" y="5632814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E1DA806-2217-445A-B457-00CC3FF2252D}"/>
                </a:ext>
              </a:extLst>
            </p:cNvPr>
            <p:cNvSpPr/>
            <p:nvPr/>
          </p:nvSpPr>
          <p:spPr>
            <a:xfrm>
              <a:off x="5045698" y="5632814"/>
              <a:ext cx="787246" cy="665508"/>
            </a:xfrm>
            <a:prstGeom prst="ellipse">
              <a:avLst/>
            </a:prstGeom>
            <a:noFill/>
            <a:ln w="38100">
              <a:solidFill>
                <a:srgbClr val="50B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C097A4CA-4BEC-4BC2-A661-13FBE81C89CB}"/>
                </a:ext>
              </a:extLst>
            </p:cNvPr>
            <p:cNvSpPr/>
            <p:nvPr/>
          </p:nvSpPr>
          <p:spPr>
            <a:xfrm>
              <a:off x="6767988" y="5615379"/>
              <a:ext cx="720080" cy="682943"/>
            </a:xfrm>
            <a:prstGeom prst="ellipse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Rounded Rectangle 13">
            <a:extLst>
              <a:ext uri="{FF2B5EF4-FFF2-40B4-BE49-F238E27FC236}">
                <a16:creationId xmlns:a16="http://schemas.microsoft.com/office/drawing/2014/main" id="{8921D1D3-31E5-4DF0-827A-3BCA63DA96CE}"/>
              </a:ext>
            </a:extLst>
          </p:cNvPr>
          <p:cNvSpPr/>
          <p:nvPr/>
        </p:nvSpPr>
        <p:spPr>
          <a:xfrm>
            <a:off x="3723755" y="5599832"/>
            <a:ext cx="740987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ounded Rectangle 13">
            <a:extLst>
              <a:ext uri="{FF2B5EF4-FFF2-40B4-BE49-F238E27FC236}">
                <a16:creationId xmlns:a16="http://schemas.microsoft.com/office/drawing/2014/main" id="{AAD56FE8-C75D-4ED4-A425-61ADAF0124A3}"/>
              </a:ext>
            </a:extLst>
          </p:cNvPr>
          <p:cNvSpPr/>
          <p:nvPr/>
        </p:nvSpPr>
        <p:spPr>
          <a:xfrm>
            <a:off x="4846051" y="5650458"/>
            <a:ext cx="673501" cy="478501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vi-VN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unded Rectangle 13">
            <a:extLst>
              <a:ext uri="{FF2B5EF4-FFF2-40B4-BE49-F238E27FC236}">
                <a16:creationId xmlns:a16="http://schemas.microsoft.com/office/drawing/2014/main" id="{C1771937-F46E-40EA-9AB1-BDB863349331}"/>
              </a:ext>
            </a:extLst>
          </p:cNvPr>
          <p:cNvSpPr/>
          <p:nvPr/>
        </p:nvSpPr>
        <p:spPr>
          <a:xfrm>
            <a:off x="5803205" y="5630455"/>
            <a:ext cx="816188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ounded Rectangle 13">
            <a:extLst>
              <a:ext uri="{FF2B5EF4-FFF2-40B4-BE49-F238E27FC236}">
                <a16:creationId xmlns:a16="http://schemas.microsoft.com/office/drawing/2014/main" id="{A6B86842-2514-4675-99EB-37A67E65A156}"/>
              </a:ext>
            </a:extLst>
          </p:cNvPr>
          <p:cNvSpPr/>
          <p:nvPr/>
        </p:nvSpPr>
        <p:spPr>
          <a:xfrm>
            <a:off x="7681022" y="5599832"/>
            <a:ext cx="816188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37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" r="123"/>
          <a:stretch/>
        </p:blipFill>
        <p:spPr bwMode="auto">
          <a:xfrm>
            <a:off x="1762186" y="682719"/>
            <a:ext cx="8437476" cy="282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98862" y="3509470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2      x       4      =      8</a:t>
            </a:r>
            <a:endParaRPr lang="vi-V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350790" y="4635956"/>
            <a:ext cx="1800200" cy="651402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Thừa số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231110" y="4696641"/>
            <a:ext cx="1800200" cy="651402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Thừa số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62690" y="4751105"/>
            <a:ext cx="1524904" cy="481744"/>
          </a:xfrm>
          <a:prstGeom prst="roundRect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Tích 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>
            <a:cxnSpLocks/>
            <a:stCxn id="3" idx="0"/>
          </p:cNvCxnSpPr>
          <p:nvPr/>
        </p:nvCxnSpPr>
        <p:spPr>
          <a:xfrm flipV="1">
            <a:off x="3250890" y="4220000"/>
            <a:ext cx="0" cy="415956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9" name="Straight Arrow Connector 8"/>
          <p:cNvCxnSpPr>
            <a:stCxn id="5" idx="0"/>
          </p:cNvCxnSpPr>
          <p:nvPr/>
        </p:nvCxnSpPr>
        <p:spPr>
          <a:xfrm flipV="1">
            <a:off x="6131210" y="4294383"/>
            <a:ext cx="0" cy="402258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1" name="Straight Arrow Connector 10"/>
          <p:cNvCxnSpPr>
            <a:stCxn id="6" idx="0"/>
          </p:cNvCxnSpPr>
          <p:nvPr/>
        </p:nvCxnSpPr>
        <p:spPr>
          <a:xfrm flipV="1">
            <a:off x="8825142" y="4220000"/>
            <a:ext cx="0" cy="531105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3" name="TextBox 12"/>
          <p:cNvSpPr txBox="1"/>
          <p:nvPr/>
        </p:nvSpPr>
        <p:spPr>
          <a:xfrm>
            <a:off x="1558702" y="553601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400" b="1" dirty="0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4400" b="1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2 x 4 cũng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tích</a:t>
            </a:r>
            <a:endParaRPr lang="vi-V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6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9F9535D0-FE82-4913-AE0F-9BB897B7D9A3}"/>
              </a:ext>
            </a:extLst>
          </p:cNvPr>
          <p:cNvGrpSpPr/>
          <p:nvPr/>
        </p:nvGrpSpPr>
        <p:grpSpPr>
          <a:xfrm>
            <a:off x="397334" y="404664"/>
            <a:ext cx="11395743" cy="678033"/>
            <a:chOff x="1253941" y="511805"/>
            <a:chExt cx="11395743" cy="67803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8A853C8-C506-4277-A729-BB5513159F8C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0D428E3A-75F0-4CF0-975C-3F5314D6ABDD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CE258F5-7EDE-46DB-BAAF-CD598FF4A931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6727542-B4F1-4891-A6EB-CAB734B3C0B2}"/>
                </a:ext>
              </a:extLst>
            </p:cNvPr>
            <p:cNvSpPr txBox="1"/>
            <p:nvPr/>
          </p:nvSpPr>
          <p:spPr>
            <a:xfrm>
              <a:off x="2059471" y="511805"/>
              <a:ext cx="10590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>
                  <a:latin typeface="Times New Roman" panose="02020603050405020304" pitchFamily="18" charset="0"/>
                  <a:cs typeface="Times New Roman" panose="02020603050405020304" pitchFamily="18" charset="0"/>
                </a:rPr>
                <a:t>Nêu thừa số, tích trong các phép tính sau:</a:t>
              </a:r>
              <a:endParaRPr lang="vi-VN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C0DD85C-F180-44B7-8C46-5C2D5622A182}"/>
              </a:ext>
            </a:extLst>
          </p:cNvPr>
          <p:cNvGrpSpPr/>
          <p:nvPr/>
        </p:nvGrpSpPr>
        <p:grpSpPr>
          <a:xfrm>
            <a:off x="153255" y="2084949"/>
            <a:ext cx="5118947" cy="1368152"/>
            <a:chOff x="550590" y="1916832"/>
            <a:chExt cx="5118947" cy="13681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E5FF263-DD31-469D-AE5C-72332F4173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3" t="9900" r="5087" b="71899"/>
            <a:stretch/>
          </p:blipFill>
          <p:spPr>
            <a:xfrm>
              <a:off x="550590" y="1916832"/>
              <a:ext cx="5118947" cy="1368152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B83710F-B530-4D40-ADAD-DD63F07D5975}"/>
                </a:ext>
              </a:extLst>
            </p:cNvPr>
            <p:cNvSpPr txBox="1"/>
            <p:nvPr/>
          </p:nvSpPr>
          <p:spPr>
            <a:xfrm>
              <a:off x="1994634" y="2185409"/>
              <a:ext cx="31716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Times New Roman" panose="02020603050405020304" pitchFamily="18" charset="0"/>
                  <a:cs typeface="Times New Roman" panose="02020603050405020304" pitchFamily="18" charset="0"/>
                </a:rPr>
                <a:t>5 x 2 = 10</a:t>
              </a:r>
              <a:endParaRPr lang="vi-VN"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976B894-2D79-4419-A540-96DB15CA7D6F}"/>
              </a:ext>
            </a:extLst>
          </p:cNvPr>
          <p:cNvGrpSpPr/>
          <p:nvPr/>
        </p:nvGrpSpPr>
        <p:grpSpPr>
          <a:xfrm>
            <a:off x="6057909" y="2084949"/>
            <a:ext cx="5190427" cy="1368152"/>
            <a:chOff x="6455244" y="1916832"/>
            <a:chExt cx="5190427" cy="1368152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4921D5EC-F3B9-411B-B06A-8459F65448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0" t="68146" r="5130" b="13653"/>
            <a:stretch/>
          </p:blipFill>
          <p:spPr>
            <a:xfrm>
              <a:off x="6455244" y="1916832"/>
              <a:ext cx="5190427" cy="1368152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9CF3271-9FD5-4342-BB4B-4B343CF1ABF2}"/>
                </a:ext>
              </a:extLst>
            </p:cNvPr>
            <p:cNvSpPr txBox="1"/>
            <p:nvPr/>
          </p:nvSpPr>
          <p:spPr>
            <a:xfrm>
              <a:off x="7751390" y="2185409"/>
              <a:ext cx="3600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Times New Roman" panose="02020603050405020304" pitchFamily="18" charset="0"/>
                  <a:cs typeface="Times New Roman" panose="02020603050405020304" pitchFamily="18" charset="0"/>
                </a:rPr>
                <a:t>4 x 3 = 12</a:t>
              </a:r>
              <a:endParaRPr lang="vi-VN"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84647CD-7EB3-45B5-B62A-639DB67F2DCA}"/>
              </a:ext>
            </a:extLst>
          </p:cNvPr>
          <p:cNvGrpSpPr/>
          <p:nvPr/>
        </p:nvGrpSpPr>
        <p:grpSpPr>
          <a:xfrm>
            <a:off x="3177591" y="2084949"/>
            <a:ext cx="5118947" cy="1368152"/>
            <a:chOff x="550590" y="1916832"/>
            <a:chExt cx="5118947" cy="1368152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0B63E3B5-EF40-4B06-BCE3-A1766AF8A6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42" t="9900" r="5617" b="71899"/>
            <a:stretch/>
          </p:blipFill>
          <p:spPr>
            <a:xfrm>
              <a:off x="550590" y="1916832"/>
              <a:ext cx="5118947" cy="1368152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CDC3C98-FADA-47E5-9E80-520A446C47F8}"/>
                </a:ext>
              </a:extLst>
            </p:cNvPr>
            <p:cNvSpPr txBox="1"/>
            <p:nvPr/>
          </p:nvSpPr>
          <p:spPr>
            <a:xfrm>
              <a:off x="1994634" y="2185409"/>
              <a:ext cx="31716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Times New Roman" panose="02020603050405020304" pitchFamily="18" charset="0"/>
                  <a:cs typeface="Times New Roman" panose="02020603050405020304" pitchFamily="18" charset="0"/>
                </a:rPr>
                <a:t>5 x 2 = 10</a:t>
              </a:r>
              <a:endParaRPr lang="vi-VN"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0" name="Rounded Rectangle 15">
            <a:extLst>
              <a:ext uri="{FF2B5EF4-FFF2-40B4-BE49-F238E27FC236}">
                <a16:creationId xmlns:a16="http://schemas.microsoft.com/office/drawing/2014/main" id="{C41244B0-C2EA-4080-B08E-09733CA8886E}"/>
              </a:ext>
            </a:extLst>
          </p:cNvPr>
          <p:cNvSpPr/>
          <p:nvPr/>
        </p:nvSpPr>
        <p:spPr>
          <a:xfrm>
            <a:off x="2409152" y="4519592"/>
            <a:ext cx="2071283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Thừa số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638AE2A-4D26-4CF0-A021-1780953B0E18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444794" y="3122967"/>
            <a:ext cx="1299212" cy="1396625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42" name="Rounded Rectangle 17">
            <a:extLst>
              <a:ext uri="{FF2B5EF4-FFF2-40B4-BE49-F238E27FC236}">
                <a16:creationId xmlns:a16="http://schemas.microsoft.com/office/drawing/2014/main" id="{56761F7F-3BC8-4178-80D1-8EF416108D11}"/>
              </a:ext>
            </a:extLst>
          </p:cNvPr>
          <p:cNvSpPr/>
          <p:nvPr/>
        </p:nvSpPr>
        <p:spPr>
          <a:xfrm>
            <a:off x="4843540" y="4519592"/>
            <a:ext cx="2071283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Thừa số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73DF62D-BE28-4747-BA6C-69C4AC37640A}"/>
              </a:ext>
            </a:extLst>
          </p:cNvPr>
          <p:cNvCxnSpPr>
            <a:stCxn id="42" idx="0"/>
          </p:cNvCxnSpPr>
          <p:nvPr/>
        </p:nvCxnSpPr>
        <p:spPr>
          <a:xfrm flipV="1">
            <a:off x="5879182" y="3122967"/>
            <a:ext cx="0" cy="1396625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44" name="Rounded Rectangle 19">
            <a:extLst>
              <a:ext uri="{FF2B5EF4-FFF2-40B4-BE49-F238E27FC236}">
                <a16:creationId xmlns:a16="http://schemas.microsoft.com/office/drawing/2014/main" id="{1DE55635-8479-40FE-88F8-BFBA6C5B99F8}"/>
              </a:ext>
            </a:extLst>
          </p:cNvPr>
          <p:cNvSpPr/>
          <p:nvPr/>
        </p:nvSpPr>
        <p:spPr>
          <a:xfrm>
            <a:off x="7264286" y="4519592"/>
            <a:ext cx="2071283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Tích 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B347866-F9BD-431D-A674-84D74D2CFE41}"/>
              </a:ext>
            </a:extLst>
          </p:cNvPr>
          <p:cNvCxnSpPr>
            <a:stCxn id="44" idx="0"/>
          </p:cNvCxnSpPr>
          <p:nvPr/>
        </p:nvCxnSpPr>
        <p:spPr>
          <a:xfrm flipH="1" flipV="1">
            <a:off x="6914823" y="3122967"/>
            <a:ext cx="1385105" cy="1396625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291DA7C-9FA0-48F5-9A23-C31D9080C9F2}"/>
              </a:ext>
            </a:extLst>
          </p:cNvPr>
          <p:cNvCxnSpPr>
            <a:cxnSpLocks/>
          </p:cNvCxnSpPr>
          <p:nvPr/>
        </p:nvCxnSpPr>
        <p:spPr>
          <a:xfrm>
            <a:off x="1220327" y="1050995"/>
            <a:ext cx="326010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63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7982E-6 -3.7037E-6 L 0.25003 -3.7037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ADF2ED4-723A-47C4-A762-4CEB930AF3A2}"/>
              </a:ext>
            </a:extLst>
          </p:cNvPr>
          <p:cNvGrpSpPr/>
          <p:nvPr/>
        </p:nvGrpSpPr>
        <p:grpSpPr>
          <a:xfrm>
            <a:off x="550590" y="1916832"/>
            <a:ext cx="5118947" cy="1368152"/>
            <a:chOff x="550590" y="1916832"/>
            <a:chExt cx="5118947" cy="136815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C7C8454-276D-48E4-B3EB-98A81E6AE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30" t="9580" r="5429" b="72219"/>
            <a:stretch/>
          </p:blipFill>
          <p:spPr>
            <a:xfrm>
              <a:off x="550590" y="1916832"/>
              <a:ext cx="5118947" cy="136815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B67DC16-7E4D-4789-95F2-8F22A26EB6EE}"/>
                </a:ext>
              </a:extLst>
            </p:cNvPr>
            <p:cNvSpPr txBox="1"/>
            <p:nvPr/>
          </p:nvSpPr>
          <p:spPr>
            <a:xfrm>
              <a:off x="1994634" y="2185409"/>
              <a:ext cx="31716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5 x 2 = 10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D8DD5AE-1F8F-41AF-89B9-5D3F12D3B11C}"/>
              </a:ext>
            </a:extLst>
          </p:cNvPr>
          <p:cNvGrpSpPr/>
          <p:nvPr/>
        </p:nvGrpSpPr>
        <p:grpSpPr>
          <a:xfrm>
            <a:off x="6665419" y="1916832"/>
            <a:ext cx="5190427" cy="1368152"/>
            <a:chOff x="6455244" y="1916832"/>
            <a:chExt cx="5190427" cy="136815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747EE8-CB8B-4751-9F06-EBC84FDEC1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0" t="68146" r="5130" b="13653"/>
            <a:stretch/>
          </p:blipFill>
          <p:spPr>
            <a:xfrm>
              <a:off x="6455244" y="1916832"/>
              <a:ext cx="5190427" cy="1368152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EAC8513-93C8-4BEC-977C-286BFF860E35}"/>
                </a:ext>
              </a:extLst>
            </p:cNvPr>
            <p:cNvSpPr txBox="1"/>
            <p:nvPr/>
          </p:nvSpPr>
          <p:spPr>
            <a:xfrm>
              <a:off x="7751390" y="2185409"/>
              <a:ext cx="3600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4 x 3 = 12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C865F28-0D7E-43EA-AE1C-A4C3ED2F9CE1}"/>
              </a:ext>
            </a:extLst>
          </p:cNvPr>
          <p:cNvGrpSpPr/>
          <p:nvPr/>
        </p:nvGrpSpPr>
        <p:grpSpPr>
          <a:xfrm>
            <a:off x="3641083" y="1916832"/>
            <a:ext cx="5190427" cy="1368152"/>
            <a:chOff x="6455244" y="1916832"/>
            <a:chExt cx="5190427" cy="136815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F3A903F-6D73-49A2-9521-7E1751CA8A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0" t="68146" r="5130" b="13653"/>
            <a:stretch/>
          </p:blipFill>
          <p:spPr>
            <a:xfrm>
              <a:off x="6455244" y="1916832"/>
              <a:ext cx="5190427" cy="1368152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3661F8C-8BA7-4E39-A6BD-1AECB5B4649B}"/>
                </a:ext>
              </a:extLst>
            </p:cNvPr>
            <p:cNvSpPr txBox="1"/>
            <p:nvPr/>
          </p:nvSpPr>
          <p:spPr>
            <a:xfrm>
              <a:off x="7751390" y="2185409"/>
              <a:ext cx="3600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4 x 3 = 12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Rounded Rectangle 10">
            <a:extLst>
              <a:ext uri="{FF2B5EF4-FFF2-40B4-BE49-F238E27FC236}">
                <a16:creationId xmlns:a16="http://schemas.microsoft.com/office/drawing/2014/main" id="{4D007D34-51DA-40AA-A914-6190B67D12FB}"/>
              </a:ext>
            </a:extLst>
          </p:cNvPr>
          <p:cNvSpPr/>
          <p:nvPr/>
        </p:nvSpPr>
        <p:spPr>
          <a:xfrm>
            <a:off x="2688499" y="4329101"/>
            <a:ext cx="2071283" cy="72008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4A61D16-9589-445D-99F7-69DFE59A1D7B}"/>
              </a:ext>
            </a:extLst>
          </p:cNvPr>
          <p:cNvCxnSpPr>
            <a:stCxn id="33" idx="0"/>
          </p:cNvCxnSpPr>
          <p:nvPr/>
        </p:nvCxnSpPr>
        <p:spPr>
          <a:xfrm flipV="1">
            <a:off x="3724141" y="2816933"/>
            <a:ext cx="1299212" cy="1512168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35" name="Rounded Rectangle 12">
            <a:extLst>
              <a:ext uri="{FF2B5EF4-FFF2-40B4-BE49-F238E27FC236}">
                <a16:creationId xmlns:a16="http://schemas.microsoft.com/office/drawing/2014/main" id="{02D2BA0C-2258-4256-B04F-09370CE75509}"/>
              </a:ext>
            </a:extLst>
          </p:cNvPr>
          <p:cNvSpPr/>
          <p:nvPr/>
        </p:nvSpPr>
        <p:spPr>
          <a:xfrm>
            <a:off x="5122887" y="4329101"/>
            <a:ext cx="2071283" cy="72008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5915AD5-3753-407F-8892-1EB86AF976AB}"/>
              </a:ext>
            </a:extLst>
          </p:cNvPr>
          <p:cNvCxnSpPr>
            <a:stCxn id="35" idx="0"/>
          </p:cNvCxnSpPr>
          <p:nvPr/>
        </p:nvCxnSpPr>
        <p:spPr>
          <a:xfrm flipV="1">
            <a:off x="6158529" y="2932476"/>
            <a:ext cx="0" cy="1396625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37" name="Rounded Rectangle 14">
            <a:extLst>
              <a:ext uri="{FF2B5EF4-FFF2-40B4-BE49-F238E27FC236}">
                <a16:creationId xmlns:a16="http://schemas.microsoft.com/office/drawing/2014/main" id="{F10BA570-77B7-4C12-A7AD-1A85A906FC8B}"/>
              </a:ext>
            </a:extLst>
          </p:cNvPr>
          <p:cNvSpPr/>
          <p:nvPr/>
        </p:nvSpPr>
        <p:spPr>
          <a:xfrm>
            <a:off x="7543633" y="4329101"/>
            <a:ext cx="2071283" cy="72008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BF2693D-7313-4963-A80B-6F8F0D279DDF}"/>
              </a:ext>
            </a:extLst>
          </p:cNvPr>
          <p:cNvCxnSpPr>
            <a:stCxn id="37" idx="0"/>
          </p:cNvCxnSpPr>
          <p:nvPr/>
        </p:nvCxnSpPr>
        <p:spPr>
          <a:xfrm flipH="1" flipV="1">
            <a:off x="7369019" y="2816933"/>
            <a:ext cx="1210256" cy="1512168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403269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44613" y="358566"/>
            <a:ext cx="10447137" cy="646331"/>
            <a:chOff x="544613" y="188640"/>
            <a:chExt cx="10447137" cy="646331"/>
          </a:xfrm>
        </p:grpSpPr>
        <p:grpSp>
          <p:nvGrpSpPr>
            <p:cNvPr id="2" name="Group 1"/>
            <p:cNvGrpSpPr/>
            <p:nvPr/>
          </p:nvGrpSpPr>
          <p:grpSpPr>
            <a:xfrm>
              <a:off x="544613" y="188640"/>
              <a:ext cx="654049" cy="635000"/>
              <a:chOff x="7934325" y="85725"/>
              <a:chExt cx="654049" cy="635000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270670" y="188640"/>
              <a:ext cx="9721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US" sz="3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tích, biết các thừa số lần </a:t>
              </a:r>
              <a:r>
                <a:rPr lang="en-US" sz="3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lượt</a:t>
              </a: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vi-VN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5170"/>
            <a:ext cx="6264696" cy="28319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4116" y="3207436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400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vi-VN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3198" y="1965170"/>
            <a:ext cx="6264696" cy="28319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88063" y="3207436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400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vi-VN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1270670" y="920541"/>
            <a:ext cx="4608512" cy="123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E641489-C983-452D-90F2-1DCF8CEC3995}"/>
              </a:ext>
            </a:extLst>
          </p:cNvPr>
          <p:cNvSpPr txBox="1"/>
          <p:nvPr/>
        </p:nvSpPr>
        <p:spPr>
          <a:xfrm>
            <a:off x="1578249" y="3228218"/>
            <a:ext cx="1924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x 3 =</a:t>
            </a:r>
            <a:endParaRPr lang="vi-VN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F35C84-36B6-4543-B5EA-DD1942E1A4B2}"/>
              </a:ext>
            </a:extLst>
          </p:cNvPr>
          <p:cNvSpPr txBox="1"/>
          <p:nvPr/>
        </p:nvSpPr>
        <p:spPr>
          <a:xfrm>
            <a:off x="7748078" y="3196964"/>
            <a:ext cx="1924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x 5 =</a:t>
            </a:r>
            <a:endParaRPr lang="vi-VN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50C87F-1D7B-4F5E-8B28-7226219BCEAF}"/>
              </a:ext>
            </a:extLst>
          </p:cNvPr>
          <p:cNvSpPr txBox="1"/>
          <p:nvPr/>
        </p:nvSpPr>
        <p:spPr>
          <a:xfrm>
            <a:off x="611288" y="4891617"/>
            <a:ext cx="4933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2 x 3 = 2 + 2 + 2 = 6</a:t>
            </a:r>
            <a:endParaRPr lang="vi-V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D881C1-2692-45A6-96B4-BAB74A9ADF71}"/>
              </a:ext>
            </a:extLst>
          </p:cNvPr>
          <p:cNvSpPr txBox="1"/>
          <p:nvPr/>
        </p:nvSpPr>
        <p:spPr>
          <a:xfrm>
            <a:off x="3361295" y="3207436"/>
            <a:ext cx="501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vi-VN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6E5E63-CCBF-49F5-9FD5-AA8F9A223302}"/>
              </a:ext>
            </a:extLst>
          </p:cNvPr>
          <p:cNvSpPr txBox="1"/>
          <p:nvPr/>
        </p:nvSpPr>
        <p:spPr>
          <a:xfrm>
            <a:off x="6095206" y="4911453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4 x 5 = 4 + 4 + 4 + 4 + 4 = 20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1F57ED-CA3A-4F39-80C2-5DAC079F56B4}"/>
              </a:ext>
            </a:extLst>
          </p:cNvPr>
          <p:cNvSpPr txBox="1"/>
          <p:nvPr/>
        </p:nvSpPr>
        <p:spPr>
          <a:xfrm>
            <a:off x="9637571" y="3184887"/>
            <a:ext cx="881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vi-VN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65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 tmFilter="0,0; .5, 0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 tmFilter="0,0; .5, 0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6" grpId="0"/>
      <p:bldP spid="17" grpId="0"/>
      <p:bldP spid="18" grpId="0"/>
      <p:bldP spid="18" grpId="1"/>
      <p:bldP spid="19" grpId="0"/>
      <p:bldP spid="20" grpId="0"/>
      <p:bldP spid="20" grpId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/>
          <p:cNvSpPr/>
          <p:nvPr/>
        </p:nvSpPr>
        <p:spPr>
          <a:xfrm>
            <a:off x="1495195" y="1699067"/>
            <a:ext cx="8797714" cy="4777640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3128" y="214349"/>
            <a:ext cx="1008112" cy="1008112"/>
            <a:chOff x="1522698" y="971728"/>
            <a:chExt cx="720080" cy="767839"/>
          </a:xfrm>
        </p:grpSpPr>
        <p:sp>
          <p:nvSpPr>
            <p:cNvPr id="3" name="Rectangle 2"/>
            <p:cNvSpPr/>
            <p:nvPr/>
          </p:nvSpPr>
          <p:spPr>
            <a:xfrm>
              <a:off x="1630710" y="1125820"/>
              <a:ext cx="504056" cy="504056"/>
            </a:xfrm>
            <a:prstGeom prst="rect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latin typeface="+mj-lt"/>
                  <a:cs typeface="Times New Roman" pitchFamily="18" charset="0"/>
                </a:rPr>
                <a:t>3</a:t>
              </a:r>
              <a:endParaRPr lang="vi-VN" sz="28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1522698" y="971728"/>
              <a:ext cx="720080" cy="767839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 sz="2000">
                <a:latin typeface="+mj-lt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480987" y="432115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449" b="93245" l="16241" r="66024">
                        <a14:foregroundMark x1="17060" y1="78287" x2="16771" y2="88058"/>
                        <a14:foregroundMark x1="16771" y1="88058" x2="16337" y2="90229"/>
                        <a14:foregroundMark x1="16096" y1="91435" x2="21012" y2="92521"/>
                        <a14:foregroundMark x1="21012" y1="92521" x2="29253" y2="91194"/>
                        <a14:foregroundMark x1="29253" y1="91194" x2="51470" y2="93245"/>
                        <a14:foregroundMark x1="62795" y1="72256" x2="61639" y2="88782"/>
                        <a14:foregroundMark x1="62795" y1="60314" x2="62940" y2="69361"/>
                        <a14:foregroundMark x1="61157" y1="70808" x2="61157" y2="61882"/>
                        <a14:foregroundMark x1="61012" y1="51990" x2="58265" y2="63088"/>
                        <a14:foregroundMark x1="57060" y1="66345" x2="54554" y2="68154"/>
                        <a14:foregroundMark x1="59952" y1="60917" x2="63759" y2="49819"/>
                        <a14:foregroundMark x1="62217" y1="37877" x2="61639" y2="48130"/>
                        <a14:foregroundMark x1="61398" y1="47768" x2="64145" y2="47527"/>
                        <a14:foregroundMark x1="62120" y1="67793" x2="62217" y2="75875"/>
                        <a14:foregroundMark x1="62217" y1="74427" x2="64386" y2="63932"/>
                        <a14:foregroundMark x1="65446" y1="51025" x2="66024" y2="68999"/>
                        <a14:foregroundMark x1="45735" y1="59469" x2="41446" y2="62726"/>
                        <a14:foregroundMark x1="46217" y1="76840" x2="46940" y2="81906"/>
                        <a14:foregroundMark x1="47036" y1="74427" x2="30506" y2="79614"/>
                        <a14:foregroundMark x1="30506" y1="79614" x2="23855" y2="76478"/>
                        <a14:foregroundMark x1="30217" y1="61882" x2="27807" y2="62485"/>
                        <a14:foregroundMark x1="29253" y1="61279" x2="31759" y2="61279"/>
                        <a14:foregroundMark x1="23181" y1="76236" x2="21108" y2="815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0" t="25012" r="28186"/>
          <a:stretch/>
        </p:blipFill>
        <p:spPr bwMode="auto">
          <a:xfrm>
            <a:off x="671645" y="2242897"/>
            <a:ext cx="9608788" cy="477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8104791" y="630996"/>
            <a:ext cx="3630484" cy="1741813"/>
          </a:xfrm>
          <a:prstGeom prst="wedgeRoundRectCallout">
            <a:avLst>
              <a:gd name="adj1" fmla="val -30100"/>
              <a:gd name="adj2" fmla="val 6272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tích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3956622" y="1743522"/>
            <a:ext cx="3630484" cy="1253039"/>
          </a:xfrm>
          <a:prstGeom prst="wedgeEllipseCallout">
            <a:avLst>
              <a:gd name="adj1" fmla="val -1979"/>
              <a:gd name="adj2" fmla="val 7883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x 5</a:t>
            </a:r>
            <a:endParaRPr lang="vi-V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1" y="2370042"/>
            <a:ext cx="2854846" cy="1656184"/>
          </a:xfrm>
          <a:prstGeom prst="wedgeEllipseCallout">
            <a:avLst>
              <a:gd name="adj1" fmla="val 58240"/>
              <a:gd name="adj2" fmla="val 4350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err="1">
                <a:latin typeface="+mj-lt"/>
                <a:cs typeface="Times New Roman" pitchFamily="18" charset="0"/>
              </a:rPr>
              <a:t>Mình</a:t>
            </a:r>
            <a:r>
              <a:rPr lang="en-US" sz="2600" dirty="0">
                <a:latin typeface="+mj-lt"/>
                <a:cs typeface="Times New Roman" pitchFamily="18" charset="0"/>
              </a:rPr>
              <a:t> </a:t>
            </a:r>
            <a:r>
              <a:rPr lang="en-US" sz="2600" dirty="0" err="1">
                <a:latin typeface="+mj-lt"/>
                <a:cs typeface="Times New Roman" pitchFamily="18" charset="0"/>
              </a:rPr>
              <a:t>có</a:t>
            </a:r>
            <a:r>
              <a:rPr lang="en-US" sz="2600" dirty="0">
                <a:latin typeface="+mj-lt"/>
                <a:cs typeface="Times New Roman" pitchFamily="18" charset="0"/>
              </a:rPr>
              <a:t> </a:t>
            </a:r>
            <a:r>
              <a:rPr lang="en-US" sz="2600" dirty="0" err="1">
                <a:latin typeface="+mj-lt"/>
                <a:cs typeface="Times New Roman" pitchFamily="18" charset="0"/>
              </a:rPr>
              <a:t>tích</a:t>
            </a:r>
            <a:r>
              <a:rPr lang="en-US" sz="2600" dirty="0">
                <a:latin typeface="+mj-lt"/>
                <a:cs typeface="Times New Roman" pitchFamily="18" charset="0"/>
              </a:rPr>
              <a:t> </a:t>
            </a:r>
            <a:r>
              <a:rPr lang="en-US" sz="2600" dirty="0" err="1">
                <a:latin typeface="+mj-lt"/>
                <a:cs typeface="Times New Roman" pitchFamily="18" charset="0"/>
              </a:rPr>
              <a:t>là</a:t>
            </a:r>
            <a:r>
              <a:rPr lang="en-US" sz="2600" dirty="0">
                <a:latin typeface="+mj-lt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x 2</a:t>
            </a:r>
            <a:endParaRPr lang="vi-V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/>
          <p:cNvCxnSpPr>
            <a:stCxn id="5" idx="2"/>
          </p:cNvCxnSpPr>
          <p:nvPr/>
        </p:nvCxnSpPr>
        <p:spPr>
          <a:xfrm>
            <a:off x="3929259" y="1078446"/>
            <a:ext cx="194992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73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/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90950" y="548680"/>
            <a:ext cx="82718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CỦNG CỐ - DẶN DÒ</a:t>
            </a:r>
          </a:p>
        </p:txBody>
      </p:sp>
    </p:spTree>
    <p:extLst>
      <p:ext uri="{BB962C8B-B14F-4D97-AF65-F5344CB8AC3E}">
        <p14:creationId xmlns:p14="http://schemas.microsoft.com/office/powerpoint/2010/main" val="216579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95852" y="3138785"/>
            <a:ext cx="10949750" cy="371921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7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0" r="79400" b="5201"/>
          <a:stretch/>
        </p:blipFill>
        <p:spPr>
          <a:xfrm>
            <a:off x="-95425" y="4359018"/>
            <a:ext cx="2690461" cy="27426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3250" y="2130313"/>
            <a:ext cx="53285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5496">
            <a:off x="5998570" y="119608"/>
            <a:ext cx="3657607" cy="36576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9" t="72797" r="57821" b="6204"/>
          <a:stretch/>
        </p:blipFill>
        <p:spPr>
          <a:xfrm>
            <a:off x="2777870" y="1183288"/>
            <a:ext cx="2474637" cy="25226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" t="4546" r="77733" b="74455"/>
          <a:stretch/>
        </p:blipFill>
        <p:spPr>
          <a:xfrm>
            <a:off x="9087910" y="4062813"/>
            <a:ext cx="2592288" cy="26425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09" t="53707" r="991" b="25294"/>
          <a:stretch/>
        </p:blipFill>
        <p:spPr>
          <a:xfrm>
            <a:off x="2926854" y="4931080"/>
            <a:ext cx="2690461" cy="274261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1063758" y="0"/>
            <a:ext cx="1126655" cy="1183288"/>
          </a:xfrm>
          <a:prstGeom prst="roundRect">
            <a:avLst/>
          </a:prstGeom>
          <a:solidFill>
            <a:srgbClr val="FDF6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8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0775726" y="0"/>
            <a:ext cx="1224136" cy="1196752"/>
          </a:xfrm>
          <a:prstGeom prst="roundRect">
            <a:avLst/>
          </a:prstGeom>
          <a:solidFill>
            <a:srgbClr val="AF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871966" y="-1130474"/>
            <a:ext cx="8132700" cy="8015858"/>
            <a:chOff x="3768946" y="-918170"/>
            <a:chExt cx="8132700" cy="801585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54" t="4111" r="10056" b="53673"/>
            <a:stretch/>
          </p:blipFill>
          <p:spPr>
            <a:xfrm rot="18146804" flipH="1">
              <a:off x="2484976" y="365800"/>
              <a:ext cx="5806440" cy="32385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54" t="4111" r="10056" b="53673"/>
            <a:stretch/>
          </p:blipFill>
          <p:spPr>
            <a:xfrm>
              <a:off x="6095206" y="16808"/>
              <a:ext cx="5806440" cy="3238500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54" t="4112" r="10056" b="11457"/>
            <a:stretch/>
          </p:blipFill>
          <p:spPr>
            <a:xfrm>
              <a:off x="5231110" y="620688"/>
              <a:ext cx="5806440" cy="6477000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126" y="1423754"/>
            <a:ext cx="1800200" cy="18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697" y="597591"/>
            <a:ext cx="1175155" cy="11751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4556" y="5336724"/>
            <a:ext cx="1192597" cy="11925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97736" y="2619141"/>
            <a:ext cx="57855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13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8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endParaRPr 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20" y="597591"/>
            <a:ext cx="1344605" cy="13446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326" y="2208458"/>
            <a:ext cx="1800200" cy="1800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072" y="872646"/>
            <a:ext cx="1800200" cy="1800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075" y="5623649"/>
            <a:ext cx="1192597" cy="119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9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3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015844" y="0"/>
            <a:ext cx="6256411" cy="5347083"/>
            <a:chOff x="3768946" y="-918170"/>
            <a:chExt cx="8575762" cy="7963468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54" t="4111" r="10056" b="53673"/>
            <a:stretch/>
          </p:blipFill>
          <p:spPr>
            <a:xfrm rot="18146804" flipH="1">
              <a:off x="2484976" y="365800"/>
              <a:ext cx="5806440" cy="3238500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54" t="4111" r="10056" b="53673"/>
            <a:stretch/>
          </p:blipFill>
          <p:spPr>
            <a:xfrm rot="2281763">
              <a:off x="6538268" y="-421416"/>
              <a:ext cx="5806440" cy="3238500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54" t="4112" r="10056" b="11457"/>
            <a:stretch/>
          </p:blipFill>
          <p:spPr>
            <a:xfrm>
              <a:off x="5231111" y="568299"/>
              <a:ext cx="5806440" cy="6476999"/>
            </a:xfrm>
            <a:prstGeom prst="rect">
              <a:avLst/>
            </a:prstGeom>
          </p:spPr>
        </p:pic>
      </p:grp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6190" r="7999" b="6572"/>
          <a:stretch/>
        </p:blipFill>
        <p:spPr>
          <a:xfrm>
            <a:off x="1575539" y="4741317"/>
            <a:ext cx="2143403" cy="221597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188" y="853145"/>
            <a:ext cx="1175155" cy="1175155"/>
          </a:xfrm>
          <a:prstGeom prst="rect">
            <a:avLst/>
          </a:prstGeom>
        </p:spPr>
      </p:pic>
      <p:pic>
        <p:nvPicPr>
          <p:cNvPr id="4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6536">
            <a:off x="3142878" y="1456614"/>
            <a:ext cx="447789" cy="5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3747" y="917773"/>
            <a:ext cx="1214995" cy="142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ADMIN\Desktop\Nong trai\barn-clipart-old-macdonald-2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3832" y1="71453" x2="7065" y2="88205"/>
                        <a14:foregroundMark x1="92527" y1="76581" x2="32745" y2="93333"/>
                        <a14:foregroundMark x1="11957" y1="84444" x2="41304" y2="95385"/>
                        <a14:foregroundMark x1="11277" y1="94530" x2="38587" y2="95043"/>
                        <a14:foregroundMark x1="90761" y1="78632" x2="49049" y2="95897"/>
                        <a14:foregroundMark x1="28397" y1="47009" x2="28940" y2="73162"/>
                        <a14:foregroundMark x1="30842" y1="57094" x2="49321" y2="57436"/>
                        <a14:foregroundMark x1="49457" y1="58462" x2="45652" y2="84103"/>
                        <a14:foregroundMark x1="79891" y1="61026" x2="52310" y2="80342"/>
                        <a14:foregroundMark x1="58832" y1="57436" x2="77174" y2="75214"/>
                        <a14:foregroundMark x1="69158" y1="57436" x2="59375" y2="64444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5608" y="1531213"/>
            <a:ext cx="2075413" cy="164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536" y="3458373"/>
            <a:ext cx="3399979" cy="339997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414" y="778939"/>
            <a:ext cx="1175155" cy="1175155"/>
          </a:xfrm>
          <a:prstGeom prst="rect">
            <a:avLst/>
          </a:prstGeom>
        </p:spPr>
      </p:pic>
      <p:pic>
        <p:nvPicPr>
          <p:cNvPr id="26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6536">
            <a:off x="4104643" y="1421868"/>
            <a:ext cx="447789" cy="5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6536">
            <a:off x="2291135" y="1596342"/>
            <a:ext cx="447789" cy="5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3228">
            <a:off x="5938355" y="1463264"/>
            <a:ext cx="447789" cy="5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8355">
            <a:off x="6900118" y="1345089"/>
            <a:ext cx="447789" cy="5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3228">
            <a:off x="5086612" y="1373630"/>
            <a:ext cx="447789" cy="5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510" y="3035137"/>
            <a:ext cx="1175155" cy="1175155"/>
          </a:xfrm>
          <a:prstGeom prst="rect">
            <a:avLst/>
          </a:prstGeom>
        </p:spPr>
      </p:pic>
      <p:sp>
        <p:nvSpPr>
          <p:cNvPr id="23" name="Rectangle 22">
            <a:hlinkClick r:id="rId14" action="ppaction://hlinksldjump"/>
          </p:cNvPr>
          <p:cNvSpPr/>
          <p:nvPr/>
        </p:nvSpPr>
        <p:spPr>
          <a:xfrm>
            <a:off x="10285996" y="3085570"/>
            <a:ext cx="1175155" cy="1250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vi-VN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>
            <a:hlinkClick r:id="rId15" action="ppaction://hlinksldjump"/>
          </p:cNvPr>
          <p:cNvSpPr/>
          <p:nvPr/>
        </p:nvSpPr>
        <p:spPr>
          <a:xfrm>
            <a:off x="8004767" y="795550"/>
            <a:ext cx="1175155" cy="1307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vi-VN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33">
            <a:hlinkClick r:id="rId16" action="ppaction://hlinksldjump"/>
          </p:cNvPr>
          <p:cNvSpPr/>
          <p:nvPr/>
        </p:nvSpPr>
        <p:spPr>
          <a:xfrm>
            <a:off x="10520514" y="949084"/>
            <a:ext cx="1175155" cy="1250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vi-VN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7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560" y="2849930"/>
            <a:ext cx="1175155" cy="1175155"/>
          </a:xfrm>
          <a:prstGeom prst="rect">
            <a:avLst/>
          </a:prstGeom>
        </p:spPr>
      </p:pic>
      <p:sp>
        <p:nvSpPr>
          <p:cNvPr id="22" name="Rectangle 21">
            <a:hlinkClick r:id="rId17" action="ppaction://hlinksldjump"/>
          </p:cNvPr>
          <p:cNvSpPr/>
          <p:nvPr/>
        </p:nvSpPr>
        <p:spPr>
          <a:xfrm>
            <a:off x="8027042" y="2865617"/>
            <a:ext cx="1175155" cy="1250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vi-VN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3" t="54475" r="9333" b="5715"/>
          <a:stretch/>
        </p:blipFill>
        <p:spPr>
          <a:xfrm>
            <a:off x="1607117" y="5975730"/>
            <a:ext cx="2070828" cy="1011222"/>
          </a:xfrm>
          <a:prstGeom prst="rect">
            <a:avLst/>
          </a:prstGeom>
        </p:spPr>
      </p:pic>
      <p:sp>
        <p:nvSpPr>
          <p:cNvPr id="20" name="Right Arrow 19">
            <a:hlinkClick r:id="rId19" action="ppaction://hlinksldjump"/>
          </p:cNvPr>
          <p:cNvSpPr/>
          <p:nvPr/>
        </p:nvSpPr>
        <p:spPr>
          <a:xfrm>
            <a:off x="11154223" y="6138165"/>
            <a:ext cx="868665" cy="647976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26897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44444E-6 L -0.52656 0.68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28" y="344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-0.24779 4.07407E-6 C -0.35885 4.07407E-6 -0.49557 0.11157 -0.49557 0.20208 L -0.49557 0.40439 " pathEditMode="relative" rAng="0" ptsTypes="FfFF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79" y="2020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7.40741E-7 L -0.32044 -7.40741E-7 C -0.46393 -7.40741E-7 -0.64076 0.10486 -0.64076 0.19051 L -0.64076 0.38125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44" y="1905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2478E-6 -3.7037E-6 L -0.70686 0.6740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43" y="3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3" grpId="0"/>
      <p:bldP spid="33" grpId="0"/>
      <p:bldP spid="34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nip Diagonal Corner Rectangle 2"/>
          <p:cNvSpPr/>
          <p:nvPr/>
        </p:nvSpPr>
        <p:spPr>
          <a:xfrm>
            <a:off x="1142206" y="692696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2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Chuyển tổng các số hạng bằng nhau bằng thành phép nhân: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6 + 6 + 6 + 6 = 24</a:t>
            </a:r>
            <a:endParaRPr lang="en-US" sz="36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78982" y="3717032"/>
            <a:ext cx="3389938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6 x 4 = 24</a:t>
            </a:r>
            <a:endParaRPr lang="vi-VN" sz="36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Left Arrow 11">
            <a:hlinkClick r:id="rId5" action="ppaction://hlinksldjump"/>
          </p:cNvPr>
          <p:cNvSpPr/>
          <p:nvPr/>
        </p:nvSpPr>
        <p:spPr>
          <a:xfrm>
            <a:off x="11135766" y="116632"/>
            <a:ext cx="910630" cy="692696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3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11B156E-D072-453F-ACC9-9B70C716C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47613" y="-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36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Diagonal Corner Rectangle 2">
            <a:extLst>
              <a:ext uri="{FF2B5EF4-FFF2-40B4-BE49-F238E27FC236}">
                <a16:creationId xmlns:a16="http://schemas.microsoft.com/office/drawing/2014/main" id="{E4FCA4DD-9110-4BAB-B83F-E724F3DF7EFF}"/>
              </a:ext>
            </a:extLst>
          </p:cNvPr>
          <p:cNvSpPr/>
          <p:nvPr/>
        </p:nvSpPr>
        <p:spPr>
          <a:xfrm>
            <a:off x="1142206" y="692696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Chuyển phép nhân thành tổng các số hạng</a:t>
            </a:r>
            <a:r>
              <a:rPr lang="en-US" sz="36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bằng nhau</a:t>
            </a:r>
            <a:r>
              <a:rPr lang="vi-VN" sz="36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7 x 3 = 21</a:t>
            </a:r>
            <a:endParaRPr lang="en-US" sz="36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42899A-25E6-4CFC-ACBE-154CA024D6DA}"/>
              </a:ext>
            </a:extLst>
          </p:cNvPr>
          <p:cNvSpPr/>
          <p:nvPr/>
        </p:nvSpPr>
        <p:spPr>
          <a:xfrm>
            <a:off x="4078982" y="3717032"/>
            <a:ext cx="3389938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7 + 7 + 7 = 21</a:t>
            </a:r>
            <a:endParaRPr lang="vi-VN" sz="36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Left Arrow 11">
            <a:hlinkClick r:id="rId5" action="ppaction://hlinksldjump"/>
            <a:extLst>
              <a:ext uri="{FF2B5EF4-FFF2-40B4-BE49-F238E27FC236}">
                <a16:creationId xmlns:a16="http://schemas.microsoft.com/office/drawing/2014/main" id="{D8BF285F-3A2A-4D6A-92F4-A5AB8EB6A0E7}"/>
              </a:ext>
            </a:extLst>
          </p:cNvPr>
          <p:cNvSpPr/>
          <p:nvPr/>
        </p:nvSpPr>
        <p:spPr>
          <a:xfrm>
            <a:off x="11135766" y="116632"/>
            <a:ext cx="910630" cy="692696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5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C42D70AE-1598-4221-97CB-466C1177A4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47613" y="-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67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4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1142206" y="305594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2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Chuyển tổng các số hạng bằng nhau bằng thành phép nhân: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6 + 6 + 6 + 6 + 6 = 30</a:t>
            </a:r>
            <a:endParaRPr lang="en-US" sz="36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94560" y="3068960"/>
            <a:ext cx="3381226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en-US" sz="3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</a:t>
            </a:r>
            <a:r>
              <a:rPr lang="en-US" sz="32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 </a:t>
            </a:r>
            <a:r>
              <a:rPr lang="vi-VN" sz="32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6 x 5 = 30</a:t>
            </a:r>
            <a:endParaRPr lang="vi-VN" sz="32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52510" y="4520749"/>
            <a:ext cx="3381226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32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C</a:t>
            </a:r>
            <a:r>
              <a:rPr lang="vi-VN" sz="32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. 6 x 6 = 30</a:t>
            </a:r>
            <a:endParaRPr lang="vi-VN" sz="3200" dirty="0">
              <a:solidFill>
                <a:prstClr val="black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4961682" y="3365566"/>
            <a:ext cx="705653" cy="5644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865036" y="4804690"/>
            <a:ext cx="621265" cy="5436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311230" y="3068960"/>
            <a:ext cx="3375744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32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B</a:t>
            </a:r>
            <a:r>
              <a:rPr lang="vi-VN" sz="32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. 6 x 4 = 30</a:t>
            </a:r>
            <a:endParaRPr lang="vi-VN" sz="3200" dirty="0">
              <a:solidFill>
                <a:prstClr val="black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22221" y="4494658"/>
            <a:ext cx="3373133" cy="1092872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32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D</a:t>
            </a:r>
            <a:r>
              <a:rPr lang="vi-VN" sz="32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. 5 x 5 = 30</a:t>
            </a:r>
            <a:endParaRPr lang="vi-VN" sz="3200" dirty="0">
              <a:solidFill>
                <a:prstClr val="black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46" y="4823607"/>
            <a:ext cx="568657" cy="4997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810" y="3443434"/>
            <a:ext cx="553734" cy="486614"/>
          </a:xfrm>
          <a:prstGeom prst="rect">
            <a:avLst/>
          </a:prstGeom>
        </p:spPr>
      </p:pic>
      <p:sp>
        <p:nvSpPr>
          <p:cNvPr id="11" name="Left Arrow 10">
            <a:hlinkClick r:id="rId10" action="ppaction://hlinksldjump"/>
          </p:cNvPr>
          <p:cNvSpPr/>
          <p:nvPr/>
        </p:nvSpPr>
        <p:spPr>
          <a:xfrm>
            <a:off x="11279783" y="0"/>
            <a:ext cx="910630" cy="692696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802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Diagonal Corner Rectangle 1">
            <a:extLst>
              <a:ext uri="{FF2B5EF4-FFF2-40B4-BE49-F238E27FC236}">
                <a16:creationId xmlns:a16="http://schemas.microsoft.com/office/drawing/2014/main" id="{9C81136C-FD0F-4A09-A72C-6210D47575CA}"/>
              </a:ext>
            </a:extLst>
          </p:cNvPr>
          <p:cNvSpPr/>
          <p:nvPr/>
        </p:nvSpPr>
        <p:spPr>
          <a:xfrm>
            <a:off x="1142206" y="305594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Chuyển phép nhân thành tổng các số hạng</a:t>
            </a:r>
            <a:r>
              <a:rPr lang="en-US" sz="36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bằng nhau</a:t>
            </a:r>
            <a:r>
              <a:rPr lang="vi-VN" sz="36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3 x 7 = 21</a:t>
            </a:r>
            <a:endParaRPr lang="en-US" sz="36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1" name="Left Arrow 10">
            <a:hlinkClick r:id="rId5" action="ppaction://hlinksldjump"/>
            <a:extLst>
              <a:ext uri="{FF2B5EF4-FFF2-40B4-BE49-F238E27FC236}">
                <a16:creationId xmlns:a16="http://schemas.microsoft.com/office/drawing/2014/main" id="{8DA750C6-B130-44BC-BB3D-3468FBF328E8}"/>
              </a:ext>
            </a:extLst>
          </p:cNvPr>
          <p:cNvSpPr/>
          <p:nvPr/>
        </p:nvSpPr>
        <p:spPr>
          <a:xfrm>
            <a:off x="11279783" y="0"/>
            <a:ext cx="910630" cy="692696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223AFF2-7971-4681-8B94-016F8D61E4EC}"/>
              </a:ext>
            </a:extLst>
          </p:cNvPr>
          <p:cNvSpPr/>
          <p:nvPr/>
        </p:nvSpPr>
        <p:spPr>
          <a:xfrm>
            <a:off x="2494805" y="3429000"/>
            <a:ext cx="7200801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3 + 3 + 3 + 3 + 3 + 3 + 3 = 21</a:t>
            </a:r>
            <a:endParaRPr lang="vi-VN" sz="36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3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43682F6-D0DD-4991-9FC7-1D8434AC3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47613" y="-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54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4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2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05592" y="4149080"/>
            <a:ext cx="81792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8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cs typeface="Times New Roman" pitchFamily="18" charset="0"/>
              </a:rPr>
              <a:t>THỪA SỐ - TÍCH</a:t>
            </a:r>
            <a:endParaRPr lang="en-US" sz="8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93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375</Words>
  <Application>Microsoft Office PowerPoint</Application>
  <PresentationFormat>Custom</PresentationFormat>
  <Paragraphs>78</Paragraphs>
  <Slides>18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HP001 5 hàng</vt:lpstr>
      <vt:lpstr>Times New Roman</vt:lpstr>
      <vt:lpstr>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Windows User</cp:lastModifiedBy>
  <cp:revision>43</cp:revision>
  <dcterms:created xsi:type="dcterms:W3CDTF">2021-07-30T06:45:50Z</dcterms:created>
  <dcterms:modified xsi:type="dcterms:W3CDTF">2022-01-19T04:31:47Z</dcterms:modified>
</cp:coreProperties>
</file>