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88" r:id="rId2"/>
    <p:sldId id="286" r:id="rId3"/>
    <p:sldId id="268" r:id="rId4"/>
    <p:sldId id="269" r:id="rId5"/>
    <p:sldId id="271" r:id="rId6"/>
    <p:sldId id="272" r:id="rId7"/>
    <p:sldId id="287" r:id="rId8"/>
    <p:sldId id="257" r:id="rId9"/>
  </p:sldIdLst>
  <p:sldSz cx="12190413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02" autoAdjust="0"/>
    <p:restoredTop sz="90053" autoAdjust="0"/>
  </p:normalViewPr>
  <p:slideViewPr>
    <p:cSldViewPr>
      <p:cViewPr varScale="1">
        <p:scale>
          <a:sx n="78" d="100"/>
          <a:sy n="78" d="100"/>
        </p:scale>
        <p:origin x="110" y="62"/>
      </p:cViewPr>
      <p:guideLst>
        <p:guide orient="horz" pos="2160"/>
        <p:guide pos="3840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A09E0F-636C-4894-BEBB-A2388C3564F9}" type="datetimeFigureOut">
              <a:rPr lang="vi-VN" smtClean="0"/>
              <a:t>23/10/2022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B5E729-80D6-4D29-9381-D8EA86CCD34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88969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81" y="2130426"/>
            <a:ext cx="10361851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562" y="3886200"/>
            <a:ext cx="853328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2C0D0-EF72-4C6D-BFC4-25E1297E10C9}" type="datetimeFigureOut">
              <a:rPr lang="vi-VN" smtClean="0"/>
              <a:t>23/10/2022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F0BAE-3B16-4E78-9039-6A7C3B50A87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74115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2C0D0-EF72-4C6D-BFC4-25E1297E10C9}" type="datetimeFigureOut">
              <a:rPr lang="vi-VN" smtClean="0"/>
              <a:t>23/10/2022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F0BAE-3B16-4E78-9039-6A7C3B50A87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42967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049" y="274639"/>
            <a:ext cx="2742843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21" y="274639"/>
            <a:ext cx="8025355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2C0D0-EF72-4C6D-BFC4-25E1297E10C9}" type="datetimeFigureOut">
              <a:rPr lang="vi-VN" smtClean="0"/>
              <a:t>23/10/2022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F0BAE-3B16-4E78-9039-6A7C3B50A87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5130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2C0D0-EF72-4C6D-BFC4-25E1297E10C9}" type="datetimeFigureOut">
              <a:rPr lang="vi-VN" smtClean="0"/>
              <a:t>23/10/2022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F0BAE-3B16-4E78-9039-6A7C3B50A87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42781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59" y="4406901"/>
            <a:ext cx="1036185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59" y="2906713"/>
            <a:ext cx="1036185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2C0D0-EF72-4C6D-BFC4-25E1297E10C9}" type="datetimeFigureOut">
              <a:rPr lang="vi-VN" smtClean="0"/>
              <a:t>23/10/2022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F0BAE-3B16-4E78-9039-6A7C3B50A87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32515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21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793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2C0D0-EF72-4C6D-BFC4-25E1297E10C9}" type="datetimeFigureOut">
              <a:rPr lang="vi-VN" smtClean="0"/>
              <a:t>23/10/2022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F0BAE-3B16-4E78-9039-6A7C3B50A87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23637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621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1" y="1535113"/>
            <a:ext cx="53883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1" y="2174875"/>
            <a:ext cx="53883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2C0D0-EF72-4C6D-BFC4-25E1297E10C9}" type="datetimeFigureOut">
              <a:rPr lang="vi-VN" smtClean="0"/>
              <a:t>23/10/2022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F0BAE-3B16-4E78-9039-6A7C3B50A87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97434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2C0D0-EF72-4C6D-BFC4-25E1297E10C9}" type="datetimeFigureOut">
              <a:rPr lang="vi-VN" smtClean="0"/>
              <a:t>23/10/2022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F0BAE-3B16-4E78-9039-6A7C3B50A87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25607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2C0D0-EF72-4C6D-BFC4-25E1297E10C9}" type="datetimeFigureOut">
              <a:rPr lang="vi-VN" smtClean="0"/>
              <a:t>23/10/2022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F0BAE-3B16-4E78-9039-6A7C3B50A87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7871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1" y="273050"/>
            <a:ext cx="401056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113" y="273051"/>
            <a:ext cx="681477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21" y="1435101"/>
            <a:ext cx="401056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2C0D0-EF72-4C6D-BFC4-25E1297E10C9}" type="datetimeFigureOut">
              <a:rPr lang="vi-VN" smtClean="0"/>
              <a:t>23/10/2022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F0BAE-3B16-4E78-9039-6A7C3B50A87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86105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06" y="4800600"/>
            <a:ext cx="731424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06" y="612775"/>
            <a:ext cx="731424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406" y="5367338"/>
            <a:ext cx="731424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2C0D0-EF72-4C6D-BFC4-25E1297E10C9}" type="datetimeFigureOut">
              <a:rPr lang="vi-VN" smtClean="0"/>
              <a:t>23/10/2022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F0BAE-3B16-4E78-9039-6A7C3B50A87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0214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E2C0D0-EF72-4C6D-BFC4-25E1297E10C9}" type="datetimeFigureOut">
              <a:rPr lang="vi-VN" smtClean="0"/>
              <a:t>23/10/2022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BF0BAE-3B16-4E78-9039-6A7C3B50A87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28187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778" y="350295"/>
            <a:ext cx="1954243" cy="1954243"/>
          </a:xfrm>
          <a:prstGeom prst="rect">
            <a:avLst/>
          </a:prstGeom>
        </p:spPr>
      </p:pic>
      <p:sp>
        <p:nvSpPr>
          <p:cNvPr id="3" name="Text Box 194"/>
          <p:cNvSpPr txBox="1">
            <a:spLocks noChangeArrowheads="1"/>
          </p:cNvSpPr>
          <p:nvPr/>
        </p:nvSpPr>
        <p:spPr bwMode="auto">
          <a:xfrm>
            <a:off x="315310" y="2499632"/>
            <a:ext cx="12164640" cy="1149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3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MÔN: </a:t>
            </a:r>
            <a:r>
              <a:rPr lang="en-US" sz="43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TOÁN LỚP </a:t>
            </a:r>
            <a:r>
              <a:rPr lang="en-US" sz="43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                 </a:t>
            </a:r>
            <a:endParaRPr lang="en-US" sz="43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Box 191"/>
          <p:cNvSpPr txBox="1">
            <a:spLocks noChangeArrowheads="1"/>
          </p:cNvSpPr>
          <p:nvPr/>
        </p:nvSpPr>
        <p:spPr bwMode="auto">
          <a:xfrm>
            <a:off x="891218" y="965105"/>
            <a:ext cx="11363847" cy="954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917" tIns="60958" rIns="121917" bIns="6095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2700" b="1" dirty="0">
                <a:solidFill>
                  <a:srgbClr val="0000FF"/>
                </a:solidFill>
                <a:latin typeface="Times New Roman" pitchFamily="18" charset="0"/>
              </a:rPr>
              <a:t>PHÒNG GIÁO DỤC VÀ ĐÀO TẠO QUẬN LONG BIÊN</a:t>
            </a:r>
          </a:p>
          <a:p>
            <a:pPr algn="ctr" eaLnBrk="1" hangingPunct="1"/>
            <a:r>
              <a:rPr lang="en-US" sz="2700" b="1" dirty="0">
                <a:solidFill>
                  <a:srgbClr val="0000FF"/>
                </a:solidFill>
                <a:latin typeface="Times New Roman" pitchFamily="18" charset="0"/>
              </a:rPr>
              <a:t>TRƯỜNG TIỂU HỌC ĐOÀN KẾT</a:t>
            </a:r>
          </a:p>
        </p:txBody>
      </p:sp>
      <p:sp>
        <p:nvSpPr>
          <p:cNvPr id="5" name="Text Box 195"/>
          <p:cNvSpPr txBox="1">
            <a:spLocks noChangeArrowheads="1"/>
          </p:cNvSpPr>
          <p:nvPr/>
        </p:nvSpPr>
        <p:spPr bwMode="auto">
          <a:xfrm>
            <a:off x="90425" y="3520573"/>
            <a:ext cx="12164640" cy="86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zh-CN" sz="4800" b="1" dirty="0" smtClean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LUYỆN TẬP</a:t>
            </a:r>
            <a:endParaRPr lang="zh-CN" altLang="en-US" sz="4800" b="1" dirty="0">
              <a:solidFill>
                <a:srgbClr val="FF0000"/>
              </a:solidFill>
              <a:latin typeface="Times New Roman" pitchFamily="18" charset="0"/>
              <a:ea typeface="思源黑体 CN Bold" panose="020B0800000000000000" pitchFamily="34" charset="-122"/>
              <a:cs typeface="Times New Roman" pitchFamily="18" charset="0"/>
            </a:endParaRPr>
          </a:p>
        </p:txBody>
      </p:sp>
      <p:sp>
        <p:nvSpPr>
          <p:cNvPr id="6" name="Text Box 195"/>
          <p:cNvSpPr txBox="1">
            <a:spLocks noChangeArrowheads="1"/>
          </p:cNvSpPr>
          <p:nvPr/>
        </p:nvSpPr>
        <p:spPr bwMode="auto">
          <a:xfrm>
            <a:off x="4150990" y="5733256"/>
            <a:ext cx="6869682" cy="692493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121917" tIns="60958" rIns="121917" bIns="6095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700" b="1" i="1" dirty="0" err="1">
                <a:solidFill>
                  <a:srgbClr val="0000FF"/>
                </a:solidFill>
                <a:latin typeface="Times New Roman" pitchFamily="18" charset="0"/>
              </a:rPr>
              <a:t>Giáo</a:t>
            </a:r>
            <a:r>
              <a:rPr lang="en-US" sz="37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700" b="1" i="1" dirty="0" err="1">
                <a:solidFill>
                  <a:srgbClr val="0000FF"/>
                </a:solidFill>
                <a:latin typeface="Times New Roman" pitchFamily="18" charset="0"/>
              </a:rPr>
              <a:t>viên</a:t>
            </a:r>
            <a:r>
              <a:rPr lang="en-US" sz="3700" b="1" i="1" dirty="0">
                <a:solidFill>
                  <a:srgbClr val="0000FF"/>
                </a:solidFill>
                <a:latin typeface="Times New Roman" pitchFamily="18" charset="0"/>
              </a:rPr>
              <a:t>: </a:t>
            </a:r>
            <a:r>
              <a:rPr lang="en-US" sz="3700" b="1" i="1" dirty="0" err="1" smtClean="0">
                <a:solidFill>
                  <a:srgbClr val="0000FF"/>
                </a:solidFill>
                <a:latin typeface="Times New Roman" pitchFamily="18" charset="0"/>
              </a:rPr>
              <a:t>Nguyễn</a:t>
            </a:r>
            <a:r>
              <a:rPr lang="en-US" sz="3700" b="1" i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700" b="1" i="1" dirty="0" err="1" smtClean="0">
                <a:solidFill>
                  <a:srgbClr val="0000FF"/>
                </a:solidFill>
                <a:latin typeface="Times New Roman" pitchFamily="18" charset="0"/>
              </a:rPr>
              <a:t>Hồng</a:t>
            </a:r>
            <a:r>
              <a:rPr lang="en-US" sz="3700" b="1" i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700" b="1" i="1" dirty="0" err="1" smtClean="0">
                <a:solidFill>
                  <a:srgbClr val="0000FF"/>
                </a:solidFill>
                <a:latin typeface="Times New Roman" pitchFamily="18" charset="0"/>
              </a:rPr>
              <a:t>Nhung</a:t>
            </a:r>
            <a:endParaRPr lang="en-US" sz="3700" b="1" i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267" y="4536284"/>
            <a:ext cx="3242521" cy="1749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5699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9">
            <a:extLst>
              <a:ext uri="{FF2B5EF4-FFF2-40B4-BE49-F238E27FC236}">
                <a16:creationId xmlns:a16="http://schemas.microsoft.com/office/drawing/2014/main" id="{AA61F1C9-5979-4FE0-A076-67A7B156B9DC}"/>
              </a:ext>
            </a:extLst>
          </p:cNvPr>
          <p:cNvSpPr/>
          <p:nvPr/>
        </p:nvSpPr>
        <p:spPr>
          <a:xfrm>
            <a:off x="1022294" y="4065445"/>
            <a:ext cx="10496733" cy="144655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2 -  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rình bày bài giải Bài toán có lời văn liên quan </a:t>
            </a:r>
            <a:r>
              <a:rPr lang="vi-VN" sz="4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4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4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sz="4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4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708855" y="-196221"/>
            <a:ext cx="6400799" cy="2555172"/>
            <a:chOff x="3734383" y="-305326"/>
            <a:chExt cx="2413591" cy="196267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4383" y="-305326"/>
              <a:ext cx="2413591" cy="1962678"/>
            </a:xfrm>
            <a:prstGeom prst="rect">
              <a:avLst/>
            </a:prstGeom>
          </p:spPr>
        </p:pic>
        <p:sp>
          <p:nvSpPr>
            <p:cNvPr id="5" name="TextBox 11"/>
            <p:cNvSpPr txBox="1"/>
            <p:nvPr/>
          </p:nvSpPr>
          <p:spPr>
            <a:xfrm>
              <a:off x="4273694" y="640355"/>
              <a:ext cx="1607525" cy="6234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40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Yêu</a:t>
              </a:r>
              <a:r>
                <a:rPr lang="en-US" sz="40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cầu</a:t>
              </a:r>
              <a:r>
                <a:rPr lang="en-US" sz="40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cần</a:t>
              </a:r>
              <a:r>
                <a:rPr lang="en-US" sz="40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đạt</a:t>
              </a:r>
              <a:endPara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矩形 29">
            <a:extLst>
              <a:ext uri="{FF2B5EF4-FFF2-40B4-BE49-F238E27FC236}">
                <a16:creationId xmlns:a16="http://schemas.microsoft.com/office/drawing/2014/main" id="{AA61F1C9-5979-4FE0-A076-67A7B156B9DC}"/>
              </a:ext>
            </a:extLst>
          </p:cNvPr>
          <p:cNvSpPr/>
          <p:nvPr/>
        </p:nvSpPr>
        <p:spPr>
          <a:xfrm>
            <a:off x="1022294" y="2358951"/>
            <a:ext cx="10667954" cy="144655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1 -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bài toán có lời văn liên quan đến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4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4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4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4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7653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34566" y="140439"/>
            <a:ext cx="11802066" cy="1015663"/>
            <a:chOff x="1253941" y="511805"/>
            <a:chExt cx="11802066" cy="1015663"/>
          </a:xfrm>
        </p:grpSpPr>
        <p:grpSp>
          <p:nvGrpSpPr>
            <p:cNvPr id="3" name="Group 2"/>
            <p:cNvGrpSpPr/>
            <p:nvPr/>
          </p:nvGrpSpPr>
          <p:grpSpPr>
            <a:xfrm>
              <a:off x="1253941" y="554838"/>
              <a:ext cx="654049" cy="635000"/>
              <a:chOff x="7934325" y="85725"/>
              <a:chExt cx="654049" cy="635000"/>
            </a:xfrm>
          </p:grpSpPr>
          <p:sp>
            <p:nvSpPr>
              <p:cNvPr id="5" name="Oval 4"/>
              <p:cNvSpPr/>
              <p:nvPr/>
            </p:nvSpPr>
            <p:spPr>
              <a:xfrm>
                <a:off x="8001000" y="152400"/>
                <a:ext cx="520700" cy="495300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 smtClean="0">
                    <a:solidFill>
                      <a:sysClr val="windowText" lastClr="00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vi-VN" sz="2800" b="1" dirty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7934325" y="85725"/>
                <a:ext cx="654049" cy="635000"/>
              </a:xfrm>
              <a:prstGeom prst="ellipse">
                <a:avLst/>
              </a:prstGeom>
              <a:noFill/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2059470" y="511805"/>
              <a:ext cx="1099653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Lúc</a:t>
              </a:r>
              <a:r>
                <a:rPr lang="en-US" sz="30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đầu</a:t>
              </a:r>
              <a:r>
                <a:rPr lang="en-US" sz="30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trên</a:t>
              </a:r>
              <a:r>
                <a:rPr lang="en-US" sz="30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sân</a:t>
              </a:r>
              <a:r>
                <a:rPr lang="en-US" sz="30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0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6 </a:t>
              </a:r>
              <a:r>
                <a:rPr lang="en-US" sz="30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bạn</a:t>
              </a:r>
              <a:r>
                <a:rPr lang="en-US" sz="30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đang</a:t>
              </a:r>
              <a:r>
                <a:rPr lang="en-US" sz="30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chơi</a:t>
              </a:r>
              <a:r>
                <a:rPr lang="en-US" sz="30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0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sau</a:t>
              </a:r>
              <a:r>
                <a:rPr lang="en-US" sz="30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đó</a:t>
              </a:r>
              <a:r>
                <a:rPr lang="en-US" sz="30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0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thêm</a:t>
              </a:r>
              <a:r>
                <a:rPr lang="en-US" sz="30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5 </a:t>
              </a:r>
              <a:r>
                <a:rPr lang="en-US" sz="30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bạn</a:t>
              </a:r>
              <a:r>
                <a:rPr lang="en-US" sz="30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đi</a:t>
              </a:r>
              <a:r>
                <a:rPr lang="en-US" sz="30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đến</a:t>
              </a:r>
              <a:r>
                <a:rPr lang="en-US" sz="30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30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Hỏi</a:t>
              </a:r>
              <a:r>
                <a:rPr lang="en-US" sz="30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trên</a:t>
              </a:r>
              <a:r>
                <a:rPr lang="en-US" sz="30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sân</a:t>
              </a:r>
              <a:r>
                <a:rPr lang="en-US" sz="30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0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tất</a:t>
              </a:r>
              <a:r>
                <a:rPr lang="en-US" sz="30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cả</a:t>
              </a:r>
              <a:r>
                <a:rPr lang="en-US" sz="30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bao</a:t>
              </a:r>
              <a:r>
                <a:rPr lang="en-US" sz="30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nhiêu</a:t>
              </a:r>
              <a:r>
                <a:rPr lang="en-US" sz="30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bạn</a:t>
              </a:r>
              <a:r>
                <a:rPr lang="en-US" sz="30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  <a:endParaRPr lang="vi-VN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838" b="97015" l="460" r="95742"/>
                    </a14:imgEffect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97" y="1484784"/>
            <a:ext cx="6095206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7582294" y="1696458"/>
            <a:ext cx="2400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u="sng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u="sng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endParaRPr lang="vi-VN" sz="36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363649" y="2538528"/>
            <a:ext cx="63436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sân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vi-VN" sz="36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48" name="Group 2047"/>
          <p:cNvGrpSpPr/>
          <p:nvPr/>
        </p:nvGrpSpPr>
        <p:grpSpPr>
          <a:xfrm>
            <a:off x="6275814" y="3445173"/>
            <a:ext cx="7028266" cy="830997"/>
            <a:chOff x="6759039" y="3428495"/>
            <a:chExt cx="6040464" cy="830997"/>
          </a:xfrm>
        </p:grpSpPr>
        <p:sp>
          <p:nvSpPr>
            <p:cNvPr id="41" name="Rounded Rectangle 40"/>
            <p:cNvSpPr/>
            <p:nvPr/>
          </p:nvSpPr>
          <p:spPr>
            <a:xfrm>
              <a:off x="6759039" y="3501878"/>
              <a:ext cx="705924" cy="648072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66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  <a:endParaRPr lang="vi-VN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" name="Oval 41"/>
            <p:cNvSpPr/>
            <p:nvPr/>
          </p:nvSpPr>
          <p:spPr>
            <a:xfrm>
              <a:off x="7792263" y="3501337"/>
              <a:ext cx="606794" cy="682943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  <a:endParaRPr lang="vi-VN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" name="Rounded Rectangle 42"/>
            <p:cNvSpPr/>
            <p:nvPr/>
          </p:nvSpPr>
          <p:spPr>
            <a:xfrm>
              <a:off x="8701111" y="3475647"/>
              <a:ext cx="692057" cy="67220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66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  <a:endParaRPr lang="vi-VN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10069514" y="3530145"/>
              <a:ext cx="685425" cy="648072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66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  <a:endParaRPr lang="vi-VN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9523087" y="3428495"/>
              <a:ext cx="327641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       </a:t>
              </a:r>
              <a:r>
                <a:rPr lang="en-US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n-US" sz="36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638363" y="4437112"/>
            <a:ext cx="6343651" cy="706151"/>
            <a:chOff x="6638363" y="4437112"/>
            <a:chExt cx="6343651" cy="706151"/>
          </a:xfrm>
        </p:grpSpPr>
        <p:sp>
          <p:nvSpPr>
            <p:cNvPr id="39" name="TextBox 38"/>
            <p:cNvSpPr txBox="1"/>
            <p:nvPr/>
          </p:nvSpPr>
          <p:spPr>
            <a:xfrm>
              <a:off x="6638363" y="4496932"/>
              <a:ext cx="634365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err="1" smtClean="0">
                  <a:latin typeface="Times New Roman" pitchFamily="18" charset="0"/>
                  <a:cs typeface="Times New Roman" pitchFamily="18" charset="0"/>
                </a:rPr>
                <a:t>Đáp</a:t>
              </a:r>
              <a:r>
                <a:rPr lang="en-US" sz="36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600" b="1" dirty="0" smtClean="0">
                  <a:latin typeface="Times New Roman" pitchFamily="18" charset="0"/>
                  <a:cs typeface="Times New Roman" pitchFamily="18" charset="0"/>
                </a:rPr>
                <a:t>:         </a:t>
              </a:r>
              <a:r>
                <a:rPr lang="en-US" sz="3600" b="1" dirty="0" err="1" smtClean="0">
                  <a:latin typeface="Times New Roman" pitchFamily="18" charset="0"/>
                  <a:cs typeface="Times New Roman" pitchFamily="18" charset="0"/>
                </a:rPr>
                <a:t>bạn</a:t>
              </a:r>
              <a:endParaRPr lang="vi-VN" sz="3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" name="Rounded Rectangle 45"/>
            <p:cNvSpPr/>
            <p:nvPr/>
          </p:nvSpPr>
          <p:spPr>
            <a:xfrm>
              <a:off x="9766381" y="4437112"/>
              <a:ext cx="792088" cy="648072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66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  <a:endParaRPr lang="vi-VN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7" name="Rounded Rectangle 46"/>
          <p:cNvSpPr/>
          <p:nvPr/>
        </p:nvSpPr>
        <p:spPr>
          <a:xfrm>
            <a:off x="6290452" y="3505068"/>
            <a:ext cx="792088" cy="64807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vi-VN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7492640" y="3524209"/>
            <a:ext cx="720080" cy="682943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endParaRPr lang="vi-VN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8557975" y="3492325"/>
            <a:ext cx="792088" cy="7226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vi-VN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10127654" y="3536635"/>
            <a:ext cx="792088" cy="64807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endParaRPr lang="vi-VN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69493" y="4445316"/>
            <a:ext cx="792088" cy="64807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endParaRPr lang="vi-VN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4150990" y="620688"/>
            <a:ext cx="295232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8905998" y="620688"/>
            <a:ext cx="295232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918742" y="1037884"/>
            <a:ext cx="5112568" cy="1485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6217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47" grpId="0" animBg="1"/>
      <p:bldP spid="48" grpId="0" animBg="1"/>
      <p:bldP spid="49" grpId="0" animBg="1"/>
      <p:bldP spid="50" grpId="0" animBg="1"/>
      <p:bldP spid="5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7" b="100000" l="228" r="100000">
                        <a14:foregroundMark x1="15525" y1="60133" x2="17580" y2="75748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130" y="2531909"/>
            <a:ext cx="5003031" cy="3438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8" name="Group 17"/>
          <p:cNvGrpSpPr/>
          <p:nvPr/>
        </p:nvGrpSpPr>
        <p:grpSpPr>
          <a:xfrm>
            <a:off x="334566" y="140439"/>
            <a:ext cx="11305256" cy="1323439"/>
            <a:chOff x="1253941" y="511805"/>
            <a:chExt cx="11305256" cy="1323439"/>
          </a:xfrm>
        </p:grpSpPr>
        <p:grpSp>
          <p:nvGrpSpPr>
            <p:cNvPr id="19" name="Group 18"/>
            <p:cNvGrpSpPr/>
            <p:nvPr/>
          </p:nvGrpSpPr>
          <p:grpSpPr>
            <a:xfrm>
              <a:off x="1253941" y="554838"/>
              <a:ext cx="654049" cy="635000"/>
              <a:chOff x="7934325" y="85725"/>
              <a:chExt cx="654049" cy="635000"/>
            </a:xfrm>
          </p:grpSpPr>
          <p:sp>
            <p:nvSpPr>
              <p:cNvPr id="21" name="Oval 20"/>
              <p:cNvSpPr/>
              <p:nvPr/>
            </p:nvSpPr>
            <p:spPr>
              <a:xfrm>
                <a:off x="8001000" y="152400"/>
                <a:ext cx="520700" cy="495300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 smtClean="0">
                    <a:solidFill>
                      <a:sysClr val="windowText" lastClr="00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lang="vi-VN" sz="3600" b="1" dirty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7934325" y="85725"/>
                <a:ext cx="654049" cy="635000"/>
              </a:xfrm>
              <a:prstGeom prst="ellipse">
                <a:avLst/>
              </a:prstGeom>
              <a:noFill/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24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0" name="TextBox 19"/>
            <p:cNvSpPr txBox="1"/>
            <p:nvPr/>
          </p:nvSpPr>
          <p:spPr>
            <a:xfrm>
              <a:off x="2059471" y="511805"/>
              <a:ext cx="1049972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Cường</a:t>
              </a:r>
              <a:r>
                <a:rPr lang="en-US" sz="40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40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12 </a:t>
              </a:r>
              <a:r>
                <a:rPr lang="en-US" sz="40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quả</a:t>
              </a:r>
              <a:r>
                <a:rPr lang="en-US" sz="40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bóng</a:t>
              </a:r>
              <a:r>
                <a:rPr lang="en-US" sz="40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40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Cường</a:t>
              </a:r>
              <a:r>
                <a:rPr lang="en-US" sz="40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cho</a:t>
              </a:r>
              <a:r>
                <a:rPr lang="en-US" sz="40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em</a:t>
              </a:r>
              <a:r>
                <a:rPr lang="en-US" sz="40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5 </a:t>
              </a:r>
              <a:r>
                <a:rPr lang="en-US" sz="40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quả</a:t>
              </a:r>
              <a:r>
                <a:rPr lang="en-US" sz="40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40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Hỏi</a:t>
              </a:r>
              <a:r>
                <a:rPr lang="en-US" sz="40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Cường</a:t>
              </a:r>
              <a:r>
                <a:rPr lang="en-US" sz="40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còn</a:t>
              </a:r>
              <a:r>
                <a:rPr lang="en-US" sz="40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lại</a:t>
              </a:r>
              <a:r>
                <a:rPr lang="en-US" sz="40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bao</a:t>
              </a:r>
              <a:r>
                <a:rPr lang="en-US" sz="40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nhiêu</a:t>
              </a:r>
              <a:r>
                <a:rPr lang="en-US" sz="40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quả</a:t>
              </a:r>
              <a:r>
                <a:rPr lang="en-US" sz="40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bóng</a:t>
              </a:r>
              <a:r>
                <a:rPr lang="en-US" sz="40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  <a:endParaRPr lang="vi-VN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7582294" y="1696458"/>
            <a:ext cx="2400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u="sng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u="sng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endParaRPr lang="vi-VN" sz="36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279162" y="2505090"/>
            <a:ext cx="6779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Cường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vi-VN" sz="40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6672875" y="3481546"/>
            <a:ext cx="5759035" cy="769441"/>
            <a:chOff x="6672875" y="3481546"/>
            <a:chExt cx="5759035" cy="769441"/>
          </a:xfrm>
        </p:grpSpPr>
        <p:sp>
          <p:nvSpPr>
            <p:cNvPr id="28" name="Rounded Rectangle 27"/>
            <p:cNvSpPr/>
            <p:nvPr/>
          </p:nvSpPr>
          <p:spPr>
            <a:xfrm>
              <a:off x="6672875" y="3501878"/>
              <a:ext cx="792088" cy="648072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66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  <a:endParaRPr lang="vi-VN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7712611" y="3501337"/>
              <a:ext cx="720080" cy="682943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  <a:endParaRPr lang="vi-VN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8720723" y="3501336"/>
              <a:ext cx="792088" cy="682943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66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  <a:endParaRPr lang="vi-VN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10304899" y="3542231"/>
              <a:ext cx="792088" cy="648072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66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  <a:endParaRPr lang="vi-VN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9668781" y="3481546"/>
              <a:ext cx="276312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        </a:t>
              </a:r>
              <a:r>
                <a:rPr lang="en-US" sz="3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n-US" sz="32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quả</a:t>
              </a:r>
              <a:r>
                <a:rPr lang="en-US" sz="3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6311230" y="4653136"/>
            <a:ext cx="6343651" cy="648072"/>
            <a:chOff x="6311230" y="4437112"/>
            <a:chExt cx="6343651" cy="648072"/>
          </a:xfrm>
        </p:grpSpPr>
        <p:sp>
          <p:nvSpPr>
            <p:cNvPr id="34" name="TextBox 33"/>
            <p:cNvSpPr txBox="1"/>
            <p:nvPr/>
          </p:nvSpPr>
          <p:spPr>
            <a:xfrm>
              <a:off x="6311230" y="4438853"/>
              <a:ext cx="634365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err="1" smtClean="0">
                  <a:latin typeface="Times New Roman" pitchFamily="18" charset="0"/>
                  <a:cs typeface="Times New Roman" pitchFamily="18" charset="0"/>
                </a:rPr>
                <a:t>Đáp</a:t>
              </a:r>
              <a:r>
                <a:rPr lang="en-US" sz="36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600" b="1" dirty="0" smtClean="0">
                  <a:latin typeface="Times New Roman" pitchFamily="18" charset="0"/>
                  <a:cs typeface="Times New Roman" pitchFamily="18" charset="0"/>
                </a:rPr>
                <a:t>:         </a:t>
              </a:r>
              <a:r>
                <a:rPr lang="en-US" sz="3600" b="1" dirty="0" err="1" smtClean="0">
                  <a:latin typeface="Times New Roman" pitchFamily="18" charset="0"/>
                  <a:cs typeface="Times New Roman" pitchFamily="18" charset="0"/>
                </a:rPr>
                <a:t>quả</a:t>
              </a:r>
              <a:r>
                <a:rPr lang="en-US" sz="36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latin typeface="Times New Roman" pitchFamily="18" charset="0"/>
                  <a:cs typeface="Times New Roman" pitchFamily="18" charset="0"/>
                </a:rPr>
                <a:t>bóng</a:t>
              </a:r>
              <a:endParaRPr lang="vi-VN" sz="3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8899539" y="4437112"/>
              <a:ext cx="792088" cy="648072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66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  <a:endParaRPr lang="vi-VN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41" name="Straight Connector 40"/>
          <p:cNvCxnSpPr/>
          <p:nvPr/>
        </p:nvCxnSpPr>
        <p:spPr>
          <a:xfrm flipV="1">
            <a:off x="2926854" y="692696"/>
            <a:ext cx="3096344" cy="3082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8036647" y="749239"/>
            <a:ext cx="295232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2206774" y="1340768"/>
            <a:ext cx="748485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6644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114"/>
          <a:stretch/>
        </p:blipFill>
        <p:spPr bwMode="auto">
          <a:xfrm>
            <a:off x="-1370" y="2158700"/>
            <a:ext cx="4699998" cy="3648032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0" name="Group 19"/>
          <p:cNvGrpSpPr/>
          <p:nvPr/>
        </p:nvGrpSpPr>
        <p:grpSpPr>
          <a:xfrm>
            <a:off x="334565" y="140439"/>
            <a:ext cx="11740778" cy="1569660"/>
            <a:chOff x="1253941" y="511805"/>
            <a:chExt cx="11305257" cy="1569660"/>
          </a:xfrm>
        </p:grpSpPr>
        <p:grpSp>
          <p:nvGrpSpPr>
            <p:cNvPr id="21" name="Group 20"/>
            <p:cNvGrpSpPr/>
            <p:nvPr/>
          </p:nvGrpSpPr>
          <p:grpSpPr>
            <a:xfrm>
              <a:off x="1253941" y="554838"/>
              <a:ext cx="654049" cy="635000"/>
              <a:chOff x="7934325" y="85725"/>
              <a:chExt cx="654049" cy="635000"/>
            </a:xfrm>
          </p:grpSpPr>
          <p:sp>
            <p:nvSpPr>
              <p:cNvPr id="23" name="Oval 22"/>
              <p:cNvSpPr/>
              <p:nvPr/>
            </p:nvSpPr>
            <p:spPr>
              <a:xfrm>
                <a:off x="8001000" y="152400"/>
                <a:ext cx="520700" cy="495300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 smtClean="0">
                    <a:solidFill>
                      <a:sysClr val="windowText" lastClr="00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endParaRPr lang="vi-VN" sz="2800" b="1" dirty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7934325" y="85725"/>
                <a:ext cx="654049" cy="635000"/>
              </a:xfrm>
              <a:prstGeom prst="ellipse">
                <a:avLst/>
              </a:prstGeom>
              <a:noFill/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>
              <a:off x="1974666" y="511805"/>
              <a:ext cx="1058453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Tham</a:t>
              </a:r>
              <a:r>
                <a:rPr lang="en-US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dự</a:t>
              </a:r>
              <a:r>
                <a:rPr lang="en-US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cuộc</a:t>
              </a:r>
              <a:r>
                <a:rPr lang="en-US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thi</a:t>
              </a:r>
              <a:r>
                <a:rPr lang="en-US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viết</a:t>
              </a:r>
              <a:r>
                <a:rPr lang="en-US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về</a:t>
              </a:r>
              <a:r>
                <a:rPr lang="en-US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chủ</a:t>
              </a:r>
              <a:r>
                <a:rPr lang="en-US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đề</a:t>
              </a:r>
              <a:r>
                <a:rPr lang="en-US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“</a:t>
              </a:r>
              <a:r>
                <a:rPr lang="en-US" sz="32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Em</a:t>
              </a:r>
              <a:r>
                <a:rPr lang="en-US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yêu</a:t>
              </a:r>
              <a:r>
                <a:rPr lang="en-US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biển</a:t>
              </a:r>
              <a:r>
                <a:rPr lang="en-US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đảo</a:t>
              </a:r>
              <a:r>
                <a:rPr lang="en-US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Việt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Nam”, </a:t>
              </a:r>
              <a:r>
                <a:rPr lang="en-US" sz="32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đội</a:t>
              </a:r>
              <a:r>
                <a:rPr lang="en-US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Hải</a:t>
              </a:r>
              <a:r>
                <a:rPr lang="en-US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Âu</a:t>
              </a:r>
              <a:r>
                <a:rPr lang="en-US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25 </a:t>
              </a:r>
              <a:r>
                <a:rPr lang="en-US" sz="32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bài</a:t>
              </a:r>
              <a:r>
                <a:rPr lang="en-US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dự</a:t>
              </a:r>
              <a:r>
                <a:rPr lang="en-US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thi</a:t>
              </a:r>
              <a:r>
                <a:rPr lang="en-US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2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đội</a:t>
              </a:r>
              <a:r>
                <a:rPr lang="en-US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Chim</a:t>
              </a:r>
              <a:r>
                <a:rPr lang="en-US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Én</a:t>
              </a:r>
              <a:r>
                <a:rPr lang="en-US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30 </a:t>
              </a:r>
              <a:r>
                <a:rPr lang="en-US" sz="32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bài</a:t>
              </a:r>
              <a:r>
                <a:rPr lang="en-US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dự</a:t>
              </a:r>
              <a:r>
                <a:rPr lang="en-US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thi</a:t>
              </a:r>
              <a:r>
                <a:rPr lang="en-US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32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Hỏi</a:t>
              </a:r>
              <a:r>
                <a:rPr lang="en-US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hai</a:t>
              </a:r>
              <a:r>
                <a:rPr lang="en-US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đội</a:t>
              </a:r>
              <a:r>
                <a:rPr lang="en-US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tất</a:t>
              </a:r>
              <a:r>
                <a:rPr lang="en-US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cả</a:t>
              </a:r>
              <a:r>
                <a:rPr lang="en-US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bao</a:t>
              </a:r>
              <a:r>
                <a:rPr lang="en-US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nhiêu</a:t>
              </a:r>
              <a:r>
                <a:rPr lang="en-US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bài</a:t>
              </a:r>
              <a:r>
                <a:rPr lang="en-US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dự</a:t>
              </a:r>
              <a:r>
                <a:rPr lang="en-US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thi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  <a:endPara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7106792" y="2456925"/>
            <a:ext cx="2400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u="sng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u="sng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endParaRPr lang="vi-VN" sz="36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231110" y="3296959"/>
            <a:ext cx="65395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ai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:</a:t>
            </a:r>
            <a:endParaRPr lang="vi-VN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026672" y="4132241"/>
            <a:ext cx="21508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25 + 30</a:t>
            </a:r>
            <a:endParaRPr lang="vi-VN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8036066" y="4132241"/>
            <a:ext cx="20633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55 (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vi-VN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121318" y="4942909"/>
            <a:ext cx="63436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: 55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thi</a:t>
            </a:r>
            <a:endParaRPr lang="vi-VN" sz="36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083055" y="1145501"/>
            <a:ext cx="472412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131210" y="1145501"/>
            <a:ext cx="493254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227071" y="1628800"/>
            <a:ext cx="630829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6303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44" grpId="0"/>
      <p:bldP spid="45" grpId="0"/>
      <p:bldP spid="4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625" y="2362336"/>
            <a:ext cx="5486517" cy="3802968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334566" y="140439"/>
            <a:ext cx="11305256" cy="1077218"/>
            <a:chOff x="1253941" y="511805"/>
            <a:chExt cx="11305256" cy="1077218"/>
          </a:xfrm>
        </p:grpSpPr>
        <p:grpSp>
          <p:nvGrpSpPr>
            <p:cNvPr id="23" name="Group 22"/>
            <p:cNvGrpSpPr/>
            <p:nvPr/>
          </p:nvGrpSpPr>
          <p:grpSpPr>
            <a:xfrm>
              <a:off x="1253941" y="554838"/>
              <a:ext cx="654049" cy="635000"/>
              <a:chOff x="7934325" y="85725"/>
              <a:chExt cx="654049" cy="635000"/>
            </a:xfrm>
          </p:grpSpPr>
          <p:sp>
            <p:nvSpPr>
              <p:cNvPr id="25" name="Oval 24"/>
              <p:cNvSpPr/>
              <p:nvPr/>
            </p:nvSpPr>
            <p:spPr>
              <a:xfrm>
                <a:off x="8001000" y="152400"/>
                <a:ext cx="520700" cy="495300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 smtClean="0">
                    <a:solidFill>
                      <a:sysClr val="windowText" lastClr="00000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  <a:endParaRPr lang="vi-VN" sz="2800" b="1" dirty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7934325" y="85725"/>
                <a:ext cx="654049" cy="635000"/>
              </a:xfrm>
              <a:prstGeom prst="ellipse">
                <a:avLst/>
              </a:prstGeom>
              <a:noFill/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24" name="TextBox 23"/>
            <p:cNvSpPr txBox="1"/>
            <p:nvPr/>
          </p:nvSpPr>
          <p:spPr>
            <a:xfrm>
              <a:off x="2059471" y="511805"/>
              <a:ext cx="1049972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Lớp</a:t>
              </a:r>
              <a:r>
                <a:rPr lang="en-US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2B </a:t>
              </a:r>
              <a:r>
                <a:rPr lang="en-US" sz="32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trồng</a:t>
              </a:r>
              <a:r>
                <a:rPr lang="en-US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12 </a:t>
              </a:r>
              <a:r>
                <a:rPr lang="en-US" sz="32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khóm</a:t>
              </a:r>
              <a:r>
                <a:rPr lang="en-US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hoa</a:t>
              </a:r>
              <a:r>
                <a:rPr lang="en-US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2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đó</a:t>
              </a:r>
              <a:r>
                <a:rPr lang="en-US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3 </a:t>
              </a:r>
              <a:r>
                <a:rPr lang="en-US" sz="32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khóm</a:t>
              </a:r>
              <a:r>
                <a:rPr lang="en-US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đã</a:t>
              </a:r>
              <a:r>
                <a:rPr lang="en-US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nở</a:t>
              </a:r>
              <a:r>
                <a:rPr lang="en-US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32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Hỏi</a:t>
              </a:r>
              <a:r>
                <a:rPr lang="en-US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còn</a:t>
              </a:r>
              <a:r>
                <a:rPr lang="en-US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bao</a:t>
              </a:r>
              <a:r>
                <a:rPr lang="en-US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nhiêu</a:t>
              </a:r>
              <a:r>
                <a:rPr lang="en-US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khóm</a:t>
              </a:r>
              <a:r>
                <a:rPr lang="en-US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chưa</a:t>
              </a:r>
              <a:r>
                <a:rPr lang="en-US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nở</a:t>
              </a:r>
              <a:r>
                <a:rPr lang="en-US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hoa</a:t>
              </a:r>
              <a:r>
                <a:rPr lang="en-US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5375126" y="2109050"/>
            <a:ext cx="7381293" cy="3300283"/>
            <a:chOff x="5714998" y="1696458"/>
            <a:chExt cx="7381293" cy="3300283"/>
          </a:xfrm>
        </p:grpSpPr>
        <p:sp>
          <p:nvSpPr>
            <p:cNvPr id="28" name="TextBox 27"/>
            <p:cNvSpPr txBox="1"/>
            <p:nvPr/>
          </p:nvSpPr>
          <p:spPr>
            <a:xfrm>
              <a:off x="7582294" y="1696458"/>
              <a:ext cx="24003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i="1" u="sng" dirty="0" err="1" smtClean="0">
                  <a:latin typeface="Times New Roman" pitchFamily="18" charset="0"/>
                  <a:cs typeface="Times New Roman" pitchFamily="18" charset="0"/>
                </a:rPr>
                <a:t>Bài</a:t>
              </a:r>
              <a:r>
                <a:rPr lang="en-US" sz="3600" b="1" i="1" u="sng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i="1" u="sng" dirty="0" err="1" smtClean="0">
                  <a:latin typeface="Times New Roman" pitchFamily="18" charset="0"/>
                  <a:cs typeface="Times New Roman" pitchFamily="18" charset="0"/>
                </a:rPr>
                <a:t>giải</a:t>
              </a:r>
              <a:endParaRPr lang="vi-VN" sz="3600" b="1" i="1" u="sng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714998" y="2536998"/>
              <a:ext cx="634365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err="1" smtClean="0">
                  <a:latin typeface="Times New Roman" pitchFamily="18" charset="0"/>
                  <a:cs typeface="Times New Roman" pitchFamily="18" charset="0"/>
                </a:rPr>
                <a:t>Còn</a:t>
              </a:r>
              <a:r>
                <a:rPr lang="en-US" sz="36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6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latin typeface="Times New Roman" pitchFamily="18" charset="0"/>
                  <a:cs typeface="Times New Roman" pitchFamily="18" charset="0"/>
                </a:rPr>
                <a:t>khóm</a:t>
              </a:r>
              <a:r>
                <a:rPr lang="en-US" sz="36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latin typeface="Times New Roman" pitchFamily="18" charset="0"/>
                  <a:cs typeface="Times New Roman" pitchFamily="18" charset="0"/>
                </a:rPr>
                <a:t>chưa</a:t>
              </a:r>
              <a:r>
                <a:rPr lang="en-US" sz="36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latin typeface="Times New Roman" pitchFamily="18" charset="0"/>
                  <a:cs typeface="Times New Roman" pitchFamily="18" charset="0"/>
                </a:rPr>
                <a:t>nở</a:t>
              </a:r>
              <a:r>
                <a:rPr lang="en-US" sz="36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latin typeface="Times New Roman" pitchFamily="18" charset="0"/>
                  <a:cs typeface="Times New Roman" pitchFamily="18" charset="0"/>
                </a:rPr>
                <a:t>hoa</a:t>
              </a:r>
              <a:r>
                <a:rPr lang="en-US" sz="36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3600" b="1" dirty="0" smtClean="0">
                  <a:latin typeface="Times New Roman" pitchFamily="18" charset="0"/>
                  <a:cs typeface="Times New Roman" pitchFamily="18" charset="0"/>
                </a:rPr>
                <a:t>:</a:t>
              </a:r>
              <a:endParaRPr lang="vi-VN" sz="3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752640" y="3443704"/>
              <a:ext cx="21508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latin typeface="Times New Roman" pitchFamily="18" charset="0"/>
                  <a:cs typeface="Times New Roman" pitchFamily="18" charset="0"/>
                </a:rPr>
                <a:t>12 – 3 </a:t>
              </a:r>
              <a:endParaRPr lang="vi-VN" sz="3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8471470" y="3443704"/>
              <a:ext cx="234551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3600" b="1" dirty="0">
                  <a:latin typeface="Times New Roman" pitchFamily="18" charset="0"/>
                  <a:cs typeface="Times New Roman" pitchFamily="18" charset="0"/>
                </a:rPr>
                <a:t>= </a:t>
              </a:r>
              <a:r>
                <a:rPr lang="en-US" sz="3600" b="1" dirty="0" smtClean="0">
                  <a:latin typeface="Times New Roman" pitchFamily="18" charset="0"/>
                  <a:cs typeface="Times New Roman" pitchFamily="18" charset="0"/>
                </a:rPr>
                <a:t>9 (</a:t>
              </a:r>
              <a:r>
                <a:rPr lang="en-US" sz="3600" b="1" dirty="0" err="1" smtClean="0">
                  <a:latin typeface="Times New Roman" pitchFamily="18" charset="0"/>
                  <a:cs typeface="Times New Roman" pitchFamily="18" charset="0"/>
                </a:rPr>
                <a:t>khóm</a:t>
              </a:r>
              <a:r>
                <a:rPr lang="en-US" sz="3600" b="1" dirty="0" smtClean="0">
                  <a:latin typeface="Times New Roman" pitchFamily="18" charset="0"/>
                  <a:cs typeface="Times New Roman" pitchFamily="18" charset="0"/>
                </a:rPr>
                <a:t>)</a:t>
              </a:r>
              <a:endParaRPr lang="vi-VN" sz="3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752640" y="4350410"/>
              <a:ext cx="634365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err="1" smtClean="0">
                  <a:latin typeface="Times New Roman" pitchFamily="18" charset="0"/>
                  <a:cs typeface="Times New Roman" pitchFamily="18" charset="0"/>
                </a:rPr>
                <a:t>Đáp</a:t>
              </a:r>
              <a:r>
                <a:rPr lang="en-US" sz="36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600" b="1" dirty="0" smtClean="0">
                  <a:latin typeface="Times New Roman" pitchFamily="18" charset="0"/>
                  <a:cs typeface="Times New Roman" pitchFamily="18" charset="0"/>
                </a:rPr>
                <a:t>: 9 </a:t>
              </a:r>
              <a:r>
                <a:rPr lang="en-US" sz="3600" b="1" dirty="0" err="1" smtClean="0">
                  <a:latin typeface="Times New Roman" pitchFamily="18" charset="0"/>
                  <a:cs typeface="Times New Roman" pitchFamily="18" charset="0"/>
                </a:rPr>
                <a:t>khóm</a:t>
              </a:r>
              <a:r>
                <a:rPr lang="en-US" sz="36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latin typeface="Times New Roman" pitchFamily="18" charset="0"/>
                  <a:cs typeface="Times New Roman" pitchFamily="18" charset="0"/>
                </a:rPr>
                <a:t>hoa</a:t>
              </a:r>
              <a:endParaRPr lang="vi-VN" sz="36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14" name="Straight Connector 13"/>
          <p:cNvCxnSpPr/>
          <p:nvPr/>
        </p:nvCxnSpPr>
        <p:spPr>
          <a:xfrm>
            <a:off x="2638822" y="620688"/>
            <a:ext cx="331236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679382" y="620688"/>
            <a:ext cx="295232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270670" y="1124744"/>
            <a:ext cx="576064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3689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9">
            <a:extLst>
              <a:ext uri="{FF2B5EF4-FFF2-40B4-BE49-F238E27FC236}">
                <a16:creationId xmlns:a16="http://schemas.microsoft.com/office/drawing/2014/main" id="{AA61F1C9-5979-4FE0-A076-67A7B156B9DC}"/>
              </a:ext>
            </a:extLst>
          </p:cNvPr>
          <p:cNvSpPr/>
          <p:nvPr/>
        </p:nvSpPr>
        <p:spPr>
          <a:xfrm>
            <a:off x="1022294" y="4065445"/>
            <a:ext cx="10496733" cy="144655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2 -  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rình bày bài giải Bài toán có lời văn liên quan </a:t>
            </a:r>
            <a:r>
              <a:rPr lang="vi-VN" sz="4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4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4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sz="4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4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708855" y="-196221"/>
            <a:ext cx="6400799" cy="2555172"/>
            <a:chOff x="3734383" y="-305326"/>
            <a:chExt cx="2413591" cy="196267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4383" y="-305326"/>
              <a:ext cx="2413591" cy="1962678"/>
            </a:xfrm>
            <a:prstGeom prst="rect">
              <a:avLst/>
            </a:prstGeom>
          </p:spPr>
        </p:pic>
        <p:sp>
          <p:nvSpPr>
            <p:cNvPr id="5" name="TextBox 11"/>
            <p:cNvSpPr txBox="1"/>
            <p:nvPr/>
          </p:nvSpPr>
          <p:spPr>
            <a:xfrm>
              <a:off x="4273694" y="640355"/>
              <a:ext cx="1607525" cy="6234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40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Yêu</a:t>
              </a:r>
              <a:r>
                <a:rPr lang="en-US" sz="40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cầu</a:t>
              </a:r>
              <a:r>
                <a:rPr lang="en-US" sz="40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cần</a:t>
              </a:r>
              <a:r>
                <a:rPr lang="en-US" sz="40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đạt</a:t>
              </a:r>
              <a:endPara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矩形 29">
            <a:extLst>
              <a:ext uri="{FF2B5EF4-FFF2-40B4-BE49-F238E27FC236}">
                <a16:creationId xmlns:a16="http://schemas.microsoft.com/office/drawing/2014/main" id="{AA61F1C9-5979-4FE0-A076-67A7B156B9DC}"/>
              </a:ext>
            </a:extLst>
          </p:cNvPr>
          <p:cNvSpPr/>
          <p:nvPr/>
        </p:nvSpPr>
        <p:spPr>
          <a:xfrm>
            <a:off x="1022294" y="2358951"/>
            <a:ext cx="10667954" cy="144655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1 -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bài toán có lời văn liên quan đến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4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4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4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4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61256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ón lá - nét đặc trưng của người Việt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98" b="100000" l="893" r="100000">
                        <a14:foregroundMark x1="99107" y1="61905" x2="99107" y2="520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150" y="3190818"/>
            <a:ext cx="6599263" cy="3712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224111" y="1427086"/>
            <a:ext cx="5819911" cy="3527464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7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THANK YOU</a:t>
            </a:r>
          </a:p>
          <a:p>
            <a:pPr algn="ctr"/>
            <a:r>
              <a:rPr lang="en-US" sz="72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Tạm</a:t>
            </a:r>
            <a:r>
              <a:rPr lang="en-US" sz="7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7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7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hẹn</a:t>
            </a:r>
            <a:r>
              <a:rPr lang="en-US" sz="7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7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lại</a:t>
            </a:r>
            <a:endParaRPr lang="en-US" sz="72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0238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657</TotalTime>
  <Words>351</Words>
  <Application>Microsoft Office PowerPoint</Application>
  <PresentationFormat>Custom</PresentationFormat>
  <Paragraphs>55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Arial-Rounded</vt:lpstr>
      <vt:lpstr>Calibri</vt:lpstr>
      <vt:lpstr>Times New Roman</vt:lpstr>
      <vt:lpstr>思源黑体 CN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Nathan Nguyen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 Duẩn</dc:creator>
  <cp:lastModifiedBy>Admin</cp:lastModifiedBy>
  <cp:revision>102</cp:revision>
  <dcterms:created xsi:type="dcterms:W3CDTF">2021-07-30T14:15:01Z</dcterms:created>
  <dcterms:modified xsi:type="dcterms:W3CDTF">2022-10-23T07:08:24Z</dcterms:modified>
</cp:coreProperties>
</file>