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2"/>
  </p:notesMasterIdLst>
  <p:sldIdLst>
    <p:sldId id="311" r:id="rId5"/>
    <p:sldId id="313" r:id="rId6"/>
    <p:sldId id="314" r:id="rId7"/>
    <p:sldId id="312" r:id="rId8"/>
    <p:sldId id="310" r:id="rId9"/>
    <p:sldId id="282" r:id="rId10"/>
    <p:sldId id="307" r:id="rId11"/>
    <p:sldId id="315" r:id="rId12"/>
    <p:sldId id="304" r:id="rId13"/>
    <p:sldId id="309" r:id="rId14"/>
    <p:sldId id="284" r:id="rId15"/>
    <p:sldId id="286" r:id="rId16"/>
    <p:sldId id="287" r:id="rId17"/>
    <p:sldId id="288" r:id="rId18"/>
    <p:sldId id="289" r:id="rId19"/>
    <p:sldId id="292" r:id="rId20"/>
    <p:sldId id="3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7691" autoAdjust="0"/>
  </p:normalViewPr>
  <p:slideViewPr>
    <p:cSldViewPr snapToGrid="0">
      <p:cViewPr varScale="1">
        <p:scale>
          <a:sx n="71" d="100"/>
          <a:sy n="71" d="100"/>
        </p:scale>
        <p:origin x="57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94A46-C361-4976-8C31-F67C521657BB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A2D2D-9BBB-4508-A88F-DA72A769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31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2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37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4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31187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0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6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0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4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07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17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21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90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73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68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0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6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9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07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1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12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88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12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00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21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3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47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80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8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76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7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30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895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marR="0" lvl="0" indent="0" algn="l" defTabSz="1219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20" y="6035237"/>
            <a:ext cx="277292" cy="27723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marR="0" lvl="0" indent="0" algn="l" defTabSz="1219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marR="0" lvl="0" indent="0" algn="l" defTabSz="1219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4" y="6035237"/>
            <a:ext cx="277292" cy="27723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marR="0" lvl="0" indent="0" algn="l" defTabSz="1219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267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6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14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7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0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0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F2A3-D581-48CC-BEE3-0982EB8DB33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4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5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16714" y="7238194"/>
            <a:ext cx="1729431" cy="1898757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862996" y="7749822"/>
            <a:ext cx="5905241" cy="880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7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33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1707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707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7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7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707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707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136726" y="8901966"/>
            <a:ext cx="2072886" cy="746613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34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034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60061" y="-23388959"/>
            <a:ext cx="2072886" cy="3525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84" y="-23388959"/>
            <a:ext cx="2072886" cy="3525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5851" y="13916606"/>
            <a:ext cx="2072886" cy="3525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84" y="13916605"/>
            <a:ext cx="2072886" cy="352517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368986" y="5950014"/>
            <a:ext cx="2072886" cy="746613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7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707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10314466" y="-956236"/>
            <a:ext cx="2072886" cy="746613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34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  <p:extLst>
      <p:ext uri="{BB962C8B-B14F-4D97-AF65-F5344CB8AC3E}">
        <p14:creationId xmlns:p14="http://schemas.microsoft.com/office/powerpoint/2010/main" val="24797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iming>
    <p:tnLst>
      <p:par>
        <p:cTn id="1" dur="indefinite" restart="never" nodeType="tmRoot"/>
      </p:par>
    </p:tnLst>
  </p:timing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4.emf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34" y="2336611"/>
            <a:ext cx="12191332" cy="4521200"/>
          </a:xfrm>
          <a:prstGeom prst="rect">
            <a:avLst/>
          </a:prstGeom>
        </p:spPr>
      </p:pic>
      <p:pic>
        <p:nvPicPr>
          <p:cNvPr id="2" name="可爱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7005" y="-663178"/>
            <a:ext cx="577991" cy="577991"/>
          </a:xfrm>
          <a:prstGeom prst="rect">
            <a:avLst/>
          </a:prstGeom>
        </p:spPr>
      </p:pic>
      <p:sp>
        <p:nvSpPr>
          <p:cNvPr id="10" name="Google Shape;1588;p38"/>
          <p:cNvSpPr txBox="1">
            <a:spLocks/>
          </p:cNvSpPr>
          <p:nvPr/>
        </p:nvSpPr>
        <p:spPr>
          <a:xfrm rot="20015476">
            <a:off x="544693" y="1189967"/>
            <a:ext cx="3346909" cy="559502"/>
          </a:xfrm>
          <a:prstGeom prst="rect">
            <a:avLst/>
          </a:prstGeom>
        </p:spPr>
        <p:txBody>
          <a:bodyPr spcFirstLastPara="1" vert="horz" wrap="square" lIns="86684" tIns="86684" rIns="86684" bIns="86684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6943">
              <a:spcBef>
                <a:spcPts val="0"/>
              </a:spcBef>
              <a:buNone/>
            </a:pPr>
            <a:r>
              <a:rPr lang="en-US" sz="11377" dirty="0" err="1">
                <a:solidFill>
                  <a:srgbClr val="005081"/>
                </a:solidFill>
                <a:latin typeface="SVN-Fiolex Girls" panose="020B0606040200020203" pitchFamily="34" charset="0"/>
                <a:sym typeface="Kirang Haerang"/>
              </a:rPr>
              <a:t>Viết</a:t>
            </a:r>
            <a:endParaRPr lang="en-US" sz="11377" dirty="0">
              <a:solidFill>
                <a:srgbClr val="005081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1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750562" y="1995241"/>
            <a:ext cx="7061314" cy="136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579" tIns="115579" rIns="115579" bIns="115579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155895" fontAlgn="base">
              <a:buClr>
                <a:srgbClr val="FFFFFF"/>
              </a:buClr>
            </a:pP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Khi</a:t>
            </a:r>
            <a:r>
              <a:rPr lang="en-US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E2C81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trang </a:t>
            </a: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sách </a:t>
            </a: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BC148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mở</a:t>
            </a: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ra</a:t>
            </a:r>
            <a:endParaRPr lang="en-US" sz="14222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B05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31E601F-0EA1-4834-8C28-65CBD91EEADC}"/>
              </a:ext>
            </a:extLst>
          </p:cNvPr>
          <p:cNvGrpSpPr/>
          <p:nvPr/>
        </p:nvGrpSpPr>
        <p:grpSpPr>
          <a:xfrm>
            <a:off x="0" y="-51005"/>
            <a:ext cx="12393820" cy="7042916"/>
            <a:chOff x="0" y="-1"/>
            <a:chExt cx="12393820" cy="704291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3A6AF5C-88BB-41BE-82EC-5A824D3F8629}"/>
                </a:ext>
              </a:extLst>
            </p:cNvPr>
            <p:cNvGrpSpPr/>
            <p:nvPr/>
          </p:nvGrpSpPr>
          <p:grpSpPr>
            <a:xfrm>
              <a:off x="2471607" y="1488420"/>
              <a:ext cx="9922213" cy="5554495"/>
              <a:chOff x="0" y="0"/>
              <a:chExt cx="18288000" cy="1014357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947DF56-EF76-4777-B910-76AD8B356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300" y="6577"/>
                <a:ext cx="13728700" cy="1013699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9813A3-6452-4BE8-945B-C907E0B4C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3728700" cy="10136993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2344A2F-BF1B-49C4-81A5-8E7827534E73}"/>
                </a:ext>
              </a:extLst>
            </p:cNvPr>
            <p:cNvGrpSpPr/>
            <p:nvPr/>
          </p:nvGrpSpPr>
          <p:grpSpPr>
            <a:xfrm>
              <a:off x="2471605" y="3600"/>
              <a:ext cx="9922213" cy="5554495"/>
              <a:chOff x="0" y="0"/>
              <a:chExt cx="18288000" cy="1014357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3274FA1-B4D8-4666-BC27-714505FBE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300" y="6577"/>
                <a:ext cx="13728700" cy="1013699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EB51082-5428-4FA1-A44A-6D39911A8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3728700" cy="10136993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F4AE70E-69B0-4831-98F9-0DE7CAFE739E}"/>
                </a:ext>
              </a:extLst>
            </p:cNvPr>
            <p:cNvGrpSpPr/>
            <p:nvPr/>
          </p:nvGrpSpPr>
          <p:grpSpPr>
            <a:xfrm>
              <a:off x="0" y="1487559"/>
              <a:ext cx="9922213" cy="5554495"/>
              <a:chOff x="0" y="0"/>
              <a:chExt cx="18288000" cy="1014357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93C2F3A-DFA3-459B-A3BF-377BE7EC1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300" y="6577"/>
                <a:ext cx="13728700" cy="1013699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0CA748-FD2A-4E10-80B4-AD9A93BCD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3728700" cy="10136993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585EB9-3E99-46B2-AEBC-3E3BB7A022FE}"/>
                </a:ext>
              </a:extLst>
            </p:cNvPr>
            <p:cNvGrpSpPr/>
            <p:nvPr/>
          </p:nvGrpSpPr>
          <p:grpSpPr>
            <a:xfrm>
              <a:off x="0" y="-1"/>
              <a:ext cx="9922213" cy="5554495"/>
              <a:chOff x="0" y="0"/>
              <a:chExt cx="18288000" cy="1014357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9A75CF3-BA2A-46EA-8F80-F92B01AF0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300" y="6577"/>
                <a:ext cx="13728700" cy="1013699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C66299E-E737-4340-A1D7-153D990DB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3728700" cy="10136993"/>
              </a:xfrm>
              <a:prstGeom prst="rect">
                <a:avLst/>
              </a:prstGeom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8486B01-0D32-49E3-B8A2-1D4D5191653C}"/>
              </a:ext>
            </a:extLst>
          </p:cNvPr>
          <p:cNvSpPr txBox="1"/>
          <p:nvPr/>
        </p:nvSpPr>
        <p:spPr>
          <a:xfrm>
            <a:off x="660671" y="1175742"/>
            <a:ext cx="6497173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400" b="1" dirty="0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b="1" dirty="0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400" b="1" dirty="0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2400" b="1" dirty="0">
              <a:solidFill>
                <a:srgbClr val="FFFF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951CA-861F-458A-B84D-1B11D00365C0}"/>
              </a:ext>
            </a:extLst>
          </p:cNvPr>
          <p:cNvSpPr txBox="1"/>
          <p:nvPr/>
        </p:nvSpPr>
        <p:spPr>
          <a:xfrm>
            <a:off x="2250331" y="654774"/>
            <a:ext cx="3378632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400" b="1" dirty="0">
              <a:solidFill>
                <a:prstClr val="white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EE83CF-6ECE-4AFF-AE9B-322FF160D4FC}"/>
              </a:ext>
            </a:extLst>
          </p:cNvPr>
          <p:cNvSpPr/>
          <p:nvPr/>
        </p:nvSpPr>
        <p:spPr>
          <a:xfrm>
            <a:off x="776156" y="20192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Trang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sách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còn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có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lửa</a:t>
            </a:r>
            <a:endParaRPr lang="lt-LT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B8E519-87D7-4315-99FE-C06AE437FB5D}"/>
              </a:ext>
            </a:extLst>
          </p:cNvPr>
          <p:cNvSpPr/>
          <p:nvPr/>
        </p:nvSpPr>
        <p:spPr>
          <a:xfrm>
            <a:off x="917068" y="35369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Mà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giấy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không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hề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ướt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r>
              <a:rPr lang="vi-VN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endParaRPr lang="lt-LT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43DDF2-DF02-4FDF-9BA6-08870F060ABA}"/>
              </a:ext>
            </a:extLst>
          </p:cNvPr>
          <p:cNvSpPr/>
          <p:nvPr/>
        </p:nvSpPr>
        <p:spPr>
          <a:xfrm>
            <a:off x="928196" y="25128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Mà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giấy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chẳng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cháy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đâu</a:t>
            </a:r>
            <a:endParaRPr lang="lt-LT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70A939-3852-4781-A52C-EE0A14DD435D}"/>
              </a:ext>
            </a:extLst>
          </p:cNvPr>
          <p:cNvSpPr/>
          <p:nvPr/>
        </p:nvSpPr>
        <p:spPr>
          <a:xfrm>
            <a:off x="922632" y="301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Trang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sách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có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ao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sâu</a:t>
            </a:r>
            <a:endParaRPr lang="lt-LT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6C607A-DF91-4713-9814-B63DE12C9CC5}"/>
              </a:ext>
            </a:extLst>
          </p:cNvPr>
          <p:cNvSpPr/>
          <p:nvPr/>
        </p:nvSpPr>
        <p:spPr>
          <a:xfrm>
            <a:off x="891647" y="620646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Một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chân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trời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đang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đi</a:t>
            </a:r>
            <a:r>
              <a:rPr lang="el-GR" sz="2400" b="1" dirty="0" smtClean="0">
                <a:solidFill>
                  <a:prstClr val="white"/>
                </a:solidFill>
                <a:latin typeface="HP001 4 hàng" pitchFamily="34" charset="0"/>
              </a:rPr>
              <a:t>. </a:t>
            </a:r>
            <a:endParaRPr lang="en-US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838B15-3087-4CAC-B393-F1501BDFF186}"/>
              </a:ext>
            </a:extLst>
          </p:cNvPr>
          <p:cNvSpPr/>
          <p:nvPr/>
        </p:nvSpPr>
        <p:spPr>
          <a:xfrm>
            <a:off x="861257" y="47108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Trang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sách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không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nói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được</a:t>
            </a:r>
            <a:endParaRPr lang="vi-VN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CACB99-AA92-4399-BC14-A7957BD67064}"/>
              </a:ext>
            </a:extLst>
          </p:cNvPr>
          <p:cNvSpPr/>
          <p:nvPr/>
        </p:nvSpPr>
        <p:spPr>
          <a:xfrm>
            <a:off x="900978" y="521413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Sao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em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nghe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điều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gì</a:t>
            </a:r>
            <a:endParaRPr lang="vi-VN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4F889-8F4C-42EC-81C1-2D42F3C5FB69}"/>
              </a:ext>
            </a:extLst>
          </p:cNvPr>
          <p:cNvSpPr/>
          <p:nvPr/>
        </p:nvSpPr>
        <p:spPr>
          <a:xfrm>
            <a:off x="910309" y="569290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Dạt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dào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như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sóng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vỗ</a:t>
            </a:r>
            <a:endParaRPr lang="vi-VN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7527E9-A6B9-439A-A4FB-78F532A33B97}"/>
              </a:ext>
            </a:extLst>
          </p:cNvPr>
          <p:cNvSpPr txBox="1"/>
          <p:nvPr/>
        </p:nvSpPr>
        <p:spPr>
          <a:xfrm>
            <a:off x="306932" y="164813"/>
            <a:ext cx="6065876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3204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239" y="435040"/>
            <a:ext cx="1066444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Viết tên 2 tác giả của những cuốn sách em đã học</a:t>
            </a:r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6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4981914"/>
            <a:ext cx="1352870" cy="18692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84" y="1050529"/>
            <a:ext cx="3614971" cy="5162805"/>
          </a:xfrm>
          <a:prstGeom prst="rect">
            <a:avLst/>
          </a:prstGeom>
        </p:spPr>
      </p:pic>
      <p:pic>
        <p:nvPicPr>
          <p:cNvPr id="22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573607"/>
            <a:ext cx="5418960" cy="36036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36689" y="2379581"/>
            <a:ext cx="5026210" cy="258525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 Mèn phiêu lưu kí.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Hoài.</a:t>
            </a:r>
          </a:p>
          <a:p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239" y="435040"/>
            <a:ext cx="1066444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Viết tên 2 tác giả của những cuốn sách em đã học</a:t>
            </a:r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6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4981914"/>
            <a:ext cx="1352870" cy="18692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2" descr="Góc Sân Và Khoảng Trời | T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82" y="1075535"/>
            <a:ext cx="3285105" cy="5017251"/>
          </a:xfrm>
          <a:prstGeom prst="rect">
            <a:avLst/>
          </a:prstGeom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573607"/>
            <a:ext cx="5418960" cy="36036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80706" y="2379581"/>
            <a:ext cx="5026210" cy="258525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 sân và khoảng trời.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 Đăng Khoa.</a:t>
            </a:r>
          </a:p>
          <a:p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7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239" y="435040"/>
            <a:ext cx="1066444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Viết tên 2 tác giả của những cuốn sách em đã học</a:t>
            </a:r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6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4981914"/>
            <a:ext cx="1352870" cy="18692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2" descr="Góc Sân Và Khoảng Trời | T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573607"/>
            <a:ext cx="5418960" cy="36036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80706" y="2379581"/>
            <a:ext cx="5026210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 sinh nhật.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Thị Thanh Bình.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84" y="1124673"/>
            <a:ext cx="3341098" cy="5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6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239" y="435040"/>
            <a:ext cx="1066444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Viết tên 2 tác giả của những cuốn sách em đã học</a:t>
            </a:r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6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4981914"/>
            <a:ext cx="1352870" cy="18692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2" descr="Góc Sân Và Khoảng Trời | T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573607"/>
            <a:ext cx="5418960" cy="360366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80706" y="2379581"/>
            <a:ext cx="5026210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 rối đổi kẹo.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Thùy Dương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84" y="1084716"/>
            <a:ext cx="3370148" cy="52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738" y="336380"/>
            <a:ext cx="10545176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Chọn a hoặc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227" y="987728"/>
            <a:ext cx="10545176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Chọn</a:t>
            </a:r>
            <a:r>
              <a:rPr lang="en-US" sz="2800" b="1" i="1" u="sng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 </a:t>
            </a:r>
            <a:r>
              <a:rPr lang="en-US" sz="2800" b="1" i="1" u="sng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thay cho ô vuông.</a:t>
            </a:r>
          </a:p>
        </p:txBody>
      </p:sp>
      <p:sp>
        <p:nvSpPr>
          <p:cNvPr id="15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0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1" name="五角星 35"/>
          <p:cNvSpPr/>
          <p:nvPr/>
        </p:nvSpPr>
        <p:spPr>
          <a:xfrm rot="19384917">
            <a:off x="1059070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2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3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25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6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43743" y="1752523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Dao có mài mới sắc, người có học mới 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152" y="2347056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Hay học thì sang, hay 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àm thì có.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85678" y="3032600"/>
            <a:ext cx="7730038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từng trang, từng trang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Giấy trắng sờ mát rượi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Thơm tho mùi giấy mới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ót bàn tay xinh.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76506" y="1880651"/>
            <a:ext cx="223837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031115" y="3146744"/>
            <a:ext cx="223837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705170" y="2472789"/>
            <a:ext cx="223837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861109" y="4618988"/>
            <a:ext cx="223837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031115" y="4605536"/>
            <a:ext cx="266041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17" grpId="0"/>
      <p:bldP spid="18" grpId="0"/>
      <p:bldP spid="19" grpId="0" animBg="1"/>
      <p:bldP spid="1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738" y="336380"/>
            <a:ext cx="10545176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Chọn a hoặc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227" y="987728"/>
            <a:ext cx="10545176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Chọn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trong ngoặc thay cho ô vuông.</a:t>
            </a:r>
          </a:p>
        </p:txBody>
      </p:sp>
      <p:sp>
        <p:nvSpPr>
          <p:cNvPr id="15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0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1" name="五角星 35"/>
          <p:cNvSpPr/>
          <p:nvPr/>
        </p:nvSpPr>
        <p:spPr>
          <a:xfrm rot="19384917">
            <a:off x="1059070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2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3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25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19" y="4723497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43743" y="1752523"/>
            <a:ext cx="311385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(gắn/gắng):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3743" y="2536294"/>
            <a:ext cx="393495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(nắn/nắng):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1922" y="3357389"/>
            <a:ext cx="300237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(vần/vầng):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1921" y="4157690"/>
            <a:ext cx="33196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(vân/vâng):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57600" y="1731898"/>
            <a:ext cx="65581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bó, cố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sức.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40330" y="2536293"/>
            <a:ext cx="65581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uốn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 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nót.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38939" y="3374086"/>
            <a:ext cx="65581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trăng,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trán.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76261" y="4157690"/>
            <a:ext cx="65581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gỗ,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lời,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tay.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79800" y="2680116"/>
            <a:ext cx="752520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765793" y="1860422"/>
            <a:ext cx="780656" cy="4154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701877" y="1861772"/>
            <a:ext cx="938073" cy="4154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802540" y="1854084"/>
            <a:ext cx="938073" cy="4154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546449" y="2672328"/>
            <a:ext cx="911816" cy="4154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5206137" y="3474082"/>
            <a:ext cx="911816" cy="4987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7271576" y="3490779"/>
            <a:ext cx="911816" cy="4987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173997" y="4274383"/>
            <a:ext cx="911816" cy="4987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3791344" y="4330909"/>
            <a:ext cx="645146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702373" y="4292492"/>
            <a:ext cx="645146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765793" y="3490779"/>
            <a:ext cx="645146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7271576" y="2672328"/>
            <a:ext cx="761076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8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1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" y="188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34" y="2336611"/>
            <a:ext cx="12191332" cy="4521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48528" y="1244224"/>
            <a:ext cx="11333526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000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0A12C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endParaRPr lang="en-US" sz="8533" dirty="0">
              <a:solidFill>
                <a:srgbClr val="F0A12C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58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0" y="2268338"/>
            <a:ext cx="4141329" cy="41413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EE7D85-3A20-B136-FFA1-8AE21797A50F}"/>
              </a:ext>
            </a:extLst>
          </p:cNvPr>
          <p:cNvGrpSpPr/>
          <p:nvPr/>
        </p:nvGrpSpPr>
        <p:grpSpPr>
          <a:xfrm>
            <a:off x="1237055" y="2219223"/>
            <a:ext cx="6526704" cy="2126136"/>
            <a:chOff x="1304706" y="2340388"/>
            <a:chExt cx="6883633" cy="2242409"/>
          </a:xfrm>
        </p:grpSpPr>
        <p:sp>
          <p:nvSpPr>
            <p:cNvPr id="43" name="圆角矩形 42"/>
            <p:cNvSpPr/>
            <p:nvPr/>
          </p:nvSpPr>
          <p:spPr>
            <a:xfrm>
              <a:off x="1304706" y="2340388"/>
              <a:ext cx="6883633" cy="2242409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C0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96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304706" y="2464197"/>
              <a:ext cx="6856256" cy="1790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429" kern="0" dirty="0" err="1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FE67B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  <a:ea typeface="宋体" panose="02010600030101010101" pitchFamily="2" charset="-122"/>
                </a:rPr>
                <a:t>Khởi</a:t>
              </a:r>
              <a:r>
                <a:rPr lang="en-US" sz="10429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FE67B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  <a:ea typeface="宋体" panose="02010600030101010101" pitchFamily="2" charset="-122"/>
                </a:rPr>
                <a:t> </a:t>
              </a:r>
              <a:r>
                <a:rPr lang="en-US" sz="10429" kern="0" dirty="0" err="1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6901D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  <a:ea typeface="宋体" panose="02010600030101010101" pitchFamily="2" charset="-122"/>
                </a:rPr>
                <a:t>động</a:t>
              </a:r>
              <a:r>
                <a:rPr lang="vi-VN" sz="10429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6901D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  <a:ea typeface="宋体" panose="02010600030101010101" pitchFamily="2" charset="-122"/>
                </a:rPr>
                <a:t> </a:t>
              </a:r>
              <a:endParaRPr lang="en-US" sz="10429" dirty="0">
                <a:solidFill>
                  <a:srgbClr val="06901D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8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TCH LADY Hướng dẫn Vũ điệu uống sữa Ngại gì thử thách online video cutter 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82" y="15288"/>
            <a:ext cx="12164018" cy="67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8080" y="1483185"/>
            <a:ext cx="7802522" cy="534049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503710" y="1839771"/>
            <a:ext cx="797603" cy="797603"/>
            <a:chOff x="3529981" y="507683"/>
            <a:chExt cx="598350" cy="598350"/>
          </a:xfrm>
        </p:grpSpPr>
        <p:sp>
          <p:nvSpPr>
            <p:cNvPr id="20" name="椭圆 19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solidFill>
                  <a:srgbClr val="00508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3572604" y="556873"/>
              <a:ext cx="537780" cy="49997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1" dirty="0">
                  <a:solidFill>
                    <a:srgbClr val="00508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731" dirty="0">
                <a:solidFill>
                  <a:srgbClr val="00508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55617" y="3906858"/>
            <a:ext cx="817025" cy="797603"/>
            <a:chOff x="3714492" y="1994557"/>
            <a:chExt cx="612920" cy="598350"/>
          </a:xfrm>
        </p:grpSpPr>
        <p:sp>
          <p:nvSpPr>
            <p:cNvPr id="29" name="椭圆 28"/>
            <p:cNvSpPr/>
            <p:nvPr/>
          </p:nvSpPr>
          <p:spPr>
            <a:xfrm>
              <a:off x="3729062" y="1994557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solidFill>
                  <a:srgbClr val="00508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TextBox 48"/>
            <p:cNvSpPr txBox="1"/>
            <p:nvPr/>
          </p:nvSpPr>
          <p:spPr>
            <a:xfrm>
              <a:off x="3714492" y="2043747"/>
              <a:ext cx="537780" cy="49997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1" dirty="0">
                  <a:solidFill>
                    <a:srgbClr val="00508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731" dirty="0">
                <a:solidFill>
                  <a:srgbClr val="00508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457770" y="1810295"/>
            <a:ext cx="1001809" cy="4008273"/>
            <a:chOff x="5901014" y="1112411"/>
            <a:chExt cx="1056725" cy="4227997"/>
          </a:xfrm>
        </p:grpSpPr>
        <p:sp>
          <p:nvSpPr>
            <p:cNvPr id="35" name="弧形 34"/>
            <p:cNvSpPr/>
            <p:nvPr/>
          </p:nvSpPr>
          <p:spPr>
            <a:xfrm>
              <a:off x="5901014" y="3226592"/>
              <a:ext cx="1056724" cy="1056724"/>
            </a:xfrm>
            <a:prstGeom prst="arc">
              <a:avLst>
                <a:gd name="adj1" fmla="val 16072548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弧形 35"/>
            <p:cNvSpPr/>
            <p:nvPr/>
          </p:nvSpPr>
          <p:spPr>
            <a:xfrm>
              <a:off x="5901014" y="1112411"/>
              <a:ext cx="1056724" cy="1056724"/>
            </a:xfrm>
            <a:prstGeom prst="arc">
              <a:avLst>
                <a:gd name="adj1" fmla="val 16200000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弧形 36"/>
            <p:cNvSpPr/>
            <p:nvPr/>
          </p:nvSpPr>
          <p:spPr>
            <a:xfrm flipH="1">
              <a:off x="5901015" y="2169503"/>
              <a:ext cx="1056724" cy="1056724"/>
            </a:xfrm>
            <a:prstGeom prst="arc">
              <a:avLst>
                <a:gd name="adj1" fmla="val 16169364"/>
                <a:gd name="adj2" fmla="val 528188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弧形 37"/>
            <p:cNvSpPr/>
            <p:nvPr/>
          </p:nvSpPr>
          <p:spPr>
            <a:xfrm flipH="1">
              <a:off x="5901015" y="4283684"/>
              <a:ext cx="1056724" cy="1056724"/>
            </a:xfrm>
            <a:prstGeom prst="arc">
              <a:avLst>
                <a:gd name="adj1" fmla="val 16152732"/>
                <a:gd name="adj2" fmla="val 520193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586034" y="1830556"/>
            <a:ext cx="7046943" cy="1403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4051" y="4043123"/>
            <a:ext cx="6079823" cy="228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177001" algn="just" defTabSz="866943" fontAlgn="base">
              <a:lnSpc>
                <a:spcPct val="115000"/>
              </a:lnSpc>
              <a:spcBef>
                <a:spcPct val="0"/>
              </a:spcBef>
              <a:tabLst>
                <a:tab pos="423237" algn="l"/>
              </a:tabLst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2655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2992800" y="747528"/>
            <a:ext cx="6097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cần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749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6710" y="1804181"/>
            <a:ext cx="6408106" cy="64626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vi-VN" sz="3400" b="1" dirty="0">
              <a:solidFill>
                <a:srgbClr val="FF00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6914" y="1115986"/>
            <a:ext cx="3378632" cy="64626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400" b="1" dirty="0" smtClean="0">
              <a:solidFill>
                <a:prstClr val="black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4373" y="469720"/>
            <a:ext cx="8703714" cy="64626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26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7442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5" y="934255"/>
            <a:ext cx="10612055" cy="4832063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12" y="0"/>
            <a:ext cx="2160588" cy="21547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1581" y="241413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sách còn có lửa</a:t>
            </a: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giấy chẳng cháy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sách có ao sâu</a:t>
            </a: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giấy không hề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lang="en-US" sz="3200" b="1" dirty="0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6646" y="241413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63550" algn="just"/>
            <a:r>
              <a:rPr lang="en-US" sz="3200" b="1" dirty="0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 không nói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sz="3200" b="1" dirty="0"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em nghe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 gì</a:t>
            </a: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 dào nh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sóng võ</a:t>
            </a: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chân trời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1" y="4639512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3477547" y="1388973"/>
            <a:ext cx="5373790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trang sách mở 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1288" y="329570"/>
            <a:ext cx="30990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viết</a:t>
            </a:r>
          </a:p>
        </p:txBody>
      </p:sp>
    </p:spTree>
    <p:extLst>
      <p:ext uri="{BB962C8B-B14F-4D97-AF65-F5344CB8AC3E}">
        <p14:creationId xmlns:p14="http://schemas.microsoft.com/office/powerpoint/2010/main" val="13520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6370573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6370573" cy="312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1975" y="2653153"/>
            <a:ext cx="961382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đoạn thơ cần viết như thế nào?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6002" y="1230308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thơ có những chữ nào viết hoa?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6002" y="4151860"/>
            <a:ext cx="9613827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từ dễ viết sai trong bài: </a:t>
            </a:r>
          </a:p>
          <a:p>
            <a:endParaRPr lang="en-US" sz="3200" b="1" dirty="0" smtClean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sách, giấy, ướt, sóng vỗ,...</a:t>
            </a:r>
          </a:p>
        </p:txBody>
      </p:sp>
      <p:sp>
        <p:nvSpPr>
          <p:cNvPr id="12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6"/>
          <p:cNvSpPr/>
          <p:nvPr/>
        </p:nvSpPr>
        <p:spPr>
          <a:xfrm rot="2755789">
            <a:off x="998133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5"/>
          <p:cNvSpPr/>
          <p:nvPr/>
        </p:nvSpPr>
        <p:spPr>
          <a:xfrm rot="19384917">
            <a:off x="1070154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6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3" y="4715624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3443" y="-37687"/>
            <a:ext cx="977643" cy="123239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709309" y="1228110"/>
            <a:ext cx="857619" cy="614181"/>
            <a:chOff x="2485459" y="1975436"/>
            <a:chExt cx="1772914" cy="1393004"/>
          </a:xfrm>
        </p:grpSpPr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9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85280" y="2553970"/>
            <a:ext cx="847302" cy="587251"/>
            <a:chOff x="5056546" y="1975436"/>
            <a:chExt cx="1772914" cy="1393004"/>
          </a:xfrm>
        </p:grpSpPr>
        <p:pic>
          <p:nvPicPr>
            <p:cNvPr id="33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4" name="图片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5" name="图片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85280" y="4102353"/>
            <a:ext cx="906987" cy="569344"/>
            <a:chOff x="8317164" y="2100522"/>
            <a:chExt cx="1772914" cy="1393004"/>
          </a:xfrm>
        </p:grpSpPr>
        <p:pic>
          <p:nvPicPr>
            <p:cNvPr id="40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164" y="2100522"/>
              <a:ext cx="1772914" cy="1393004"/>
            </a:xfrm>
            <a:prstGeom prst="rect">
              <a:avLst/>
            </a:prstGeom>
          </p:spPr>
        </p:pic>
        <p:pic>
          <p:nvPicPr>
            <p:cNvPr id="41" name="图片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363" y="2383789"/>
              <a:ext cx="560164" cy="826471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2645" y="2582875"/>
              <a:ext cx="560786" cy="86556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889236" y="207166"/>
            <a:ext cx="3494976" cy="967261"/>
            <a:chOff x="3889236" y="207166"/>
            <a:chExt cx="3494976" cy="967261"/>
          </a:xfrm>
        </p:grpSpPr>
        <p:sp>
          <p:nvSpPr>
            <p:cNvPr id="36" name="Cloud Callout 35"/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Lưu ý khi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506002" y="1924252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hoa những chữ cái đầu dòng thơ.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93786" y="3282679"/>
            <a:ext cx="1042991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viết chú ý viết đúng chính tả, các dấu ngắt nghỉ câu.</a:t>
            </a:r>
          </a:p>
        </p:txBody>
      </p:sp>
    </p:spTree>
    <p:extLst>
      <p:ext uri="{BB962C8B-B14F-4D97-AF65-F5344CB8AC3E}">
        <p14:creationId xmlns:p14="http://schemas.microsoft.com/office/powerpoint/2010/main" val="24280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2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8174" y="629756"/>
            <a:ext cx="10036315" cy="1493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9102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Luyện</a:t>
            </a:r>
            <a:r>
              <a:rPr lang="en-US" sz="910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9102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viết</a:t>
            </a:r>
            <a:r>
              <a:rPr lang="en-US" sz="910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9102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từ</a:t>
            </a:r>
            <a:r>
              <a:rPr lang="en-US" sz="910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9102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khó</a:t>
            </a:r>
            <a:r>
              <a:rPr lang="vi-VN" sz="910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endParaRPr lang="en-US" sz="1707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Google Shape;117;p2"/>
          <p:cNvSpPr/>
          <p:nvPr/>
        </p:nvSpPr>
        <p:spPr>
          <a:xfrm>
            <a:off x="1636141" y="3658032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2996" y="3662010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dạt</a:t>
            </a:r>
            <a:r>
              <a:rPr lang="en-US" altLang="en-US" sz="5689" b="1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dào</a:t>
            </a:r>
            <a:endParaRPr lang="en-US" altLang="en-US" sz="5689" b="1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Google Shape;117;p2"/>
          <p:cNvSpPr/>
          <p:nvPr/>
        </p:nvSpPr>
        <p:spPr>
          <a:xfrm>
            <a:off x="7101754" y="3595608"/>
            <a:ext cx="3072341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88388" y="3582613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chân</a:t>
            </a:r>
            <a:r>
              <a:rPr lang="en-US" altLang="en-US" sz="5689" b="1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trời</a:t>
            </a:r>
            <a:endParaRPr lang="en-US" altLang="en-US" sz="5689" b="1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4389144" y="5220279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1934" y="5191188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sóng</a:t>
            </a:r>
            <a:r>
              <a:rPr lang="en-US" altLang="en-US" sz="5689" b="1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vỗ</a:t>
            </a:r>
            <a:endParaRPr lang="en-US" altLang="en-US" sz="5689" b="1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30515" y="2232953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ao</a:t>
            </a:r>
            <a:r>
              <a:rPr lang="en-US" altLang="en-US" sz="5689" b="1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sâu</a:t>
            </a:r>
            <a:endParaRPr lang="en-US" altLang="en-US" sz="5689" b="1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Google Shape;117;p2"/>
          <p:cNvSpPr/>
          <p:nvPr/>
        </p:nvSpPr>
        <p:spPr>
          <a:xfrm>
            <a:off x="4389144" y="2287061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228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6" y="1546989"/>
            <a:ext cx="3284120" cy="3479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1" y="4851918"/>
            <a:ext cx="1508265" cy="19694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5793" y="477448"/>
            <a:ext cx="3774841" cy="768270"/>
            <a:chOff x="693241" y="945059"/>
            <a:chExt cx="4147108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4147108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50924" y="1281502"/>
            <a:ext cx="642164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thẳng.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tì ngực xuống bàn.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hơi cúi.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cách vở khoảng 25-30cm.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phải cầm bút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trái tì nhẹ lên mép vở để giữ.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chân để song song thoải mái.</a:t>
            </a:r>
          </a:p>
          <a:p>
            <a:endParaRPr lang="en-US" sz="3200" b="1" dirty="0" smtClean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5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BC"/>
      </a:accent1>
      <a:accent2>
        <a:srgbClr val="005081"/>
      </a:accent2>
      <a:accent3>
        <a:srgbClr val="00BDBC"/>
      </a:accent3>
      <a:accent4>
        <a:srgbClr val="005081"/>
      </a:accent4>
      <a:accent5>
        <a:srgbClr val="00BDBC"/>
      </a:accent5>
      <a:accent6>
        <a:srgbClr val="005081"/>
      </a:accent6>
      <a:hlink>
        <a:srgbClr val="00BDBC"/>
      </a:hlink>
      <a:folHlink>
        <a:srgbClr val="00508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604</Words>
  <Application>Microsoft Office PowerPoint</Application>
  <PresentationFormat>Widescreen</PresentationFormat>
  <Paragraphs>102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宋体</vt:lpstr>
      <vt:lpstr>#9Slide07 Altus</vt:lpstr>
      <vt:lpstr>#9Slide07 HoneyCream</vt:lpstr>
      <vt:lpstr>Arial</vt:lpstr>
      <vt:lpstr>Arial-Rounded</vt:lpstr>
      <vt:lpstr>Calibri</vt:lpstr>
      <vt:lpstr>Calibri Light</vt:lpstr>
      <vt:lpstr>Cambria</vt:lpstr>
      <vt:lpstr>Chango</vt:lpstr>
      <vt:lpstr>HP001 4 hàng</vt:lpstr>
      <vt:lpstr>iCiel Cadena</vt:lpstr>
      <vt:lpstr>Kirang Haerang</vt:lpstr>
      <vt:lpstr>Microsoft YaHei</vt:lpstr>
      <vt:lpstr>SVN-Fiolex Girls</vt:lpstr>
      <vt:lpstr>SVN-Newton</vt:lpstr>
      <vt:lpstr>SVN-Poky's</vt:lpstr>
      <vt:lpstr>Tahoma</vt:lpstr>
      <vt:lpstr>Times New Roman</vt:lpstr>
      <vt:lpstr>思源黑体 CN Bold</vt:lpstr>
      <vt:lpstr>Office Theme</vt:lpstr>
      <vt:lpstr>3_Office Theme</vt:lpstr>
      <vt:lpstr>4_Office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MTC</cp:lastModifiedBy>
  <cp:revision>158</cp:revision>
  <dcterms:created xsi:type="dcterms:W3CDTF">2021-06-02T14:23:54Z</dcterms:created>
  <dcterms:modified xsi:type="dcterms:W3CDTF">2022-10-24T00:44:36Z</dcterms:modified>
</cp:coreProperties>
</file>