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480" r:id="rId3"/>
    <p:sldId id="482" r:id="rId4"/>
    <p:sldId id="475" r:id="rId5"/>
    <p:sldId id="476" r:id="rId6"/>
    <p:sldId id="483" r:id="rId7"/>
    <p:sldId id="432" r:id="rId8"/>
    <p:sldId id="469" r:id="rId9"/>
    <p:sldId id="477" r:id="rId10"/>
    <p:sldId id="479" r:id="rId11"/>
    <p:sldId id="474" r:id="rId12"/>
    <p:sldId id="262" r:id="rId13"/>
    <p:sldId id="263" r:id="rId14"/>
  </p:sldIdLst>
  <p:sldSz cx="16276638" cy="9144000"/>
  <p:notesSz cx="6858000" cy="9144000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333FF"/>
    <a:srgbClr val="0000CC"/>
    <a:srgbClr val="FFCCFF"/>
    <a:srgbClr val="FF99FF"/>
    <a:srgbClr val="FF0066"/>
    <a:srgbClr val="FF7C80"/>
    <a:srgbClr val="FF6600"/>
    <a:srgbClr val="6600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62" d="100"/>
          <a:sy n="62" d="100"/>
        </p:scale>
        <p:origin x="696" y="9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square&#10;&#10;Description automatically generated">
            <a:extLst>
              <a:ext uri="{FF2B5EF4-FFF2-40B4-BE49-F238E27FC236}">
                <a16:creationId xmlns:a16="http://schemas.microsoft.com/office/drawing/2014/main" id="{BED1BA02-93E4-45A7-B16A-508898EAB9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808DE37-A60F-4BC2-B7B4-7B9946761AC6}"/>
              </a:ext>
            </a:extLst>
          </p:cNvPr>
          <p:cNvSpPr/>
          <p:nvPr userDrawn="1"/>
        </p:nvSpPr>
        <p:spPr>
          <a:xfrm>
            <a:off x="13690919" y="1"/>
            <a:ext cx="2348781" cy="2098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45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2756DB37-65C1-4264-916B-A2E3220FBF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00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729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D7FA4C6B-B7F2-48BF-8C76-094664A08E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F37990C-6645-45BD-9578-2C2A2481C356}"/>
              </a:ext>
            </a:extLst>
          </p:cNvPr>
          <p:cNvSpPr/>
          <p:nvPr userDrawn="1"/>
        </p:nvSpPr>
        <p:spPr>
          <a:xfrm>
            <a:off x="13598205" y="1"/>
            <a:ext cx="2518758" cy="1975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58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D7FA4C6B-B7F2-48BF-8C76-094664A08E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F37990C-6645-45BD-9578-2C2A2481C356}"/>
              </a:ext>
            </a:extLst>
          </p:cNvPr>
          <p:cNvSpPr/>
          <p:nvPr userDrawn="1"/>
        </p:nvSpPr>
        <p:spPr>
          <a:xfrm>
            <a:off x="13598205" y="1"/>
            <a:ext cx="2518758" cy="1975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5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2756DB37-65C1-4264-916B-A2E3220FBF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83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1C6B1EE5-3B91-48F7-CF12-2546383A37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98" y="0"/>
            <a:ext cx="1625600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52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96CC9F1E-5998-C2F6-7EF8-FF66FE210C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581"/>
            <a:ext cx="16303256" cy="917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40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B3848195-957F-EBDC-2471-44F2EE4701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5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square&#10;&#10;Description automatically generated">
            <a:extLst>
              <a:ext uri="{FF2B5EF4-FFF2-40B4-BE49-F238E27FC236}">
                <a16:creationId xmlns:a16="http://schemas.microsoft.com/office/drawing/2014/main" id="{BED1BA02-93E4-45A7-B16A-508898EAB9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808DE37-A60F-4BC2-B7B4-7B9946761AC6}"/>
              </a:ext>
            </a:extLst>
          </p:cNvPr>
          <p:cNvSpPr/>
          <p:nvPr userDrawn="1"/>
        </p:nvSpPr>
        <p:spPr>
          <a:xfrm>
            <a:off x="13690919" y="1"/>
            <a:ext cx="2348781" cy="2098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22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D7FA4C6B-B7F2-48BF-8C76-094664A08E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F37990C-6645-45BD-9578-2C2A2481C356}"/>
              </a:ext>
            </a:extLst>
          </p:cNvPr>
          <p:cNvSpPr/>
          <p:nvPr userDrawn="1"/>
        </p:nvSpPr>
        <p:spPr>
          <a:xfrm>
            <a:off x="13598205" y="1"/>
            <a:ext cx="2518758" cy="1975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27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8D8DA47C-F601-8EA0-B301-2B2B82A082A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29074" y="1"/>
            <a:ext cx="2914043" cy="289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074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3" r:id="rId4"/>
    <p:sldLayoutId id="2147483664" r:id="rId5"/>
    <p:sldLayoutId id="2147483665" r:id="rId6"/>
    <p:sldLayoutId id="2147483666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B5EF55-9B5D-4232-87E0-4C23B0BC7ED7}"/>
              </a:ext>
            </a:extLst>
          </p:cNvPr>
          <p:cNvSpPr/>
          <p:nvPr/>
        </p:nvSpPr>
        <p:spPr>
          <a:xfrm>
            <a:off x="-113143" y="1427139"/>
            <a:ext cx="11179385" cy="4128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355FEB-DAA7-4F63-BE3A-C2CACBC34736}"/>
              </a:ext>
            </a:extLst>
          </p:cNvPr>
          <p:cNvSpPr txBox="1"/>
          <p:nvPr/>
        </p:nvSpPr>
        <p:spPr>
          <a:xfrm>
            <a:off x="-103669" y="1378013"/>
            <a:ext cx="109419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600">
                <a:solidFill>
                  <a:prstClr val="black"/>
                </a:solidFill>
                <a:latin typeface="HP-087" panose="020B0803050302020204" pitchFamily="34" charset="0"/>
              </a:rPr>
              <a:t>TỰ NHIÊN VÀ </a:t>
            </a:r>
          </a:p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600">
                <a:solidFill>
                  <a:prstClr val="black"/>
                </a:solidFill>
                <a:latin typeface="HP-087" panose="020B0803050302020204" pitchFamily="34" charset="0"/>
              </a:rPr>
              <a:t>XÃ HỘI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EFA758-11CF-4370-8694-E55747D5C1B3}"/>
              </a:ext>
            </a:extLst>
          </p:cNvPr>
          <p:cNvSpPr txBox="1"/>
          <p:nvPr/>
        </p:nvSpPr>
        <p:spPr>
          <a:xfrm>
            <a:off x="-94194" y="4324201"/>
            <a:ext cx="109419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7200">
                <a:solidFill>
                  <a:srgbClr val="00B050"/>
                </a:solidFill>
                <a:latin typeface="HP-087" panose="020B0803050302020204" pitchFamily="34" charset="0"/>
              </a:rPr>
              <a:t>TUẦN 5</a:t>
            </a:r>
            <a:endParaRPr lang="en-US" sz="7200" dirty="0">
              <a:solidFill>
                <a:srgbClr val="00B050"/>
              </a:solidFill>
              <a:latin typeface="HP-087" panose="020B08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A741C4-75FC-4369-9969-DB113CB4B34D}"/>
              </a:ext>
            </a:extLst>
          </p:cNvPr>
          <p:cNvSpPr txBox="1"/>
          <p:nvPr/>
        </p:nvSpPr>
        <p:spPr>
          <a:xfrm>
            <a:off x="-245950" y="6170597"/>
            <a:ext cx="109419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6400">
                <a:solidFill>
                  <a:prstClr val="white"/>
                </a:solidFill>
                <a:latin typeface="#9Slide05 Legendaria" panose="03030000000007000000" pitchFamily="66" charset="0"/>
              </a:rPr>
              <a:t>Ôn tập chủ đề gia đình</a:t>
            </a:r>
          </a:p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6400">
                <a:solidFill>
                  <a:prstClr val="white"/>
                </a:solidFill>
                <a:latin typeface="#9Slide05 Legendaria" panose="03030000000007000000" pitchFamily="66" charset="0"/>
              </a:rPr>
              <a:t>(tiết 2)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D010CC-4E93-4B47-81C3-784BCEB4188F}"/>
              </a:ext>
            </a:extLst>
          </p:cNvPr>
          <p:cNvSpPr txBox="1"/>
          <p:nvPr/>
        </p:nvSpPr>
        <p:spPr>
          <a:xfrm>
            <a:off x="10320" y="342007"/>
            <a:ext cx="10941935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267">
                <a:solidFill>
                  <a:prstClr val="white"/>
                </a:solidFill>
                <a:latin typeface="#9Slide03 Comfortaa" panose="00000500000000000000" pitchFamily="2" charset="0"/>
              </a:rPr>
              <a:t>Bộ sách Cánh Diều</a:t>
            </a:r>
          </a:p>
        </p:txBody>
      </p:sp>
    </p:spTree>
    <p:extLst>
      <p:ext uri="{BB962C8B-B14F-4D97-AF65-F5344CB8AC3E}">
        <p14:creationId xmlns:p14="http://schemas.microsoft.com/office/powerpoint/2010/main" val="70405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6419" y="1143000"/>
            <a:ext cx="1516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 </a:t>
            </a:r>
            <a:r>
              <a:rPr lang="en-US" sz="4000" b="1" noProof="0" dirty="0" err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Đóng</a:t>
            </a:r>
            <a:r>
              <a:rPr lang="en-US" sz="4000" b="1" noProof="0" dirty="0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noProof="0" dirty="0" err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vai</a:t>
            </a:r>
            <a:r>
              <a:rPr lang="en-US" sz="4000" b="1" noProof="0" dirty="0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noProof="0" dirty="0" err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thể</a:t>
            </a:r>
            <a:r>
              <a:rPr lang="en-US" sz="4000" b="1" noProof="0" dirty="0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noProof="0" dirty="0" err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hiện</a:t>
            </a:r>
            <a:r>
              <a:rPr lang="en-US" sz="4000" b="1" noProof="0" dirty="0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noProof="0" dirty="0" err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cách</a:t>
            </a:r>
            <a:r>
              <a:rPr lang="en-US" sz="4000" b="1" noProof="0" dirty="0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noProof="0" dirty="0" err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xử</a:t>
            </a:r>
            <a:r>
              <a:rPr lang="en-US" sz="4000" b="1" noProof="0" dirty="0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noProof="0" dirty="0" err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lí</a:t>
            </a:r>
            <a:r>
              <a:rPr lang="en-US" sz="4000" b="1" noProof="0" dirty="0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noProof="0" dirty="0" err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</a:t>
            </a:r>
            <a:r>
              <a:rPr lang="en-US" sz="4000" b="1" noProof="0" dirty="0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noProof="0" dirty="0" err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4000" b="1" noProof="0" dirty="0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hai </a:t>
            </a:r>
            <a:r>
              <a:rPr lang="en-US" sz="4000" b="1" noProof="0" err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trường</a:t>
            </a:r>
            <a:r>
              <a:rPr lang="en-US" sz="4000" b="1" noProof="0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hợp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pic>
        <p:nvPicPr>
          <p:cNvPr id="13" name="Picture 12" descr="4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5519" y="2209800"/>
            <a:ext cx="14554200" cy="511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74923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D231318D-E736-E3D2-93B8-2284E7DF8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119" y="152400"/>
            <a:ext cx="14616254" cy="85034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52319" y="3048000"/>
            <a:ext cx="8229600" cy="3539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" marR="28575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Hãy </a:t>
            </a:r>
            <a:r>
              <a:rPr kumimoji="0" lang="en-US" sz="4800" b="1" i="1" u="none" strike="noStrike" kern="120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luôn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800" b="1" i="1" u="none" strike="noStrike" kern="120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giữ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800" b="1" i="1" u="none" strike="noStrike" kern="120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vệ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800" b="1" i="1" u="none" strike="noStrike" kern="120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sinh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800" b="1" i="1" u="none" strike="noStrike" kern="120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xung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800" b="1" i="1" u="none" strike="noStrike" kern="120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quanh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800" b="1" i="1" u="none" strike="noStrike" kern="120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nhà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ở để </a:t>
            </a:r>
            <a:r>
              <a:rPr kumimoji="0" lang="en-US" sz="4800" b="1" i="1" u="none" strike="noStrike" kern="120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phòng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800" b="1" i="1" u="none" strike="noStrike" kern="120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tránh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800" b="1" i="1" u="none" strike="noStrike" kern="120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bệnh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800" b="1" i="1" u="none" strike="noStrike" kern="120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tật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kumimoji="0" lang="en-US" sz="4800" b="1" i="1" u="none" strike="noStrike" kern="120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đảm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800" b="1" i="1" u="none" strike="noStrike" kern="120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bảo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sức </a:t>
            </a:r>
            <a:r>
              <a:rPr kumimoji="0" lang="en-US" sz="4800" b="1" i="1" u="none" strike="noStrike" kern="120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khỏe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800" b="1" i="1" u="none" strike="noStrike" kern="120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800" b="1" i="1" u="none" strike="noStrike" kern="120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800" b="1" i="1" u="none" strike="noStrike" kern="120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nhé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!</a:t>
            </a:r>
          </a:p>
        </p:txBody>
      </p:sp>
      <p:pic>
        <p:nvPicPr>
          <p:cNvPr id="7" name="Hình ảnh 6" descr="Ảnh có chứa người máy&#10;&#10;Mô tả được tạo tự động">
            <a:extLst>
              <a:ext uri="{FF2B5EF4-FFF2-40B4-BE49-F238E27FC236}">
                <a16:creationId xmlns:a16="http://schemas.microsoft.com/office/drawing/2014/main" id="{C0D094E5-C4B1-1B38-163D-9DA6A79737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995" y="3028545"/>
            <a:ext cx="5039428" cy="548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588327"/>
      </p:ext>
    </p:extLst>
  </p:cSld>
  <p:clrMapOvr>
    <a:masterClrMapping/>
  </p:clrMapOvr>
  <p:transition spd="slow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7E49A7C0-8315-64BB-3BD5-0A05B81C6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431" y="1155269"/>
            <a:ext cx="11678288" cy="5118531"/>
          </a:xfrm>
          <a:prstGeom prst="rect">
            <a:avLst/>
          </a:prstGeom>
        </p:spPr>
      </p:pic>
      <p:pic>
        <p:nvPicPr>
          <p:cNvPr id="5" name="Picture 4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A45110F8-89D8-67DB-93B0-F4A2D7CA1D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084" y="2818982"/>
            <a:ext cx="5995236" cy="59952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F72638-639F-F75E-CD45-9764D4E9A2A2}"/>
              </a:ext>
            </a:extLst>
          </p:cNvPr>
          <p:cNvSpPr txBox="1"/>
          <p:nvPr/>
        </p:nvSpPr>
        <p:spPr>
          <a:xfrm>
            <a:off x="1184432" y="2290260"/>
            <a:ext cx="8343332" cy="1897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733">
                <a:ln w="38100">
                  <a:solidFill>
                    <a:srgbClr val="70AD47">
                      <a:lumMod val="50000"/>
                    </a:srgbClr>
                  </a:solidFill>
                </a:ln>
                <a:solidFill>
                  <a:srgbClr val="70AD47">
                    <a:lumMod val="40000"/>
                    <a:lumOff val="60000"/>
                  </a:srgbClr>
                </a:solidFill>
                <a:latin typeface="SVN-Ziclets" panose="02000603000000000000" pitchFamily="2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237607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dolls&#10;&#10;Description automatically generated with low confidence">
            <a:extLst>
              <a:ext uri="{FF2B5EF4-FFF2-40B4-BE49-F238E27FC236}">
                <a16:creationId xmlns:a16="http://schemas.microsoft.com/office/drawing/2014/main" id="{6928F872-F19C-DC64-DC09-D01E23194B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437" y="3327400"/>
            <a:ext cx="10335765" cy="5816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25E12C-16B4-2745-65B6-ABF083C64F67}"/>
              </a:ext>
            </a:extLst>
          </p:cNvPr>
          <p:cNvSpPr txBox="1"/>
          <p:nvPr/>
        </p:nvSpPr>
        <p:spPr>
          <a:xfrm>
            <a:off x="2212535" y="1829632"/>
            <a:ext cx="13037785" cy="1897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733">
                <a:ln w="38100">
                  <a:solidFill>
                    <a:srgbClr val="70AD47">
                      <a:lumMod val="50000"/>
                    </a:srgbClr>
                  </a:solidFill>
                </a:ln>
                <a:solidFill>
                  <a:prstClr val="white"/>
                </a:solidFill>
                <a:latin typeface="SVN-Ziclets" panose="02000603000000000000" pitchFamily="2" charset="0"/>
              </a:rPr>
              <a:t>Tạm biệt các em</a:t>
            </a:r>
          </a:p>
        </p:txBody>
      </p:sp>
    </p:spTree>
    <p:extLst>
      <p:ext uri="{BB962C8B-B14F-4D97-AF65-F5344CB8AC3E}">
        <p14:creationId xmlns:p14="http://schemas.microsoft.com/office/powerpoint/2010/main" val="226167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3D2C814-8474-3DA7-3C27-BDA7DFC13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DE11"/>
              </a:clrFrom>
              <a:clrTo>
                <a:srgbClr val="FDDE11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78" b="94678" l="6206" r="90603">
                        <a14:foregroundMark x1="8156" y1="42794" x2="8156" y2="42794"/>
                        <a14:foregroundMark x1="7624" y1="54767" x2="7624" y2="54767"/>
                        <a14:foregroundMark x1="6206" y1="41685" x2="7270" y2="48559"/>
                        <a14:foregroundMark x1="29255" y1="76275" x2="33156" y2="90687"/>
                        <a14:foregroundMark x1="37766" y1="74279" x2="39716" y2="85366"/>
                        <a14:foregroundMark x1="39716" y1="85366" x2="39539" y2="86696"/>
                        <a14:foregroundMark x1="28546" y1="93126" x2="38652" y2="93126"/>
                        <a14:foregroundMark x1="38652" y1="93126" x2="39362" y2="92461"/>
                        <a14:foregroundMark x1="40957" y1="83370" x2="44149" y2="78049"/>
                        <a14:foregroundMark x1="36348" y1="76053" x2="34574" y2="79601"/>
                        <a14:foregroundMark x1="40603" y1="76053" x2="41667" y2="76275"/>
                        <a14:foregroundMark x1="41489" y1="59424" x2="38475" y2="61197"/>
                        <a14:foregroundMark x1="26773" y1="59645" x2="25355" y2="65410"/>
                        <a14:foregroundMark x1="28723" y1="89579" x2="28723" y2="89579"/>
                        <a14:foregroundMark x1="27128" y1="90687" x2="26418" y2="93792"/>
                        <a14:foregroundMark x1="69149" y1="71175" x2="74823" y2="81818"/>
                        <a14:foregroundMark x1="66135" y1="52328" x2="64007" y2="63193"/>
                        <a14:foregroundMark x1="62943" y1="53437" x2="63475" y2="62749"/>
                        <a14:foregroundMark x1="75355" y1="75610" x2="77482" y2="80044"/>
                        <a14:foregroundMark x1="64716" y1="72062" x2="64716" y2="80710"/>
                        <a14:foregroundMark x1="66844" y1="72506" x2="66844" y2="76053"/>
                        <a14:foregroundMark x1="58511" y1="74723" x2="55851" y2="79823"/>
                        <a14:foregroundMark x1="90603" y1="33703" x2="89716" y2="41907"/>
                        <a14:foregroundMark x1="63475" y1="71175" x2="64716" y2="68514"/>
                        <a14:foregroundMark x1="68617" y1="94678" x2="68617" y2="94678"/>
                        <a14:backgroundMark x1="31028" y1="10865" x2="17908" y2="26608"/>
                        <a14:backgroundMark x1="16135" y1="33038" x2="21809" y2="14856"/>
                        <a14:backgroundMark x1="17553" y1="36585" x2="25177" y2="20177"/>
                        <a14:backgroundMark x1="23050" y1="30820" x2="35638" y2="27494"/>
                        <a14:backgroundMark x1="23759" y1="26829" x2="43085" y2="6874"/>
                        <a14:backgroundMark x1="31738" y1="21508" x2="57092" y2="8204"/>
                        <a14:backgroundMark x1="34574" y1="29268" x2="43440" y2="36364"/>
                        <a14:backgroundMark x1="50000" y1="51220" x2="48936" y2="38803"/>
                        <a14:backgroundMark x1="48936" y1="38803" x2="47872" y2="36585"/>
                        <a14:backgroundMark x1="47695" y1="37251" x2="46631" y2="18847"/>
                        <a14:backgroundMark x1="50887" y1="14856" x2="63830" y2="15299"/>
                        <a14:backgroundMark x1="63830" y1="15299" x2="72163" y2="13082"/>
                        <a14:backgroundMark x1="75000" y1="68514" x2="85284" y2="66519"/>
                        <a14:backgroundMark x1="50532" y1="53215" x2="47695" y2="72506"/>
                        <a14:backgroundMark x1="51950" y1="62084" x2="56915" y2="68071"/>
                        <a14:backgroundMark x1="57270" y1="68958" x2="52837" y2="76497"/>
                        <a14:backgroundMark x1="20035" y1="76053" x2="23582" y2="76275"/>
                        <a14:backgroundMark x1="43440" y1="71840" x2="48582" y2="77384"/>
                        <a14:backgroundMark x1="48582" y1="76940" x2="50532" y2="893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719" y="4425950"/>
            <a:ext cx="5372100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D5EEFAC-C94B-88C4-46A0-EA0AEC8365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519" y="685800"/>
            <a:ext cx="7556500" cy="7556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C31058-A3BF-2305-2E16-BF2122005703}"/>
              </a:ext>
            </a:extLst>
          </p:cNvPr>
          <p:cNvSpPr txBox="1"/>
          <p:nvPr/>
        </p:nvSpPr>
        <p:spPr>
          <a:xfrm>
            <a:off x="7852569" y="3679825"/>
            <a:ext cx="45593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ln w="3810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KHỞI </a:t>
            </a:r>
          </a:p>
          <a:p>
            <a:pPr algn="r"/>
            <a:r>
              <a:rPr lang="en-US" sz="8000">
                <a:ln w="3810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ĐỘNG</a:t>
            </a:r>
          </a:p>
        </p:txBody>
      </p:sp>
    </p:spTree>
    <p:extLst>
      <p:ext uri="{BB962C8B-B14F-4D97-AF65-F5344CB8AC3E}">
        <p14:creationId xmlns:p14="http://schemas.microsoft.com/office/powerpoint/2010/main" val="245999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5B34CE51-9EC3-807B-952D-219E298A8B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68158" y="1327576"/>
            <a:ext cx="7870822" cy="5717880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1F8E2213-3A56-59E7-A84C-A35E58E53AF1}"/>
              </a:ext>
            </a:extLst>
          </p:cNvPr>
          <p:cNvSpPr txBox="1"/>
          <p:nvPr/>
        </p:nvSpPr>
        <p:spPr>
          <a:xfrm>
            <a:off x="7223919" y="3171616"/>
            <a:ext cx="45593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>
                <a:ln w="3810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Khám </a:t>
            </a:r>
          </a:p>
          <a:p>
            <a:pPr algn="r"/>
            <a:r>
              <a:rPr lang="en-US" sz="8800">
                <a:ln w="3810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phá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780B16C1-3CB5-A8F5-4B79-9BCED668F25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E256"/>
              </a:clrFrom>
              <a:clrTo>
                <a:srgbClr val="FFE25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20" b="94183" l="9839" r="89803">
                        <a14:foregroundMark x1="32379" y1="67338" x2="34347" y2="81432"/>
                        <a14:foregroundMark x1="26476" y1="92394" x2="36315" y2="92394"/>
                        <a14:foregroundMark x1="58140" y1="91499" x2="69410" y2="94183"/>
                        <a14:foregroundMark x1="69410" y1="94183" x2="69589" y2="93960"/>
                        <a14:foregroundMark x1="78891" y1="90157" x2="86762" y2="81208"/>
                        <a14:foregroundMark x1="11807" y1="74497" x2="13059" y2="59508"/>
                        <a14:foregroundMark x1="13059" y1="59508" x2="13775" y2="57494"/>
                        <a14:backgroundMark x1="31664" y1="13423" x2="31664" y2="13423"/>
                        <a14:backgroundMark x1="28086" y1="14541" x2="28086" y2="14541"/>
                        <a14:backgroundMark x1="38640" y1="15436" x2="38640" y2="15436"/>
                        <a14:backgroundMark x1="41860" y1="16555" x2="45975" y2="19911"/>
                        <a14:backgroundMark x1="47406" y1="23490" x2="51521" y2="28412"/>
                        <a14:backgroundMark x1="52594" y1="34899" x2="62791" y2="30425"/>
                        <a14:backgroundMark x1="77460" y1="34228" x2="81038" y2="36913"/>
                        <a14:backgroundMark x1="83900" y1="38031" x2="83900" y2="38031"/>
                        <a14:backgroundMark x1="81395" y1="40940" x2="81395" y2="40940"/>
                        <a14:backgroundMark x1="73882" y1="32886" x2="73882" y2="32886"/>
                        <a14:backgroundMark x1="47227" y1="49664" x2="46691" y2="59732"/>
                        <a14:backgroundMark x1="50089" y1="42058" x2="50089" y2="42058"/>
                        <a14:backgroundMark x1="49374" y1="43400" x2="49374" y2="43400"/>
                        <a14:backgroundMark x1="55635" y1="73826" x2="55635" y2="73826"/>
                        <a14:backgroundMark x1="54562" y1="86130" x2="54562" y2="86130"/>
                        <a14:backgroundMark x1="40072" y1="86130" x2="40072" y2="86130"/>
                        <a14:backgroundMark x1="54741" y1="89038" x2="55456" y2="906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180" y="3093942"/>
            <a:ext cx="5760244" cy="460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82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1218" y="1219200"/>
            <a:ext cx="14173200" cy="1348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Hoạt động 1: </a:t>
            </a: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 và</a:t>
            </a:r>
            <a:r>
              <a:rPr kumimoji="0" lang="nl-NL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các thành viên trong gia đình phải làm gì, không được làm gì để phòng tránh hỏa hoạn khi </a:t>
            </a:r>
            <a:r>
              <a:rPr kumimoji="0" lang="nl-NL" sz="3600" b="1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ở nhà.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586035"/>
              </p:ext>
            </p:extLst>
          </p:nvPr>
        </p:nvGraphicFramePr>
        <p:xfrm>
          <a:off x="1089819" y="3352800"/>
          <a:ext cx="13715999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428333773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3845772182"/>
                    </a:ext>
                  </a:extLst>
                </a:gridCol>
                <a:gridCol w="5257799">
                  <a:extLst>
                    <a:ext uri="{9D8B030D-6E8A-4147-A177-3AD203B41FA5}">
                      <a16:colId xmlns:a16="http://schemas.microsoft.com/office/drawing/2014/main" val="3884858857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7030A0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7030A0"/>
                          </a:solidFill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Việc</a:t>
                      </a:r>
                      <a:r>
                        <a:rPr lang="en-US" sz="3600" baseline="0" dirty="0">
                          <a:solidFill>
                            <a:srgbClr val="7030A0"/>
                          </a:solidFill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7030A0"/>
                          </a:solidFill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phải</a:t>
                      </a:r>
                      <a:r>
                        <a:rPr lang="en-US" sz="3600" baseline="0" dirty="0">
                          <a:solidFill>
                            <a:srgbClr val="7030A0"/>
                          </a:solidFill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7030A0"/>
                          </a:solidFill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làm</a:t>
                      </a:r>
                      <a:endParaRPr lang="en-US" sz="3600" dirty="0">
                        <a:solidFill>
                          <a:srgbClr val="7030A0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7030A0"/>
                          </a:solidFill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Việc </a:t>
                      </a:r>
                      <a:r>
                        <a:rPr lang="en-US" sz="3600" dirty="0" err="1">
                          <a:solidFill>
                            <a:srgbClr val="7030A0"/>
                          </a:solidFill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không</a:t>
                      </a:r>
                      <a:r>
                        <a:rPr lang="en-US" sz="3600" baseline="0" dirty="0">
                          <a:solidFill>
                            <a:srgbClr val="7030A0"/>
                          </a:solidFill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7030A0"/>
                          </a:solidFill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được</a:t>
                      </a:r>
                      <a:r>
                        <a:rPr lang="en-US" sz="3600" baseline="0" dirty="0">
                          <a:solidFill>
                            <a:srgbClr val="7030A0"/>
                          </a:solidFill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7030A0"/>
                          </a:solidFill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làm</a:t>
                      </a:r>
                      <a:endParaRPr lang="en-US" sz="3600" dirty="0">
                        <a:solidFill>
                          <a:srgbClr val="7030A0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5282838"/>
                  </a:ext>
                </a:extLst>
              </a:tr>
              <a:tr h="731520"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Đề</a:t>
                      </a:r>
                      <a:r>
                        <a:rPr lang="en-US" sz="3600" dirty="0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</a:t>
                      </a:r>
                      <a:r>
                        <a:rPr lang="en-US" sz="3600" dirty="0" err="1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phòng</a:t>
                      </a:r>
                      <a:r>
                        <a:rPr lang="en-US" sz="3600" baseline="0" dirty="0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</a:t>
                      </a:r>
                      <a:r>
                        <a:rPr lang="en-US" sz="3600" baseline="0" dirty="0" err="1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cháy</a:t>
                      </a:r>
                      <a:r>
                        <a:rPr lang="en-US" sz="3600" baseline="0" dirty="0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3600" baseline="0" dirty="0" err="1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khi</a:t>
                      </a:r>
                      <a:r>
                        <a:rPr lang="en-US" sz="3600" baseline="0" dirty="0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ở </a:t>
                      </a:r>
                      <a:r>
                        <a:rPr lang="en-US" sz="3600" baseline="0" dirty="0" err="1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nhà</a:t>
                      </a:r>
                      <a:endParaRPr lang="en-US" sz="3600" dirty="0"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?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?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6032654"/>
                  </a:ext>
                </a:extLst>
              </a:tr>
              <a:tr h="7315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?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?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148390"/>
                  </a:ext>
                </a:extLst>
              </a:tr>
              <a:tr h="731520"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Khi có</a:t>
                      </a:r>
                      <a:r>
                        <a:rPr lang="en-US" sz="3600" baseline="0" dirty="0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</a:t>
                      </a:r>
                      <a:r>
                        <a:rPr lang="en-US" sz="3600" baseline="0" dirty="0" err="1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cháy</a:t>
                      </a:r>
                      <a:r>
                        <a:rPr lang="en-US" sz="3600" baseline="0" dirty="0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</a:t>
                      </a:r>
                      <a:r>
                        <a:rPr lang="en-US" sz="3600" baseline="0" dirty="0" err="1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xảy</a:t>
                      </a:r>
                      <a:r>
                        <a:rPr lang="en-US" sz="3600" baseline="0" dirty="0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</a:t>
                      </a:r>
                      <a:r>
                        <a:rPr lang="en-US" sz="3600" baseline="0" dirty="0" err="1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ra</a:t>
                      </a:r>
                      <a:endParaRPr lang="en-US" sz="3600" dirty="0"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?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?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26812"/>
                  </a:ext>
                </a:extLst>
              </a:tr>
              <a:tr h="7315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?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?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632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389313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367106"/>
              </p:ext>
            </p:extLst>
          </p:nvPr>
        </p:nvGraphicFramePr>
        <p:xfrm>
          <a:off x="837773" y="381000"/>
          <a:ext cx="14768146" cy="8347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8146">
                  <a:extLst>
                    <a:ext uri="{9D8B030D-6E8A-4147-A177-3AD203B41FA5}">
                      <a16:colId xmlns:a16="http://schemas.microsoft.com/office/drawing/2014/main" val="428333773"/>
                    </a:ext>
                  </a:extLst>
                </a:gridCol>
                <a:gridCol w="5120054">
                  <a:extLst>
                    <a:ext uri="{9D8B030D-6E8A-4147-A177-3AD203B41FA5}">
                      <a16:colId xmlns:a16="http://schemas.microsoft.com/office/drawing/2014/main" val="3845772182"/>
                    </a:ext>
                  </a:extLst>
                </a:gridCol>
                <a:gridCol w="6309946">
                  <a:extLst>
                    <a:ext uri="{9D8B030D-6E8A-4147-A177-3AD203B41FA5}">
                      <a16:colId xmlns:a16="http://schemas.microsoft.com/office/drawing/2014/main" val="3884858857"/>
                    </a:ext>
                  </a:extLst>
                </a:gridCol>
              </a:tblGrid>
              <a:tr h="937115">
                <a:tc>
                  <a:txBody>
                    <a:bodyPr/>
                    <a:lstStyle/>
                    <a:p>
                      <a:endParaRPr lang="en-US" sz="3600" b="1" dirty="0"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Việc</a:t>
                      </a:r>
                      <a:r>
                        <a:rPr lang="en-US" sz="3600" b="1" baseline="0" dirty="0">
                          <a:solidFill>
                            <a:schemeClr val="tx1"/>
                          </a:solidFill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chemeClr val="tx1"/>
                          </a:solidFill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phải</a:t>
                      </a:r>
                      <a:r>
                        <a:rPr lang="en-US" sz="3600" b="1" baseline="0" dirty="0">
                          <a:solidFill>
                            <a:schemeClr val="tx1"/>
                          </a:solidFill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chemeClr val="tx1"/>
                          </a:solidFill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làm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Việc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không</a:t>
                      </a:r>
                      <a:r>
                        <a:rPr lang="en-US" sz="3600" b="1" baseline="0" dirty="0">
                          <a:solidFill>
                            <a:schemeClr val="tx1"/>
                          </a:solidFill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chemeClr val="tx1"/>
                          </a:solidFill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được</a:t>
                      </a:r>
                      <a:r>
                        <a:rPr lang="en-US" sz="3600" b="1" baseline="0" dirty="0">
                          <a:solidFill>
                            <a:schemeClr val="tx1"/>
                          </a:solidFill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chemeClr val="tx1"/>
                          </a:solidFill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làm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5282838"/>
                  </a:ext>
                </a:extLst>
              </a:tr>
              <a:tr h="1750232">
                <a:tc rowSpan="2">
                  <a:txBody>
                    <a:bodyPr/>
                    <a:lstStyle/>
                    <a:p>
                      <a:pPr algn="ctr"/>
                      <a:endParaRPr lang="en-US" sz="3600" b="1" dirty="0"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  <a:p>
                      <a:pPr algn="ctr"/>
                      <a:r>
                        <a:rPr lang="en-US" sz="3600" b="1" dirty="0" err="1">
                          <a:solidFill>
                            <a:srgbClr val="3333FF"/>
                          </a:solidFill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Đề</a:t>
                      </a:r>
                      <a:r>
                        <a:rPr lang="en-US" sz="3600" b="1" dirty="0">
                          <a:solidFill>
                            <a:srgbClr val="3333FF"/>
                          </a:solidFill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3333FF"/>
                          </a:solidFill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phòng</a:t>
                      </a:r>
                      <a:r>
                        <a:rPr lang="en-US" sz="3600" b="1" baseline="0" dirty="0">
                          <a:solidFill>
                            <a:srgbClr val="3333FF"/>
                          </a:solidFill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3333FF"/>
                          </a:solidFill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cháy</a:t>
                      </a:r>
                      <a:r>
                        <a:rPr lang="en-US" sz="3600" b="1" baseline="0" dirty="0">
                          <a:solidFill>
                            <a:srgbClr val="3333FF"/>
                          </a:solidFill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3600" b="1" baseline="0" dirty="0" err="1">
                          <a:solidFill>
                            <a:srgbClr val="3333FF"/>
                          </a:solidFill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khi</a:t>
                      </a:r>
                      <a:r>
                        <a:rPr lang="en-US" sz="3600" b="1" baseline="0" dirty="0">
                          <a:solidFill>
                            <a:srgbClr val="3333FF"/>
                          </a:solidFill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ở </a:t>
                      </a:r>
                      <a:r>
                        <a:rPr lang="en-US" sz="3600" b="1" baseline="0" dirty="0" err="1">
                          <a:solidFill>
                            <a:srgbClr val="3333FF"/>
                          </a:solidFill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nhà</a:t>
                      </a:r>
                      <a:endParaRPr lang="en-US" sz="3600" b="1" dirty="0">
                        <a:solidFill>
                          <a:srgbClr val="3333FF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rgbClr val="002060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6032654"/>
                  </a:ext>
                </a:extLst>
              </a:tr>
              <a:tr h="187564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rgbClr val="0000CC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rgbClr val="002060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148390"/>
                  </a:ext>
                </a:extLst>
              </a:tr>
              <a:tr h="2019449">
                <a:tc rowSpan="2">
                  <a:txBody>
                    <a:bodyPr/>
                    <a:lstStyle/>
                    <a:p>
                      <a:pPr algn="ctr"/>
                      <a:endParaRPr lang="en-US" sz="3600" b="1" dirty="0"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  <a:p>
                      <a:pPr algn="ctr"/>
                      <a:r>
                        <a:rPr lang="en-US" sz="3600" b="1" dirty="0">
                          <a:solidFill>
                            <a:srgbClr val="3333FF"/>
                          </a:solidFill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Khi có</a:t>
                      </a:r>
                      <a:r>
                        <a:rPr lang="en-US" sz="3600" b="1" baseline="0" dirty="0">
                          <a:solidFill>
                            <a:srgbClr val="3333FF"/>
                          </a:solidFill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3333FF"/>
                          </a:solidFill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cháy</a:t>
                      </a:r>
                      <a:r>
                        <a:rPr lang="en-US" sz="3600" b="1" baseline="0" dirty="0">
                          <a:solidFill>
                            <a:srgbClr val="3333FF"/>
                          </a:solidFill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3333FF"/>
                          </a:solidFill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xảy</a:t>
                      </a:r>
                      <a:r>
                        <a:rPr lang="en-US" sz="3600" b="1" baseline="0" dirty="0">
                          <a:solidFill>
                            <a:srgbClr val="3333FF"/>
                          </a:solidFill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3333FF"/>
                          </a:solidFill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ra</a:t>
                      </a:r>
                      <a:endParaRPr lang="en-US" sz="3600" b="1" dirty="0">
                        <a:solidFill>
                          <a:srgbClr val="3333FF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rgbClr val="0000CC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26812"/>
                  </a:ext>
                </a:extLst>
              </a:tr>
              <a:tr h="176530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rgbClr val="0000CC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b="1" dirty="0">
                        <a:solidFill>
                          <a:srgbClr val="002060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6320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325595" y="1622410"/>
            <a:ext cx="4914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Trông coi bếp suốt quá trình đun nấu.</a:t>
            </a:r>
            <a:endParaRPr lang="en-US" sz="36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79955" y="3510570"/>
            <a:ext cx="50061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4368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Tránh đặt bếp ga gần các thiết bị điện. </a:t>
            </a:r>
            <a:endParaRPr lang="en-US" sz="36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98924" y="1633932"/>
            <a:ext cx="5848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4368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Không khóa bình ga sau khi nấu xong.</a:t>
            </a:r>
            <a:endParaRPr lang="en-US" sz="36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9588358" y="3510570"/>
            <a:ext cx="6053719" cy="125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defTabSz="14368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Đặt bếp ga gần các thiết bị điện.</a:t>
            </a:r>
            <a:endParaRPr lang="en-US" sz="36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63212" y="7567578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4368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Gọi sự trợ giúp.</a:t>
            </a:r>
            <a:endParaRPr lang="en-US" sz="36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817856" y="5662224"/>
            <a:ext cx="5006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Đứng xem.</a:t>
            </a:r>
            <a:endParaRPr lang="en-US" sz="36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79554" y="5086260"/>
            <a:ext cx="50061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4368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Bình tĩnh, nhanh chóng thoát khỏi đám cháy.</a:t>
            </a:r>
            <a:endParaRPr lang="en-US" sz="36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349577" y="7316605"/>
            <a:ext cx="62563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Quấn các vật dễ cháy quanh người (khăn, chăn, ...).</a:t>
            </a:r>
            <a:endParaRPr lang="en-US" sz="32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3736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6" grpId="0"/>
      <p:bldP spid="17" grpId="0"/>
      <p:bldP spid="18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light&#10;&#10;Description automatically generated">
            <a:extLst>
              <a:ext uri="{FF2B5EF4-FFF2-40B4-BE49-F238E27FC236}">
                <a16:creationId xmlns:a16="http://schemas.microsoft.com/office/drawing/2014/main" id="{104C9618-882A-473B-A210-43DBCB2A3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49" y="624477"/>
            <a:ext cx="14383801" cy="8362634"/>
          </a:xfrm>
          <a:prstGeom prst="rect">
            <a:avLst/>
          </a:prstGeom>
        </p:spPr>
      </p:pic>
      <p:pic>
        <p:nvPicPr>
          <p:cNvPr id="3" name="Picture 3" descr="A group of dolls&#10;&#10;Description automatically generated with low confidence">
            <a:extLst>
              <a:ext uri="{FF2B5EF4-FFF2-40B4-BE49-F238E27FC236}">
                <a16:creationId xmlns:a16="http://schemas.microsoft.com/office/drawing/2014/main" id="{D2FE7FA6-B251-BF65-B017-789DAFD950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87" y="2063050"/>
            <a:ext cx="5011840" cy="6639481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EC7F181C-37F6-373F-DD57-5402EAD88B56}"/>
              </a:ext>
            </a:extLst>
          </p:cNvPr>
          <p:cNvSpPr txBox="1"/>
          <p:nvPr/>
        </p:nvSpPr>
        <p:spPr>
          <a:xfrm>
            <a:off x="4504498" y="2983564"/>
            <a:ext cx="84673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>
                <a:ln w="3810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Luyện tập</a:t>
            </a:r>
          </a:p>
        </p:txBody>
      </p:sp>
      <p:pic>
        <p:nvPicPr>
          <p:cNvPr id="5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F10A44BF-FE80-A219-603D-5D153390B9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0733" y="4578485"/>
            <a:ext cx="3414710" cy="4124046"/>
          </a:xfrm>
          <a:prstGeom prst="rect">
            <a:avLst/>
          </a:prstGeom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563B281E-05ED-EF4C-A5FE-F2FB3B7EC3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5014" y="397629"/>
            <a:ext cx="1780892" cy="250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36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1719" y="5916345"/>
            <a:ext cx="14741626" cy="2470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1. Em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sẽ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gì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nếu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có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mặt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hai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tình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huống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dưới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đây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6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2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 Hãy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trao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đổi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nhóm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đóng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vai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thể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hiện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cách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xử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lý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hai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tình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huống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đó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7300119" y="106544"/>
            <a:ext cx="6821098" cy="6835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Hoạt động 2. </a:t>
            </a:r>
            <a:r>
              <a:rPr lang="nl-NL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Xử lý tình huống</a:t>
            </a:r>
            <a:endParaRPr lang="en-US" sz="3600" dirty="0">
              <a:effectLst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11" name="Picture 10" descr="4.PN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86080" y="988874"/>
            <a:ext cx="13304477" cy="47271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719" y="1981200"/>
            <a:ext cx="80017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 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1. Em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sẽ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gì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nếu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có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mặt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tình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huống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thứ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nhất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pic>
        <p:nvPicPr>
          <p:cNvPr id="11" name="Picture 10" descr="4.PN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50497"/>
          <a:stretch/>
        </p:blipFill>
        <p:spPr>
          <a:xfrm>
            <a:off x="8366919" y="1394203"/>
            <a:ext cx="7470140" cy="663620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9719" y="3850399"/>
            <a:ext cx="80017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</a:t>
            </a:r>
            <a:r>
              <a:rPr lang="en-US" sz="40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 </a:t>
            </a:r>
            <a:r>
              <a:rPr lang="en-US" sz="40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sẽ</a:t>
            </a:r>
            <a:r>
              <a:rPr lang="en-US" sz="40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sắp</a:t>
            </a:r>
            <a:r>
              <a:rPr lang="en-US" sz="40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xếp</a:t>
            </a:r>
            <a:r>
              <a:rPr lang="en-US" sz="40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gọn</a:t>
            </a:r>
            <a:r>
              <a:rPr lang="en-US" sz="40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gàng</a:t>
            </a:r>
            <a:r>
              <a:rPr lang="en-US" sz="40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40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đồ</a:t>
            </a:r>
            <a:r>
              <a:rPr lang="en-US" sz="40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dùng</a:t>
            </a:r>
            <a:r>
              <a:rPr lang="en-US" sz="40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bằng</a:t>
            </a:r>
            <a:r>
              <a:rPr lang="en-US" sz="40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điện</a:t>
            </a:r>
            <a:r>
              <a:rPr lang="en-US" sz="40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dễ</a:t>
            </a:r>
            <a:r>
              <a:rPr lang="en-US" sz="40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gây</a:t>
            </a:r>
            <a:r>
              <a:rPr lang="en-US" sz="40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cháy</a:t>
            </a:r>
            <a:r>
              <a:rPr lang="en-US" sz="40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nổ</a:t>
            </a:r>
            <a:r>
              <a:rPr lang="en-US" sz="40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 Không </a:t>
            </a:r>
            <a:r>
              <a:rPr lang="en-US" sz="40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lên</a:t>
            </a:r>
            <a:r>
              <a:rPr lang="en-US" sz="40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để </a:t>
            </a:r>
            <a:r>
              <a:rPr lang="en-US" sz="40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bừa</a:t>
            </a:r>
            <a:r>
              <a:rPr lang="en-US" sz="40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bộn</a:t>
            </a:r>
            <a:r>
              <a:rPr lang="en-US" sz="40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730272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125" y="1912918"/>
            <a:ext cx="8001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1. Em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sẽ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gì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nếu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có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mặt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huống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hai?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5125" y="3262110"/>
            <a:ext cx="80017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sẽ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nhắc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nhở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hai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đang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trêu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đùa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nhau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đeo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khẩu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trang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cùng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dọn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dẹp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với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khác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nhắc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chung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cả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nhóm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quét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hót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rác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đúng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nơi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quy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định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0000"/>
          <a:stretch/>
        </p:blipFill>
        <p:spPr>
          <a:xfrm>
            <a:off x="8519319" y="1516082"/>
            <a:ext cx="7547502" cy="611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53688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9925</TotalTime>
  <Words>353</Words>
  <Application>Microsoft Office PowerPoint</Application>
  <PresentationFormat>Custom</PresentationFormat>
  <Paragraphs>51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AvantGarde</vt:lpstr>
      <vt:lpstr>HP-087</vt:lpstr>
      <vt:lpstr>SVN-Ziclets</vt:lpstr>
      <vt:lpstr>#9Slide03 Comfortaa</vt:lpstr>
      <vt:lpstr>#9Slide05 Legendaria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Laptop88</cp:lastModifiedBy>
  <cp:revision>1193</cp:revision>
  <dcterms:created xsi:type="dcterms:W3CDTF">2008-09-09T22:52:10Z</dcterms:created>
  <dcterms:modified xsi:type="dcterms:W3CDTF">2022-10-12T06:54:41Z</dcterms:modified>
</cp:coreProperties>
</file>