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256" r:id="rId2"/>
    <p:sldId id="257" r:id="rId3"/>
    <p:sldId id="287" r:id="rId4"/>
    <p:sldId id="266" r:id="rId5"/>
    <p:sldId id="258" r:id="rId6"/>
    <p:sldId id="261" r:id="rId7"/>
    <p:sldId id="270" r:id="rId8"/>
    <p:sldId id="292" r:id="rId9"/>
    <p:sldId id="271" r:id="rId10"/>
    <p:sldId id="274" r:id="rId11"/>
    <p:sldId id="276" r:id="rId12"/>
    <p:sldId id="293" r:id="rId13"/>
    <p:sldId id="275" r:id="rId14"/>
    <p:sldId id="294" r:id="rId15"/>
    <p:sldId id="263" r:id="rId16"/>
    <p:sldId id="295" r:id="rId17"/>
    <p:sldId id="262" r:id="rId18"/>
    <p:sldId id="280" r:id="rId19"/>
    <p:sldId id="281" r:id="rId20"/>
    <p:sldId id="282" r:id="rId21"/>
    <p:sldId id="283" r:id="rId22"/>
    <p:sldId id="297" r:id="rId23"/>
    <p:sldId id="284" r:id="rId24"/>
    <p:sldId id="260" r:id="rId25"/>
    <p:sldId id="285" r:id="rId26"/>
    <p:sldId id="291" r:id="rId27"/>
    <p:sldId id="298" r:id="rId28"/>
    <p:sldId id="286" r:id="rId29"/>
    <p:sldId id="299" r:id="rId30"/>
    <p:sldId id="264"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262626"/>
    <a:srgbClr val="7DCC32"/>
    <a:srgbClr val="ABDA2A"/>
    <a:srgbClr val="FFFF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93516" autoAdjust="0"/>
  </p:normalViewPr>
  <p:slideViewPr>
    <p:cSldViewPr snapToGrid="0">
      <p:cViewPr>
        <p:scale>
          <a:sx n="75" d="100"/>
          <a:sy n="75" d="100"/>
        </p:scale>
        <p:origin x="-648" y="-240"/>
      </p:cViewPr>
      <p:guideLst>
        <p:guide orient="horz" pos="2160"/>
        <p:guide pos="3840"/>
      </p:guideLst>
    </p:cSldViewPr>
  </p:slideViewPr>
  <p:notesTextViewPr>
    <p:cViewPr>
      <p:scale>
        <a:sx n="150" d="100"/>
        <a:sy n="15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D0E66-46D7-4B7D-BA28-7A85180D5968}" type="datetimeFigureOut">
              <a:rPr lang="en-US" smtClean="0"/>
              <a:t>10/21/2022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4898D-60F4-4B9F-BB41-F03D4893E50F}" type="slidenum">
              <a:rPr lang="en-US" smtClean="0"/>
              <a:t>‹#›</a:t>
            </a:fld>
            <a:endParaRPr lang="en-US"/>
          </a:p>
        </p:txBody>
      </p:sp>
    </p:spTree>
    <p:extLst>
      <p:ext uri="{BB962C8B-B14F-4D97-AF65-F5344CB8AC3E}">
        <p14:creationId xmlns:p14="http://schemas.microsoft.com/office/powerpoint/2010/main" val="20705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14</a:t>
            </a:fld>
            <a:endParaRPr lang="en-US"/>
          </a:p>
        </p:txBody>
      </p:sp>
    </p:spTree>
    <p:extLst>
      <p:ext uri="{BB962C8B-B14F-4D97-AF65-F5344CB8AC3E}">
        <p14:creationId xmlns:p14="http://schemas.microsoft.com/office/powerpoint/2010/main" val="329497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22</a:t>
            </a:fld>
            <a:endParaRPr lang="en-US"/>
          </a:p>
        </p:txBody>
      </p:sp>
    </p:spTree>
    <p:extLst>
      <p:ext uri="{BB962C8B-B14F-4D97-AF65-F5344CB8AC3E}">
        <p14:creationId xmlns:p14="http://schemas.microsoft.com/office/powerpoint/2010/main" val="373136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25</a:t>
            </a:fld>
            <a:endParaRPr lang="en-US"/>
          </a:p>
        </p:txBody>
      </p:sp>
    </p:spTree>
    <p:extLst>
      <p:ext uri="{BB962C8B-B14F-4D97-AF65-F5344CB8AC3E}">
        <p14:creationId xmlns:p14="http://schemas.microsoft.com/office/powerpoint/2010/main" val="92948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27</a:t>
            </a:fld>
            <a:endParaRPr lang="en-US"/>
          </a:p>
        </p:txBody>
      </p:sp>
    </p:spTree>
    <p:extLst>
      <p:ext uri="{BB962C8B-B14F-4D97-AF65-F5344CB8AC3E}">
        <p14:creationId xmlns:p14="http://schemas.microsoft.com/office/powerpoint/2010/main" val="404157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28</a:t>
            </a:fld>
            <a:endParaRPr lang="en-US"/>
          </a:p>
        </p:txBody>
      </p:sp>
    </p:spTree>
    <p:extLst>
      <p:ext uri="{BB962C8B-B14F-4D97-AF65-F5344CB8AC3E}">
        <p14:creationId xmlns:p14="http://schemas.microsoft.com/office/powerpoint/2010/main" val="183571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xmlns=""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xmlns=""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xmlns=""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xmlns=""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xmlns=""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xmlns=""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xmlns=""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xmlns=""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xmlns=""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xmlns=""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xmlns=""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xmlns=""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xmlns=""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xmlns=""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xmlns="" id="{82EDC1C8-E89D-8EC0-E94B-41F5AC344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15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xmlns=""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C8933866-0D4A-82DA-EA8A-895F1921AFD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192000" y="0"/>
            <a:ext cx="1855509" cy="1842683"/>
          </a:xfrm>
          <a:prstGeom prst="rect">
            <a:avLst/>
          </a:prstGeom>
        </p:spPr>
      </p:pic>
      <p:pic>
        <p:nvPicPr>
          <p:cNvPr id="5" name="Picture 4" descr="Logo, company name&#10;&#10;Description automatically generated">
            <a:extLst>
              <a:ext uri="{FF2B5EF4-FFF2-40B4-BE49-F238E27FC236}">
                <a16:creationId xmlns:a16="http://schemas.microsoft.com/office/drawing/2014/main" xmlns="" id="{E7D5701A-D3ED-761E-CDC7-DAADA76D27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00820" y="0"/>
            <a:ext cx="791180" cy="1001949"/>
          </a:xfrm>
          <a:prstGeom prst="rect">
            <a:avLst/>
          </a:prstGeom>
        </p:spPr>
      </p:pic>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60"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811C1A2-C518-48C1-BA19-E9631310418F}"/>
              </a:ext>
            </a:extLst>
          </p:cNvPr>
          <p:cNvSpPr txBox="1"/>
          <p:nvPr/>
        </p:nvSpPr>
        <p:spPr>
          <a:xfrm>
            <a:off x="3121874" y="2536359"/>
            <a:ext cx="8600226" cy="1569660"/>
          </a:xfrm>
          <a:prstGeom prst="rect">
            <a:avLst/>
          </a:prstGeom>
          <a:noFill/>
        </p:spPr>
        <p:txBody>
          <a:bodyPr wrap="square" rtlCol="0">
            <a:spAutoFit/>
          </a:bodyPr>
          <a:lstStyle/>
          <a:p>
            <a:pPr algn="ctr"/>
            <a:r>
              <a:rPr lang="en-US" sz="4800" b="1" dirty="0" err="1" smtClean="0">
                <a:solidFill>
                  <a:srgbClr val="0000FF"/>
                </a:solidFill>
                <a:latin typeface="#9Slide04 SFU Belle" panose="00000400000000000000" pitchFamily="2" charset="0"/>
              </a:rPr>
              <a:t>Đọc</a:t>
            </a:r>
            <a:r>
              <a:rPr lang="en-US" sz="4800" b="1" dirty="0" smtClean="0">
                <a:solidFill>
                  <a:srgbClr val="0000FF"/>
                </a:solidFill>
                <a:latin typeface="#9Slide04 SFU Belle" panose="00000400000000000000" pitchFamily="2" charset="0"/>
              </a:rPr>
              <a:t>:      </a:t>
            </a:r>
            <a:r>
              <a:rPr lang="en-US" sz="4800" b="1" dirty="0" err="1" smtClean="0">
                <a:latin typeface="#9Slide04 SFU Belle" panose="00000400000000000000" pitchFamily="2" charset="0"/>
              </a:rPr>
              <a:t>Hai</a:t>
            </a:r>
            <a:r>
              <a:rPr lang="en-US" sz="4800" b="1" dirty="0" smtClean="0">
                <a:latin typeface="#9Slide04 SFU Belle" panose="00000400000000000000" pitchFamily="2" charset="0"/>
              </a:rPr>
              <a:t> </a:t>
            </a:r>
            <a:r>
              <a:rPr lang="en-US" sz="4800" b="1" dirty="0" err="1">
                <a:latin typeface="#9Slide04 SFU Belle" panose="00000400000000000000" pitchFamily="2" charset="0"/>
              </a:rPr>
              <a:t>bàn</a:t>
            </a:r>
            <a:r>
              <a:rPr lang="en-US" sz="4800" b="1" dirty="0">
                <a:latin typeface="#9Slide04 SFU Belle" panose="00000400000000000000" pitchFamily="2" charset="0"/>
              </a:rPr>
              <a:t> </a:t>
            </a:r>
            <a:r>
              <a:rPr lang="en-US" sz="4800" b="1" dirty="0" err="1">
                <a:latin typeface="#9Slide04 SFU Belle" panose="00000400000000000000" pitchFamily="2" charset="0"/>
              </a:rPr>
              <a:t>tay</a:t>
            </a:r>
            <a:r>
              <a:rPr lang="en-US" sz="4800" b="1" dirty="0">
                <a:latin typeface="#9Slide04 SFU Belle" panose="00000400000000000000" pitchFamily="2" charset="0"/>
              </a:rPr>
              <a:t> </a:t>
            </a:r>
            <a:r>
              <a:rPr lang="en-US" sz="4800" b="1" dirty="0" err="1" smtClean="0">
                <a:latin typeface="#9Slide04 SFU Belle" panose="00000400000000000000" pitchFamily="2" charset="0"/>
              </a:rPr>
              <a:t>em</a:t>
            </a:r>
            <a:endParaRPr lang="en-US" sz="4800" b="1" dirty="0" smtClean="0">
              <a:latin typeface="#9Slide04 SFU Belle" panose="00000400000000000000" pitchFamily="2" charset="0"/>
            </a:endParaRPr>
          </a:p>
          <a:p>
            <a:pPr algn="ctr"/>
            <a:r>
              <a:rPr lang="en-US" sz="4800" b="1" dirty="0" smtClean="0">
                <a:latin typeface="#9Slide04 SFU Belle" panose="00000400000000000000" pitchFamily="2" charset="0"/>
              </a:rPr>
              <a:t>               </a:t>
            </a:r>
            <a:r>
              <a:rPr lang="en-US" sz="4800" b="1" dirty="0" err="1" smtClean="0">
                <a:latin typeface="#9Slide04 SFU Belle" panose="00000400000000000000" pitchFamily="2" charset="0"/>
              </a:rPr>
              <a:t>Luyện</a:t>
            </a:r>
            <a:r>
              <a:rPr lang="en-US" sz="4800" b="1" dirty="0" smtClean="0">
                <a:latin typeface="#9Slide04 SFU Belle" panose="00000400000000000000" pitchFamily="2" charset="0"/>
              </a:rPr>
              <a:t> </a:t>
            </a:r>
            <a:r>
              <a:rPr lang="en-US" sz="4800" b="1" dirty="0" err="1" smtClean="0">
                <a:latin typeface="#9Slide04 SFU Belle" panose="00000400000000000000" pitchFamily="2" charset="0"/>
              </a:rPr>
              <a:t>tập</a:t>
            </a:r>
            <a:r>
              <a:rPr lang="en-US" sz="4800" b="1" dirty="0" smtClean="0">
                <a:latin typeface="#9Slide04 SFU Belle" panose="00000400000000000000" pitchFamily="2" charset="0"/>
              </a:rPr>
              <a:t> </a:t>
            </a:r>
            <a:r>
              <a:rPr lang="en-US" sz="4800" b="1" dirty="0" err="1" smtClean="0">
                <a:latin typeface="#9Slide04 SFU Belle" panose="00000400000000000000" pitchFamily="2" charset="0"/>
              </a:rPr>
              <a:t>về</a:t>
            </a:r>
            <a:r>
              <a:rPr lang="en-US" sz="4800" b="1" dirty="0" smtClean="0">
                <a:latin typeface="#9Slide04 SFU Belle" panose="00000400000000000000" pitchFamily="2" charset="0"/>
              </a:rPr>
              <a:t> so </a:t>
            </a:r>
            <a:r>
              <a:rPr lang="en-US" sz="4800" b="1" dirty="0" err="1" smtClean="0">
                <a:latin typeface="#9Slide04 SFU Belle" panose="00000400000000000000" pitchFamily="2" charset="0"/>
              </a:rPr>
              <a:t>sánh</a:t>
            </a:r>
            <a:r>
              <a:rPr lang="en-US" sz="4800" b="1" dirty="0" smtClean="0">
                <a:latin typeface="#9Slide04 SFU Belle" panose="00000400000000000000" pitchFamily="2" charset="0"/>
              </a:rPr>
              <a:t> </a:t>
            </a:r>
            <a:endParaRPr lang="en-US" sz="4800" b="1" dirty="0">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xmlns="" id="{FF1C9D50-B2FD-17C2-C096-19C096AEF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363" y="4239901"/>
            <a:ext cx="2150591" cy="2399381"/>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xmlns="" id="{9219E0F9-3FD1-1CCD-E0D7-CCE5D63FF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245719"/>
            <a:ext cx="2121114" cy="1936006"/>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xmlns="" id="{5D23236B-492E-47F4-DB77-084319954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377" y="4800600"/>
            <a:ext cx="1991177" cy="1877188"/>
          </a:xfrm>
          <a:prstGeom prst="rect">
            <a:avLst/>
          </a:prstGeom>
        </p:spPr>
      </p:pic>
      <p:pic>
        <p:nvPicPr>
          <p:cNvPr id="6" name="Picture 5">
            <a:extLst>
              <a:ext uri="{FF2B5EF4-FFF2-40B4-BE49-F238E27FC236}">
                <a16:creationId xmlns:a16="http://schemas.microsoft.com/office/drawing/2014/main" xmlns="" id="{4A41424C-060D-4F2A-AB67-188A996F234D}"/>
              </a:ext>
            </a:extLst>
          </p:cNvPr>
          <p:cNvPicPr>
            <a:picLocks noChangeAspect="1"/>
          </p:cNvPicPr>
          <p:nvPr/>
        </p:nvPicPr>
        <p:blipFill>
          <a:blip r:embed="rId5"/>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xmlns=""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6</a:t>
            </a:r>
            <a:endParaRPr lang="en-US" sz="9600" b="1" dirty="0">
              <a:ln w="38100">
                <a:solidFill>
                  <a:schemeClr val="bg1"/>
                </a:solidFill>
              </a:ln>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336A1F84-F31B-952F-D486-100CFB2B258A}"/>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 TỪ KHÓ</a:t>
            </a:r>
          </a:p>
        </p:txBody>
      </p:sp>
      <p:sp>
        <p:nvSpPr>
          <p:cNvPr id="4" name="Hộp Văn bản 3">
            <a:extLst>
              <a:ext uri="{FF2B5EF4-FFF2-40B4-BE49-F238E27FC236}">
                <a16:creationId xmlns:a16="http://schemas.microsoft.com/office/drawing/2014/main" xmlns="" id="{5BD41A48-1B86-A308-9B94-7AA933ABC111}"/>
              </a:ext>
            </a:extLst>
          </p:cNvPr>
          <p:cNvSpPr txBox="1"/>
          <p:nvPr/>
        </p:nvSpPr>
        <p:spPr>
          <a:xfrm>
            <a:off x="3794192" y="1504446"/>
            <a:ext cx="4603615" cy="2998578"/>
          </a:xfrm>
          <a:prstGeom prst="rect">
            <a:avLst/>
          </a:prstGeom>
          <a:noFill/>
        </p:spPr>
        <p:txBody>
          <a:bodyPr wrap="square">
            <a:spAutoFit/>
          </a:bodyPr>
          <a:lstStyle/>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Siêng năng</a:t>
            </a:r>
            <a:endParaRPr lang="en-US" sz="4400" b="1">
              <a:solidFill>
                <a:srgbClr val="00B0F0"/>
              </a:solidFill>
              <a:effectLst/>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Giăng giăng</a:t>
            </a:r>
          </a:p>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Thủ thỉ</a:t>
            </a:r>
          </a:p>
        </p:txBody>
      </p:sp>
    </p:spTree>
    <p:extLst>
      <p:ext uri="{BB962C8B-B14F-4D97-AF65-F5344CB8AC3E}">
        <p14:creationId xmlns:p14="http://schemas.microsoft.com/office/powerpoint/2010/main" val="41889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184BB4C5-C204-FC3B-A234-992632B583D0}"/>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a:t>
            </a:r>
          </a:p>
        </p:txBody>
      </p:sp>
      <p:sp>
        <p:nvSpPr>
          <p:cNvPr id="4" name="Hộp Văn bản 3">
            <a:extLst>
              <a:ext uri="{FF2B5EF4-FFF2-40B4-BE49-F238E27FC236}">
                <a16:creationId xmlns:a16="http://schemas.microsoft.com/office/drawing/2014/main" xmlns="" id="{36CF3BA4-4B90-D3E2-CC65-208CEA450D48}"/>
              </a:ext>
            </a:extLst>
          </p:cNvPr>
          <p:cNvSpPr txBox="1"/>
          <p:nvPr/>
        </p:nvSpPr>
        <p:spPr>
          <a:xfrm>
            <a:off x="3594100" y="1874019"/>
            <a:ext cx="10758792" cy="2308324"/>
          </a:xfrm>
          <a:prstGeom prst="rect">
            <a:avLst/>
          </a:prstGeom>
          <a:noFill/>
        </p:spPr>
        <p:txBody>
          <a:bodyPr wrap="square">
            <a:spAutoFit/>
          </a:bodyPr>
          <a:lstStyle/>
          <a:p>
            <a:r>
              <a:rPr lang="en-US" sz="3600" b="1">
                <a:latin typeface="AvantGarde" panose="00000400000000000000" pitchFamily="2" charset="0"/>
                <a:ea typeface="AvantGarde" panose="00000400000000000000" pitchFamily="2" charset="0"/>
                <a:cs typeface="AvantGarde" panose="00000400000000000000" pitchFamily="2" charset="0"/>
              </a:rPr>
              <a:t>Giờ em ngồi học</a:t>
            </a:r>
          </a:p>
          <a:p>
            <a:r>
              <a:rPr lang="en-US" sz="3600" b="1">
                <a:latin typeface="AvantGarde" panose="00000400000000000000" pitchFamily="2" charset="0"/>
                <a:ea typeface="AvantGarde" panose="00000400000000000000" pitchFamily="2" charset="0"/>
                <a:cs typeface="AvantGarde" panose="00000400000000000000" pitchFamily="2" charset="0"/>
              </a:rPr>
              <a:t>Bàn tay siêng năng</a:t>
            </a:r>
          </a:p>
          <a:p>
            <a:r>
              <a:rPr lang="en-US" sz="3600" b="1">
                <a:latin typeface="AvantGarde" panose="00000400000000000000" pitchFamily="2" charset="0"/>
                <a:ea typeface="AvantGarde" panose="00000400000000000000" pitchFamily="2" charset="0"/>
                <a:cs typeface="AvantGarde" panose="00000400000000000000" pitchFamily="2" charset="0"/>
              </a:rPr>
              <a:t>Nở hoa trên giấy</a:t>
            </a:r>
          </a:p>
          <a:p>
            <a:r>
              <a:rPr lang="en-US" sz="3600" b="1">
                <a:latin typeface="AvantGarde" panose="00000400000000000000" pitchFamily="2" charset="0"/>
                <a:ea typeface="AvantGarde" panose="00000400000000000000" pitchFamily="2" charset="0"/>
                <a:cs typeface="AvantGarde" panose="00000400000000000000" pitchFamily="2" charset="0"/>
              </a:rPr>
              <a:t>Từng hàng giăng giăng.</a:t>
            </a:r>
          </a:p>
        </p:txBody>
      </p:sp>
      <p:sp>
        <p:nvSpPr>
          <p:cNvPr id="5" name="Hộp Văn bản 4">
            <a:extLst>
              <a:ext uri="{FF2B5EF4-FFF2-40B4-BE49-F238E27FC236}">
                <a16:creationId xmlns:a16="http://schemas.microsoft.com/office/drawing/2014/main" xmlns="" id="{8A52F81D-5083-A176-09DC-15804E301E34}"/>
              </a:ext>
            </a:extLst>
          </p:cNvPr>
          <p:cNvSpPr txBox="1"/>
          <p:nvPr/>
        </p:nvSpPr>
        <p:spPr>
          <a:xfrm>
            <a:off x="7278376" y="1781685"/>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Hộp Văn bản 2">
            <a:extLst>
              <a:ext uri="{FF2B5EF4-FFF2-40B4-BE49-F238E27FC236}">
                <a16:creationId xmlns:a16="http://schemas.microsoft.com/office/drawing/2014/main" xmlns="" id="{51B56E55-550B-DC1D-EDF5-0A28042AA1C0}"/>
              </a:ext>
            </a:extLst>
          </p:cNvPr>
          <p:cNvSpPr txBox="1"/>
          <p:nvPr/>
        </p:nvSpPr>
        <p:spPr>
          <a:xfrm>
            <a:off x="7859284" y="2353374"/>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6" name="Hộp Văn bản 5">
            <a:extLst>
              <a:ext uri="{FF2B5EF4-FFF2-40B4-BE49-F238E27FC236}">
                <a16:creationId xmlns:a16="http://schemas.microsoft.com/office/drawing/2014/main" xmlns="" id="{F61E9A27-0763-78DC-C78A-F874B77C91C1}"/>
              </a:ext>
            </a:extLst>
          </p:cNvPr>
          <p:cNvSpPr txBox="1"/>
          <p:nvPr/>
        </p:nvSpPr>
        <p:spPr>
          <a:xfrm>
            <a:off x="7278376" y="2819198"/>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grpSp>
        <p:nvGrpSpPr>
          <p:cNvPr id="10" name="Nhóm 9">
            <a:extLst>
              <a:ext uri="{FF2B5EF4-FFF2-40B4-BE49-F238E27FC236}">
                <a16:creationId xmlns:a16="http://schemas.microsoft.com/office/drawing/2014/main" xmlns="" id="{302D4BE3-ED53-E1B1-80FC-BE8CEBE95FD3}"/>
              </a:ext>
            </a:extLst>
          </p:cNvPr>
          <p:cNvGrpSpPr/>
          <p:nvPr/>
        </p:nvGrpSpPr>
        <p:grpSpPr>
          <a:xfrm>
            <a:off x="8973496" y="3351345"/>
            <a:ext cx="550246" cy="830998"/>
            <a:chOff x="8401822" y="2768873"/>
            <a:chExt cx="550246" cy="830998"/>
          </a:xfrm>
        </p:grpSpPr>
        <p:sp>
          <p:nvSpPr>
            <p:cNvPr id="8" name="Hộp Văn bản 7">
              <a:extLst>
                <a:ext uri="{FF2B5EF4-FFF2-40B4-BE49-F238E27FC236}">
                  <a16:creationId xmlns:a16="http://schemas.microsoft.com/office/drawing/2014/main" xmlns="" id="{D41181CF-FE8F-DF4C-54D6-C951B8335A00}"/>
                </a:ext>
              </a:extLst>
            </p:cNvPr>
            <p:cNvSpPr txBox="1"/>
            <p:nvPr/>
          </p:nvSpPr>
          <p:spPr>
            <a:xfrm>
              <a:off x="8401822" y="2768874"/>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9" name="Hộp Văn bản 8">
              <a:extLst>
                <a:ext uri="{FF2B5EF4-FFF2-40B4-BE49-F238E27FC236}">
                  <a16:creationId xmlns:a16="http://schemas.microsoft.com/office/drawing/2014/main" xmlns="" id="{671978B7-1044-C98C-B9D8-43917A2D1314}"/>
                </a:ext>
              </a:extLst>
            </p:cNvPr>
            <p:cNvSpPr txBox="1"/>
            <p:nvPr/>
          </p:nvSpPr>
          <p:spPr>
            <a:xfrm>
              <a:off x="8507568" y="2768873"/>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grpSp>
    </p:spTree>
    <p:extLst>
      <p:ext uri="{BB962C8B-B14F-4D97-AF65-F5344CB8AC3E}">
        <p14:creationId xmlns:p14="http://schemas.microsoft.com/office/powerpoint/2010/main" val="16113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2" presetClass="entr" presetSubtype="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Hình ảnh 15">
            <a:extLst>
              <a:ext uri="{FF2B5EF4-FFF2-40B4-BE49-F238E27FC236}">
                <a16:creationId xmlns:a16="http://schemas.microsoft.com/office/drawing/2014/main" xmlns="" id="{A2DAE878-F2F3-6C54-4226-B4B28DE6184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xmlns="" id="{6F1ACB40-6F57-4783-8D22-9C99273F5B74}"/>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18" name="Hộp Văn bản 17">
            <a:extLst>
              <a:ext uri="{FF2B5EF4-FFF2-40B4-BE49-F238E27FC236}">
                <a16:creationId xmlns:a16="http://schemas.microsoft.com/office/drawing/2014/main" xmlns="" id="{CB6A130E-0425-A5DC-4A72-71D3C0F95280}"/>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 em ngồi học</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 tay siêng năng</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 hoa trên giấy</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grpSp>
        <p:nvGrpSpPr>
          <p:cNvPr id="4" name="Nhóm 3">
            <a:extLst>
              <a:ext uri="{FF2B5EF4-FFF2-40B4-BE49-F238E27FC236}">
                <a16:creationId xmlns:a16="http://schemas.microsoft.com/office/drawing/2014/main" xmlns="" id="{4FFB2B8B-79C6-809A-86E0-BE16B667369D}"/>
              </a:ext>
            </a:extLst>
          </p:cNvPr>
          <p:cNvGrpSpPr/>
          <p:nvPr/>
        </p:nvGrpSpPr>
        <p:grpSpPr>
          <a:xfrm>
            <a:off x="3189237" y="6116197"/>
            <a:ext cx="3291530" cy="713772"/>
            <a:chOff x="508724" y="6144228"/>
            <a:chExt cx="3291530" cy="713772"/>
          </a:xfrm>
        </p:grpSpPr>
        <p:sp>
          <p:nvSpPr>
            <p:cNvPr id="8" name="Hình chữ nhật: Góc Tròn 7">
              <a:extLst>
                <a:ext uri="{FF2B5EF4-FFF2-40B4-BE49-F238E27FC236}">
                  <a16:creationId xmlns:a16="http://schemas.microsoft.com/office/drawing/2014/main" xmlns="" id="{D87C5C8A-6715-EC04-D913-A94C58B13E60}"/>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xmlns="" id="{C2318E40-25D5-E4A9-2B7E-0B03D5A85368}"/>
                </a:ext>
              </a:extLst>
            </p:cNvPr>
            <p:cNvGrpSpPr/>
            <p:nvPr/>
          </p:nvGrpSpPr>
          <p:grpSpPr>
            <a:xfrm>
              <a:off x="508724" y="6144228"/>
              <a:ext cx="713772" cy="713772"/>
              <a:chOff x="508724" y="6144228"/>
              <a:chExt cx="713772" cy="713772"/>
            </a:xfrm>
          </p:grpSpPr>
          <p:sp>
            <p:nvSpPr>
              <p:cNvPr id="10" name="Hình Bầu dục 9">
                <a:extLst>
                  <a:ext uri="{FF2B5EF4-FFF2-40B4-BE49-F238E27FC236}">
                    <a16:creationId xmlns:a16="http://schemas.microsoft.com/office/drawing/2014/main" xmlns="" id="{6A315067-6FD4-EA72-6FA0-A8657CA387B8}"/>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xmlns="" id="{611214FA-A066-FCD5-8268-3F8D460E7EBC}"/>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4</a:t>
                </a:r>
              </a:p>
            </p:txBody>
          </p:sp>
        </p:grpSp>
      </p:grpSp>
      <p:sp>
        <p:nvSpPr>
          <p:cNvPr id="12" name="Hộp Văn bản 11">
            <a:extLst>
              <a:ext uri="{FF2B5EF4-FFF2-40B4-BE49-F238E27FC236}">
                <a16:creationId xmlns:a16="http://schemas.microsoft.com/office/drawing/2014/main" xmlns="" id="{1D4BCCF0-5588-B6B5-80CE-4506800EED13}"/>
              </a:ext>
            </a:extLst>
          </p:cNvPr>
          <p:cNvSpPr txBox="1"/>
          <p:nvPr/>
        </p:nvSpPr>
        <p:spPr>
          <a:xfrm>
            <a:off x="3856644" y="6213975"/>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cxnSp>
        <p:nvCxnSpPr>
          <p:cNvPr id="20" name="Đường nối Thẳng 19">
            <a:extLst>
              <a:ext uri="{FF2B5EF4-FFF2-40B4-BE49-F238E27FC236}">
                <a16:creationId xmlns:a16="http://schemas.microsoft.com/office/drawing/2014/main" xmlns="" id="{80C19B10-68AC-2C07-8A9B-B7A7B5D68209}"/>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4748DEAE-43E6-8EFB-382A-AA8D20BB7666}"/>
              </a:ext>
            </a:extLst>
          </p:cNvPr>
          <p:cNvCxnSpPr>
            <a:cxnSpLocks/>
          </p:cNvCxnSpPr>
          <p:nvPr/>
        </p:nvCxnSpPr>
        <p:spPr>
          <a:xfrm>
            <a:off x="5334139" y="142810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1D196385-A093-0544-1699-C6E53685FE97}"/>
              </a:ext>
            </a:extLst>
          </p:cNvPr>
          <p:cNvCxnSpPr>
            <a:cxnSpLocks/>
          </p:cNvCxnSpPr>
          <p:nvPr/>
        </p:nvCxnSpPr>
        <p:spPr>
          <a:xfrm>
            <a:off x="5744236" y="220461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BEAD2084-255F-4BB6-4830-DEA1CD93B732}"/>
              </a:ext>
            </a:extLst>
          </p:cNvPr>
          <p:cNvCxnSpPr>
            <a:cxnSpLocks/>
          </p:cNvCxnSpPr>
          <p:nvPr/>
        </p:nvCxnSpPr>
        <p:spPr>
          <a:xfrm>
            <a:off x="5457648"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9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xmlns="" id="{30A6727E-74B9-FF19-CE33-1E3E613F39CF}"/>
              </a:ext>
            </a:extLst>
          </p:cNvPr>
          <p:cNvSpPr/>
          <p:nvPr/>
        </p:nvSpPr>
        <p:spPr>
          <a:xfrm>
            <a:off x="176437" y="1081875"/>
            <a:ext cx="11802203"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Ánh mai: </a:t>
            </a:r>
          </a:p>
          <a:p>
            <a:pPr algn="ctr"/>
            <a:r>
              <a:rPr lang="en-US" sz="3200" b="1">
                <a:solidFill>
                  <a:srgbClr val="00B050"/>
                </a:solidFill>
                <a:latin typeface="UTM Avo" panose="02040603050506020204" pitchFamily="18" charset="0"/>
                <a:cs typeface="Times New Roman" pitchFamily="18" charset="0"/>
              </a:rPr>
              <a:t>Ánh sáng buổi sớm</a:t>
            </a:r>
          </a:p>
        </p:txBody>
      </p:sp>
      <p:sp>
        <p:nvSpPr>
          <p:cNvPr id="4" name="Rectangle 1">
            <a:extLst>
              <a:ext uri="{FF2B5EF4-FFF2-40B4-BE49-F238E27FC236}">
                <a16:creationId xmlns:a16="http://schemas.microsoft.com/office/drawing/2014/main" xmlns="" id="{08D79E67-75ED-C865-07B3-7D053FB5B515}"/>
              </a:ext>
            </a:extLst>
          </p:cNvPr>
          <p:cNvSpPr/>
          <p:nvPr/>
        </p:nvSpPr>
        <p:spPr>
          <a:xfrm>
            <a:off x="213360" y="2266363"/>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Siêng năng:</a:t>
            </a:r>
          </a:p>
          <a:p>
            <a:pPr algn="ctr"/>
            <a:r>
              <a:rPr lang="en-US" sz="3200" b="1">
                <a:solidFill>
                  <a:srgbClr val="0000CC"/>
                </a:solidFill>
                <a:latin typeface="UTM Avo" panose="02040603050506020204" pitchFamily="18" charset="0"/>
                <a:cs typeface="Times New Roman" pitchFamily="18" charset="0"/>
              </a:rPr>
              <a:t>Chăm chỉ làm việc</a:t>
            </a:r>
          </a:p>
        </p:txBody>
      </p:sp>
      <p:sp>
        <p:nvSpPr>
          <p:cNvPr id="5" name="Rectangle 25">
            <a:extLst>
              <a:ext uri="{FF2B5EF4-FFF2-40B4-BE49-F238E27FC236}">
                <a16:creationId xmlns:a16="http://schemas.microsoft.com/office/drawing/2014/main" xmlns="" id="{A953021B-C870-F7A8-C89F-7CD295C9E5A3}"/>
              </a:ext>
            </a:extLst>
          </p:cNvPr>
          <p:cNvSpPr/>
          <p:nvPr/>
        </p:nvSpPr>
        <p:spPr>
          <a:xfrm>
            <a:off x="213360" y="3450851"/>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Giăng giăng:</a:t>
            </a:r>
            <a:r>
              <a:rPr lang="en-US" sz="3200" b="1">
                <a:solidFill>
                  <a:srgbClr val="0000CC"/>
                </a:solidFill>
                <a:latin typeface="UTM Avo" panose="02040603050506020204" pitchFamily="18" charset="0"/>
                <a:cs typeface="Times New Roman" pitchFamily="18" charset="0"/>
              </a:rPr>
              <a:t> </a:t>
            </a:r>
          </a:p>
          <a:p>
            <a:pPr algn="ctr"/>
            <a:r>
              <a:rPr lang="en-US" sz="3200" b="1">
                <a:solidFill>
                  <a:schemeClr val="accent4">
                    <a:lumMod val="75000"/>
                  </a:schemeClr>
                </a:solidFill>
                <a:latin typeface="UTM Avo" panose="02040603050506020204" pitchFamily="18" charset="0"/>
                <a:cs typeface="Times New Roman" pitchFamily="18" charset="0"/>
              </a:rPr>
              <a:t>Dàn ra theo chiều ngang</a:t>
            </a:r>
          </a:p>
        </p:txBody>
      </p:sp>
      <p:sp>
        <p:nvSpPr>
          <p:cNvPr id="6" name="Hộp Văn bản 5">
            <a:extLst>
              <a:ext uri="{FF2B5EF4-FFF2-40B4-BE49-F238E27FC236}">
                <a16:creationId xmlns:a16="http://schemas.microsoft.com/office/drawing/2014/main" xmlns="" id="{54180520-0B72-B4EC-9D55-2D044AC88902}"/>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Giải nghĩa từ</a:t>
            </a:r>
          </a:p>
        </p:txBody>
      </p:sp>
      <p:pic>
        <p:nvPicPr>
          <p:cNvPr id="8" name="Hình ảnh 7" descr="Ảnh có chứa văn bản&#10;&#10;Mô tả được tạo tự động">
            <a:extLst>
              <a:ext uri="{FF2B5EF4-FFF2-40B4-BE49-F238E27FC236}">
                <a16:creationId xmlns:a16="http://schemas.microsoft.com/office/drawing/2014/main" xmlns="" id="{DCDE65CB-0316-0DCB-0786-2B323B4E7A3A}"/>
              </a:ext>
            </a:extLst>
          </p:cNvPr>
          <p:cNvPicPr>
            <a:picLocks noChangeAspect="1"/>
          </p:cNvPicPr>
          <p:nvPr/>
        </p:nvPicPr>
        <p:blipFill rotWithShape="1">
          <a:blip r:embed="rId2">
            <a:extLst>
              <a:ext uri="{28A0092B-C50C-407E-A947-70E740481C1C}">
                <a14:useLocalDpi xmlns:a14="http://schemas.microsoft.com/office/drawing/2010/main" val="0"/>
              </a:ext>
            </a:extLst>
          </a:blip>
          <a:srcRect l="8210" t="82547"/>
          <a:stretch/>
        </p:blipFill>
        <p:spPr>
          <a:xfrm>
            <a:off x="-18462" y="-3701812"/>
            <a:ext cx="12192000" cy="3459480"/>
          </a:xfrm>
          <a:prstGeom prst="rect">
            <a:avLst/>
          </a:prstGeom>
        </p:spPr>
      </p:pic>
      <p:sp>
        <p:nvSpPr>
          <p:cNvPr id="9" name="Rectangle 25">
            <a:extLst>
              <a:ext uri="{FF2B5EF4-FFF2-40B4-BE49-F238E27FC236}">
                <a16:creationId xmlns:a16="http://schemas.microsoft.com/office/drawing/2014/main" xmlns="" id="{C37C9602-4F3A-A81F-FFB3-27F920382192}"/>
              </a:ext>
            </a:extLst>
          </p:cNvPr>
          <p:cNvSpPr/>
          <p:nvPr/>
        </p:nvSpPr>
        <p:spPr>
          <a:xfrm>
            <a:off x="213360" y="4635340"/>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Thủ thỉ:</a:t>
            </a:r>
            <a:r>
              <a:rPr lang="en-US" sz="3200" b="1">
                <a:solidFill>
                  <a:srgbClr val="0000CC"/>
                </a:solidFill>
                <a:latin typeface="UTM Avo" panose="02040603050506020204" pitchFamily="18" charset="0"/>
                <a:cs typeface="Times New Roman" pitchFamily="18" charset="0"/>
              </a:rPr>
              <a:t> </a:t>
            </a:r>
          </a:p>
          <a:p>
            <a:pPr algn="ctr"/>
            <a:r>
              <a:rPr lang="en-US" sz="3200" b="1">
                <a:solidFill>
                  <a:srgbClr val="CC00CC"/>
                </a:solidFill>
                <a:latin typeface="UTM Avo" panose="02040603050506020204" pitchFamily="18" charset="0"/>
                <a:cs typeface="Times New Roman" pitchFamily="18" charset="0"/>
              </a:rPr>
              <a:t>Nói nhỏ nhẹ, vừa đủ nghe để tâm sự, bày tỏ tình cảm</a:t>
            </a:r>
          </a:p>
        </p:txBody>
      </p:sp>
    </p:spTree>
    <p:extLst>
      <p:ext uri="{BB962C8B-B14F-4D97-AF65-F5344CB8AC3E}">
        <p14:creationId xmlns:p14="http://schemas.microsoft.com/office/powerpoint/2010/main" val="2509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left)">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left)">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Hình ảnh 15">
            <a:extLst>
              <a:ext uri="{FF2B5EF4-FFF2-40B4-BE49-F238E27FC236}">
                <a16:creationId xmlns:a16="http://schemas.microsoft.com/office/drawing/2014/main" xmlns="" id="{A2DAE878-F2F3-6C54-4226-B4B28DE6184F}"/>
              </a:ext>
            </a:extLst>
          </p:cNvPr>
          <p:cNvPicPr>
            <a:picLocks noChangeAspect="1"/>
          </p:cNvPicPr>
          <p:nvPr/>
        </p:nvPicPr>
        <p:blipFill>
          <a:blip r:embed="rId3"/>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xmlns="" id="{6F1ACB40-6F57-4783-8D22-9C99273F5B74}"/>
              </a:ext>
            </a:extLst>
          </p:cNvPr>
          <p:cNvSpPr txBox="1"/>
          <p:nvPr/>
        </p:nvSpPr>
        <p:spPr>
          <a:xfrm>
            <a:off x="362674" y="642779"/>
            <a:ext cx="3428959"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Hộp Văn bản 17">
            <a:extLst>
              <a:ext uri="{FF2B5EF4-FFF2-40B4-BE49-F238E27FC236}">
                <a16:creationId xmlns:a16="http://schemas.microsoft.com/office/drawing/2014/main" xmlns="" id="{CB6A130E-0425-A5DC-4A72-71D3C0F95280}"/>
              </a:ext>
            </a:extLst>
          </p:cNvPr>
          <p:cNvSpPr txBox="1"/>
          <p:nvPr/>
        </p:nvSpPr>
        <p:spPr>
          <a:xfrm>
            <a:off x="4233192" y="642778"/>
            <a:ext cx="3833250" cy="3785652"/>
          </a:xfrm>
          <a:prstGeom prst="rect">
            <a:avLst/>
          </a:prstGeom>
          <a:solidFill>
            <a:srgbClr val="FFFFFF">
              <a:alpha val="69804"/>
            </a:srgbClr>
          </a:solidFill>
        </p:spPr>
        <p:txBody>
          <a:bodyPr wrap="square" rtlCol="0">
            <a:spAutoFit/>
          </a:bodyPr>
          <a:lstStyle/>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 em ngồi học</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 tay siêng năng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 hoa trên giấy</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cxnSp>
        <p:nvCxnSpPr>
          <p:cNvPr id="20" name="Đường nối Thẳng 19">
            <a:extLst>
              <a:ext uri="{FF2B5EF4-FFF2-40B4-BE49-F238E27FC236}">
                <a16:creationId xmlns:a16="http://schemas.microsoft.com/office/drawing/2014/main" xmlns="" id="{80C19B10-68AC-2C07-8A9B-B7A7B5D68209}"/>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4748DEAE-43E6-8EFB-382A-AA8D20BB7666}"/>
              </a:ext>
            </a:extLst>
          </p:cNvPr>
          <p:cNvCxnSpPr>
            <a:cxnSpLocks/>
          </p:cNvCxnSpPr>
          <p:nvPr/>
        </p:nvCxnSpPr>
        <p:spPr>
          <a:xfrm>
            <a:off x="5334139" y="142810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1D196385-A093-0544-1699-C6E53685FE97}"/>
              </a:ext>
            </a:extLst>
          </p:cNvPr>
          <p:cNvCxnSpPr>
            <a:cxnSpLocks/>
          </p:cNvCxnSpPr>
          <p:nvPr/>
        </p:nvCxnSpPr>
        <p:spPr>
          <a:xfrm>
            <a:off x="5769636" y="214111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BEAD2084-255F-4BB6-4830-DEA1CD93B732}"/>
              </a:ext>
            </a:extLst>
          </p:cNvPr>
          <p:cNvCxnSpPr>
            <a:cxnSpLocks/>
          </p:cNvCxnSpPr>
          <p:nvPr/>
        </p:nvCxnSpPr>
        <p:spPr>
          <a:xfrm>
            <a:off x="5457648"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Nhóm 1">
            <a:extLst>
              <a:ext uri="{FF2B5EF4-FFF2-40B4-BE49-F238E27FC236}">
                <a16:creationId xmlns:a16="http://schemas.microsoft.com/office/drawing/2014/main" xmlns="" id="{22CF8002-32E0-3DC0-B5E3-5BD66CFF6543}"/>
              </a:ext>
            </a:extLst>
          </p:cNvPr>
          <p:cNvGrpSpPr/>
          <p:nvPr/>
        </p:nvGrpSpPr>
        <p:grpSpPr>
          <a:xfrm>
            <a:off x="2356101" y="6108609"/>
            <a:ext cx="3872997" cy="713772"/>
            <a:chOff x="508724" y="6144228"/>
            <a:chExt cx="3872997" cy="713772"/>
          </a:xfrm>
        </p:grpSpPr>
        <p:sp>
          <p:nvSpPr>
            <p:cNvPr id="3" name="Hình chữ nhật: Góc Tròn 2">
              <a:extLst>
                <a:ext uri="{FF2B5EF4-FFF2-40B4-BE49-F238E27FC236}">
                  <a16:creationId xmlns:a16="http://schemas.microsoft.com/office/drawing/2014/main" xmlns="" id="{F950A178-75FF-4A6C-D89D-2785AC4E917F}"/>
                </a:ext>
              </a:extLst>
            </p:cNvPr>
            <p:cNvSpPr/>
            <p:nvPr/>
          </p:nvSpPr>
          <p:spPr>
            <a:xfrm>
              <a:off x="548471" y="6177626"/>
              <a:ext cx="383325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xmlns="" id="{D1E2ADD9-1BBA-88F0-4C74-F2878A9D5A9C}"/>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xmlns="" id="{975D4C7A-5115-9974-2284-0FD0AA74F8A8}"/>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xmlns="" id="{364C5106-C757-69E2-420F-61E04F8B1F1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5</a:t>
                </a:r>
              </a:p>
            </p:txBody>
          </p:sp>
        </p:grpSp>
      </p:grpSp>
      <p:sp>
        <p:nvSpPr>
          <p:cNvPr id="14" name="Hộp Văn bản 13">
            <a:extLst>
              <a:ext uri="{FF2B5EF4-FFF2-40B4-BE49-F238E27FC236}">
                <a16:creationId xmlns:a16="http://schemas.microsoft.com/office/drawing/2014/main" xmlns="" id="{6EF7F9AE-3002-BCE2-050D-55D4B173C149}"/>
              </a:ext>
            </a:extLst>
          </p:cNvPr>
          <p:cNvSpPr txBox="1"/>
          <p:nvPr/>
        </p:nvSpPr>
        <p:spPr>
          <a:xfrm>
            <a:off x="3054139" y="6204313"/>
            <a:ext cx="3428959"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Luyện đọc nhóm</a:t>
            </a:r>
          </a:p>
        </p:txBody>
      </p:sp>
    </p:spTree>
    <p:extLst>
      <p:ext uri="{BB962C8B-B14F-4D97-AF65-F5344CB8AC3E}">
        <p14:creationId xmlns:p14="http://schemas.microsoft.com/office/powerpoint/2010/main" val="312973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1B0957E7-B397-E4FD-D69C-DF854142B8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779" y="828476"/>
            <a:ext cx="5716441" cy="5201047"/>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C4ED3F85-60B5-0A02-B123-07F60351C7CA}"/>
              </a:ext>
            </a:extLst>
          </p:cNvPr>
          <p:cNvGrpSpPr/>
          <p:nvPr/>
        </p:nvGrpSpPr>
        <p:grpSpPr>
          <a:xfrm>
            <a:off x="3084985" y="6093337"/>
            <a:ext cx="3304230" cy="713772"/>
            <a:chOff x="508724" y="6144228"/>
            <a:chExt cx="3304230" cy="713772"/>
          </a:xfrm>
        </p:grpSpPr>
        <p:sp>
          <p:nvSpPr>
            <p:cNvPr id="3" name="Hình chữ nhật: Góc Tròn 2">
              <a:extLst>
                <a:ext uri="{FF2B5EF4-FFF2-40B4-BE49-F238E27FC236}">
                  <a16:creationId xmlns:a16="http://schemas.microsoft.com/office/drawing/2014/main" xmlns="" id="{1B2100B1-A195-F3EF-E151-82BA855E798D}"/>
                </a:ext>
              </a:extLst>
            </p:cNvPr>
            <p:cNvSpPr/>
            <p:nvPr/>
          </p:nvSpPr>
          <p:spPr>
            <a:xfrm>
              <a:off x="548471" y="6177626"/>
              <a:ext cx="32644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xmlns="" id="{0715C3F4-A7CE-DBC3-F28A-CDA036933BBD}"/>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xmlns="" id="{E30D00CA-7ADF-7541-0437-5BD6C56D7A21}"/>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xmlns="" id="{65D1304E-DDBD-5514-F511-17212502210B}"/>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6</a:t>
                </a:r>
              </a:p>
            </p:txBody>
          </p:sp>
        </p:grpSp>
      </p:grpSp>
      <p:sp>
        <p:nvSpPr>
          <p:cNvPr id="17" name="Hộp Văn bản 16">
            <a:extLst>
              <a:ext uri="{FF2B5EF4-FFF2-40B4-BE49-F238E27FC236}">
                <a16:creationId xmlns:a16="http://schemas.microsoft.com/office/drawing/2014/main" xmlns="" id="{D184FB09-9566-36A1-3C72-54F3961710FD}"/>
              </a:ext>
            </a:extLst>
          </p:cNvPr>
          <p:cNvSpPr txBox="1"/>
          <p:nvPr/>
        </p:nvSpPr>
        <p:spPr>
          <a:xfrm>
            <a:off x="3783024" y="6189041"/>
            <a:ext cx="2682392"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toàn bài</a:t>
            </a:r>
          </a:p>
        </p:txBody>
      </p:sp>
      <p:pic>
        <p:nvPicPr>
          <p:cNvPr id="18" name="Hình ảnh 17">
            <a:extLst>
              <a:ext uri="{FF2B5EF4-FFF2-40B4-BE49-F238E27FC236}">
                <a16:creationId xmlns:a16="http://schemas.microsoft.com/office/drawing/2014/main" xmlns="" id="{BE122443-43B4-3830-5364-ADCA5494FF6E}"/>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9" name="Hộp Văn bản 18">
            <a:extLst>
              <a:ext uri="{FF2B5EF4-FFF2-40B4-BE49-F238E27FC236}">
                <a16:creationId xmlns:a16="http://schemas.microsoft.com/office/drawing/2014/main" xmlns="" id="{74DCD546-C0AD-8779-292D-D461B6CE8F6E}"/>
              </a:ext>
            </a:extLst>
          </p:cNvPr>
          <p:cNvSpPr txBox="1"/>
          <p:nvPr/>
        </p:nvSpPr>
        <p:spPr>
          <a:xfrm>
            <a:off x="362674" y="642779"/>
            <a:ext cx="3428959" cy="5262979"/>
          </a:xfrm>
          <a:prstGeom prst="rect">
            <a:avLst/>
          </a:prstGeom>
          <a:solidFill>
            <a:srgbClr val="FFFFFF">
              <a:alpha val="69804"/>
            </a:srgbClr>
          </a:solidFill>
        </p:spPr>
        <p:txBody>
          <a:bodyPr wrap="square" rtlCol="0">
            <a:spAutoFit/>
          </a:bodyPr>
          <a:lstStyle/>
          <a:p>
            <a:r>
              <a:rPr lang="en-US" sz="2400" b="1">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Như hoa đầu cành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Hoa hồng hồng nụ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Cánh tròn ngắn xinh.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Đêm em nằm ngủ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Hai hoa ngủ cùng</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r>
              <a:rPr lang="en-US" sz="2400" b="1">
                <a:latin typeface="Arial-Rounded" panose="020B0500000000000000" pitchFamily="34" charset="0"/>
                <a:ea typeface="Arial-Rounded" panose="020B0500000000000000" pitchFamily="34" charset="0"/>
                <a:cs typeface="Arial-Rounded" panose="020B0500000000000000" pitchFamily="34" charset="0"/>
              </a:rPr>
              <a:t>Hoa thì bên má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Hoa ấp cạnh lòng.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Tay em đánh răng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Răng trắng hoa nhài.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Tay em chải tóc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Tóc ngời ánh mai.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Hộp Văn bản 19">
            <a:extLst>
              <a:ext uri="{FF2B5EF4-FFF2-40B4-BE49-F238E27FC236}">
                <a16:creationId xmlns:a16="http://schemas.microsoft.com/office/drawing/2014/main" xmlns="" id="{08746CD7-403F-FD53-9619-6232C9AE08CB}"/>
              </a:ext>
            </a:extLst>
          </p:cNvPr>
          <p:cNvSpPr txBox="1"/>
          <p:nvPr/>
        </p:nvSpPr>
        <p:spPr>
          <a:xfrm>
            <a:off x="4233192" y="642778"/>
            <a:ext cx="3833250" cy="3785652"/>
          </a:xfrm>
          <a:prstGeom prst="rect">
            <a:avLst/>
          </a:prstGeom>
          <a:solidFill>
            <a:srgbClr val="FFFFFF">
              <a:alpha val="69804"/>
            </a:srgbClr>
          </a:solidFill>
        </p:spPr>
        <p:txBody>
          <a:bodyPr wrap="square" rtlCol="0">
            <a:spAutoFit/>
          </a:bodyPr>
          <a:lstStyle/>
          <a:p>
            <a:r>
              <a:rPr lang="en-US" sz="2400" b="1">
                <a:latin typeface="Arial-Rounded" panose="020B0500000000000000" pitchFamily="34" charset="0"/>
                <a:ea typeface="Arial-Rounded" panose="020B0500000000000000" pitchFamily="34" charset="0"/>
                <a:cs typeface="Arial-Rounded" panose="020B0500000000000000" pitchFamily="34" charset="0"/>
              </a:rPr>
              <a:t>Giờ em ngồi học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Bàn tay siêng năng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Nở hoa trên giấy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Từng hàng giăng giăng.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Có khi một mình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Nhìn tay thủ thỉ: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buFontTx/>
              <a:buChar char="-"/>
            </a:pPr>
            <a:r>
              <a:rPr lang="en-US" sz="2400" b="1">
                <a:latin typeface="Arial-Rounded" panose="020B0500000000000000" pitchFamily="34" charset="0"/>
                <a:ea typeface="Arial-Rounded" panose="020B0500000000000000" pitchFamily="34" charset="0"/>
                <a:cs typeface="Arial-Rounded" panose="020B0500000000000000" pitchFamily="34" charset="0"/>
              </a:rPr>
              <a:t>Em yêu em quý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400" b="1">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21" name="Hộp Văn bản 20">
            <a:extLst>
              <a:ext uri="{FF2B5EF4-FFF2-40B4-BE49-F238E27FC236}">
                <a16:creationId xmlns:a16="http://schemas.microsoft.com/office/drawing/2014/main" xmlns="" id="{C3209A11-6FC6-A6D2-F999-5349225A36A0}"/>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cxnSp>
        <p:nvCxnSpPr>
          <p:cNvPr id="22" name="Đường nối Thẳng 21">
            <a:extLst>
              <a:ext uri="{FF2B5EF4-FFF2-40B4-BE49-F238E27FC236}">
                <a16:creationId xmlns:a16="http://schemas.microsoft.com/office/drawing/2014/main" xmlns="" id="{CC9B3825-FB98-4663-8D54-DDE46204B31D}"/>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5449D849-C3F7-0871-E28F-85FB408892B6}"/>
              </a:ext>
            </a:extLst>
          </p:cNvPr>
          <p:cNvCxnSpPr>
            <a:cxnSpLocks/>
          </p:cNvCxnSpPr>
          <p:nvPr/>
        </p:nvCxnSpPr>
        <p:spPr>
          <a:xfrm>
            <a:off x="5334139" y="142810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xmlns="" id="{1E8FA7CA-B7EB-AFCD-D7DC-136236572F8E}"/>
              </a:ext>
            </a:extLst>
          </p:cNvPr>
          <p:cNvCxnSpPr>
            <a:cxnSpLocks/>
          </p:cNvCxnSpPr>
          <p:nvPr/>
        </p:nvCxnSpPr>
        <p:spPr>
          <a:xfrm>
            <a:off x="5744236" y="220461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DA7ACC65-C5AA-609D-C685-72E3423F50BC}"/>
              </a:ext>
            </a:extLst>
          </p:cNvPr>
          <p:cNvCxnSpPr>
            <a:cxnSpLocks/>
          </p:cNvCxnSpPr>
          <p:nvPr/>
        </p:nvCxnSpPr>
        <p:spPr>
          <a:xfrm>
            <a:off x="5457648"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39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85842108-84D1-4E33-E2FC-9CF0E0A61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362" y="1259357"/>
            <a:ext cx="6323276" cy="4339286"/>
          </a:xfrm>
          <a:prstGeom prst="rect">
            <a:avLst/>
          </a:prstGeom>
        </p:spPr>
      </p:pic>
    </p:spTree>
    <p:extLst>
      <p:ext uri="{BB962C8B-B14F-4D97-AF65-F5344CB8AC3E}">
        <p14:creationId xmlns:p14="http://schemas.microsoft.com/office/powerpoint/2010/main" val="413806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xmlns="" id="{884438A9-E8AB-A9CE-87BC-5C6403FA6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xmlns=""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xmlns="" id="{E07713C4-5D2A-D076-FA01-93EF87BEB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xmlns=""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effectLst/>
                <a:latin typeface="AvantGarde" panose="00000400000000000000" pitchFamily="2" charset="0"/>
                <a:ea typeface="AvantGarde" panose="00000400000000000000" pitchFamily="2" charset="0"/>
                <a:cs typeface="AvantGarde" panose="00000400000000000000" pitchFamily="2" charset="0"/>
              </a:rPr>
              <a:t>Hai bàn tay của bạn nhỏ đẹp như thế nào? </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1">
            <a:extLst>
              <a:ext uri="{FF2B5EF4-FFF2-40B4-BE49-F238E27FC236}">
                <a16:creationId xmlns:a16="http://schemas.microsoft.com/office/drawing/2014/main" xmlns="" id="{182BF6A9-3BC6-4929-A0A6-62CF9EAF4FE3}"/>
              </a:ext>
            </a:extLst>
          </p:cNvPr>
          <p:cNvSpPr/>
          <p:nvPr/>
        </p:nvSpPr>
        <p:spPr>
          <a:xfrm>
            <a:off x="505831" y="2739878"/>
            <a:ext cx="11180338" cy="2862322"/>
          </a:xfrm>
          <a:prstGeom prst="rect">
            <a:avLst/>
          </a:prstGeom>
        </p:spPr>
        <p:txBody>
          <a:bodyPr wrap="square">
            <a:spAutoFit/>
          </a:bodyPr>
          <a:lstStyle/>
          <a:p>
            <a:pPr algn="ctr"/>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của bạn nhỏ đẹp như nụ hoa hồng.</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em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Như hoa đầu cành</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hồng hồng nụ</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Cánh tròn ngón xinh. </a:t>
            </a:r>
          </a:p>
        </p:txBody>
      </p:sp>
    </p:spTree>
    <p:extLst>
      <p:ext uri="{BB962C8B-B14F-4D97-AF65-F5344CB8AC3E}">
        <p14:creationId xmlns:p14="http://schemas.microsoft.com/office/powerpoint/2010/main" val="28080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xmlns="" id="{884438A9-E8AB-A9CE-87BC-5C6403FA6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xmlns=""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xmlns="" id="{E07713C4-5D2A-D076-FA01-93EF87BEB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xmlns=""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a:effectLst/>
                <a:latin typeface="AvantGarde" panose="00000400000000000000" pitchFamily="2" charset="0"/>
                <a:ea typeface="AvantGarde" panose="00000400000000000000" pitchFamily="2" charset="0"/>
                <a:cs typeface="AvantGarde" panose="00000400000000000000" pitchFamily="2" charset="0"/>
              </a:rPr>
              <a:t>Hai bàn tay thân thiết với bạn nhỏ như thế nào?</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40">
            <a:extLst>
              <a:ext uri="{FF2B5EF4-FFF2-40B4-BE49-F238E27FC236}">
                <a16:creationId xmlns:a16="http://schemas.microsoft.com/office/drawing/2014/main" xmlns="" id="{53991AC5-D470-0FAF-6F86-A4ED052A1764}"/>
              </a:ext>
            </a:extLst>
          </p:cNvPr>
          <p:cNvSpPr/>
          <p:nvPr/>
        </p:nvSpPr>
        <p:spPr>
          <a:xfrm>
            <a:off x="1392885" y="2739878"/>
            <a:ext cx="10210801" cy="2862322"/>
          </a:xfrm>
          <a:prstGeom prst="rect">
            <a:avLst/>
          </a:prstGeom>
        </p:spPr>
        <p:txBody>
          <a:bodyPr wrap="square">
            <a:spAutoFit/>
          </a:bodyPr>
          <a:lstStyle/>
          <a:p>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rất thân thiết với bạn nhỏ: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Đêm em nằm ngủ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hoa ngủ cùng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thì bên má</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ấp cạnh lòng.</a:t>
            </a:r>
          </a:p>
        </p:txBody>
      </p:sp>
    </p:spTree>
    <p:extLst>
      <p:ext uri="{BB962C8B-B14F-4D97-AF65-F5344CB8AC3E}">
        <p14:creationId xmlns:p14="http://schemas.microsoft.com/office/powerpoint/2010/main" val="19904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xmlns="" id="{884438A9-E8AB-A9CE-87BC-5C6403FA6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xmlns=""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xmlns="" id="{E07713C4-5D2A-D076-FA01-93EF87BEB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xmlns=""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a:effectLst/>
                <a:latin typeface="AvantGarde" panose="00000400000000000000" pitchFamily="2" charset="0"/>
                <a:ea typeface="AvantGarde" panose="00000400000000000000" pitchFamily="2" charset="0"/>
                <a:cs typeface="AvantGarde" panose="00000400000000000000" pitchFamily="2" charset="0"/>
              </a:rPr>
              <a:t>Hằng ngày, hai bàn tay làm những việc gì? </a:t>
            </a:r>
            <a:endParaRPr lang="en-US" sz="3600" b="1">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1">
            <a:extLst>
              <a:ext uri="{FF2B5EF4-FFF2-40B4-BE49-F238E27FC236}">
                <a16:creationId xmlns:a16="http://schemas.microsoft.com/office/drawing/2014/main" xmlns="" id="{D39D09C3-A4F3-E45E-3C90-6827C20D5A9C}"/>
              </a:ext>
            </a:extLst>
          </p:cNvPr>
          <p:cNvSpPr/>
          <p:nvPr/>
        </p:nvSpPr>
        <p:spPr>
          <a:xfrm>
            <a:off x="529771" y="2739878"/>
            <a:ext cx="11132458" cy="2862322"/>
          </a:xfrm>
          <a:prstGeom prst="rect">
            <a:avLst/>
          </a:prstGeom>
        </p:spPr>
        <p:txBody>
          <a:bodyPr wrap="square">
            <a:spAutoFit/>
          </a:bodyPr>
          <a:lstStyle/>
          <a:p>
            <a:pPr algn="just"/>
            <a:r>
              <a:rPr lang="nl-NL" sz="360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giúp bạn nhỏ đánh răng, viết chữ.</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Tay em đánh răng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Răng trắng hoa nhài.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Tay em chải tóc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Tóc ngời ánh mai.</a:t>
            </a:r>
          </a:p>
        </p:txBody>
      </p:sp>
    </p:spTree>
    <p:extLst>
      <p:ext uri="{BB962C8B-B14F-4D97-AF65-F5344CB8AC3E}">
        <p14:creationId xmlns:p14="http://schemas.microsoft.com/office/powerpoint/2010/main" val="3478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xmlns="" id="{884438A9-E8AB-A9CE-87BC-5C6403FA6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xmlns=""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xmlns="" id="{E07713C4-5D2A-D076-FA01-93EF87BEB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xmlns="" id="{9956BCC3-8A98-D474-A790-181930567927}"/>
              </a:ext>
            </a:extLst>
          </p:cNvPr>
          <p:cNvSpPr txBox="1"/>
          <p:nvPr/>
        </p:nvSpPr>
        <p:spPr>
          <a:xfrm>
            <a:off x="1392885" y="1139687"/>
            <a:ext cx="103419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4. </a:t>
            </a:r>
            <a:r>
              <a:rPr lang="en-US" sz="3600">
                <a:effectLst/>
                <a:latin typeface="AvantGarde" panose="00000400000000000000" pitchFamily="2" charset="0"/>
                <a:ea typeface="AvantGarde" panose="00000400000000000000" pitchFamily="2" charset="0"/>
                <a:cs typeface="AvantGarde" panose="00000400000000000000" pitchFamily="2" charset="0"/>
              </a:rPr>
              <a:t>Khổ thơ nào cho biết bạn nhỏ rất yêu quý hai bàn tay của mình? </a:t>
            </a:r>
          </a:p>
        </p:txBody>
      </p:sp>
      <p:sp>
        <p:nvSpPr>
          <p:cNvPr id="2" name="Rectangle 40">
            <a:extLst>
              <a:ext uri="{FF2B5EF4-FFF2-40B4-BE49-F238E27FC236}">
                <a16:creationId xmlns:a16="http://schemas.microsoft.com/office/drawing/2014/main" xmlns="" id="{4AD3AF16-403D-1619-306A-7DDB6CB78F56}"/>
              </a:ext>
            </a:extLst>
          </p:cNvPr>
          <p:cNvSpPr/>
          <p:nvPr/>
        </p:nvSpPr>
        <p:spPr>
          <a:xfrm>
            <a:off x="791881" y="2456129"/>
            <a:ext cx="11124348" cy="3416320"/>
          </a:xfrm>
          <a:prstGeom prst="rect">
            <a:avLst/>
          </a:prstGeom>
        </p:spPr>
        <p:txBody>
          <a:bodyPr wrap="square">
            <a:spAutoFit/>
          </a:bodyPr>
          <a:lstStyle/>
          <a:p>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Khổ thơ 5 cho biết bạn nhỏ rất yêu quỷ hai bàn tay của mình: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Có khi một mình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Nhìn tay thủ thỉ</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Em yêu em quý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em.</a:t>
            </a:r>
          </a:p>
        </p:txBody>
      </p:sp>
    </p:spTree>
    <p:extLst>
      <p:ext uri="{BB962C8B-B14F-4D97-AF65-F5344CB8AC3E}">
        <p14:creationId xmlns:p14="http://schemas.microsoft.com/office/powerpoint/2010/main" val="34689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5F2C45BB-A883-B669-C25D-A11E2845103F}"/>
              </a:ext>
            </a:extLst>
          </p:cNvPr>
          <p:cNvPicPr>
            <a:picLocks noChangeAspect="1"/>
          </p:cNvPicPr>
          <p:nvPr/>
        </p:nvPicPr>
        <p:blipFill>
          <a:blip r:embed="rId3"/>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xmlns="" id="{BB7666CA-3460-5DDD-4275-CD3590F225FF}"/>
              </a:ext>
            </a:extLst>
          </p:cNvPr>
          <p:cNvSpPr txBox="1"/>
          <p:nvPr/>
        </p:nvSpPr>
        <p:spPr>
          <a:xfrm>
            <a:off x="623619" y="657902"/>
            <a:ext cx="7025410" cy="5262979"/>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hoa ngủ cùng</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thì bên má</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đánh răng</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chải tóc</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grpSp>
        <p:nvGrpSpPr>
          <p:cNvPr id="12" name="Nhóm 11">
            <a:extLst>
              <a:ext uri="{FF2B5EF4-FFF2-40B4-BE49-F238E27FC236}">
                <a16:creationId xmlns:a16="http://schemas.microsoft.com/office/drawing/2014/main" xmlns="" id="{887D5586-145A-7610-C11B-130FD5EC079B}"/>
              </a:ext>
            </a:extLst>
          </p:cNvPr>
          <p:cNvGrpSpPr/>
          <p:nvPr/>
        </p:nvGrpSpPr>
        <p:grpSpPr>
          <a:xfrm>
            <a:off x="423199" y="5323909"/>
            <a:ext cx="2884548" cy="713772"/>
            <a:chOff x="508724" y="6144228"/>
            <a:chExt cx="2884548" cy="713772"/>
          </a:xfrm>
        </p:grpSpPr>
        <p:sp>
          <p:nvSpPr>
            <p:cNvPr id="11" name="Hình chữ nhật: Góc Tròn 10">
              <a:extLst>
                <a:ext uri="{FF2B5EF4-FFF2-40B4-BE49-F238E27FC236}">
                  <a16:creationId xmlns:a16="http://schemas.microsoft.com/office/drawing/2014/main" xmlns=""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xmlns=""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xmlns=""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xmlns=""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a:t>
                </a:r>
              </a:p>
            </p:txBody>
          </p:sp>
        </p:grpSp>
      </p:grpSp>
      <p:sp>
        <p:nvSpPr>
          <p:cNvPr id="13" name="Hộp Văn bản 12">
            <a:extLst>
              <a:ext uri="{FF2B5EF4-FFF2-40B4-BE49-F238E27FC236}">
                <a16:creationId xmlns:a16="http://schemas.microsoft.com/office/drawing/2014/main" xmlns="" id="{AE6DFBBC-8D86-B6C0-2D0B-11AB4252BA06}"/>
              </a:ext>
            </a:extLst>
          </p:cNvPr>
          <p:cNvSpPr txBox="1"/>
          <p:nvPr/>
        </p:nvSpPr>
        <p:spPr>
          <a:xfrm>
            <a:off x="1203056" y="5410281"/>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Học thuộc</a:t>
            </a:r>
          </a:p>
        </p:txBody>
      </p:sp>
      <p:sp>
        <p:nvSpPr>
          <p:cNvPr id="2" name="Hình chữ nhật 1">
            <a:extLst>
              <a:ext uri="{FF2B5EF4-FFF2-40B4-BE49-F238E27FC236}">
                <a16:creationId xmlns:a16="http://schemas.microsoft.com/office/drawing/2014/main" xmlns="" id="{4A169C09-1409-D608-DEE4-2A04D13BC9B7}"/>
              </a:ext>
            </a:extLst>
          </p:cNvPr>
          <p:cNvSpPr/>
          <p:nvPr/>
        </p:nvSpPr>
        <p:spPr>
          <a:xfrm>
            <a:off x="623619" y="1066800"/>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2">
            <a:extLst>
              <a:ext uri="{FF2B5EF4-FFF2-40B4-BE49-F238E27FC236}">
                <a16:creationId xmlns:a16="http://schemas.microsoft.com/office/drawing/2014/main" xmlns="" id="{98EB2F8C-2EF8-4FA8-04E2-95EE64F451BE}"/>
              </a:ext>
            </a:extLst>
          </p:cNvPr>
          <p:cNvSpPr/>
          <p:nvPr/>
        </p:nvSpPr>
        <p:spPr>
          <a:xfrm>
            <a:off x="689705" y="1841457"/>
            <a:ext cx="2830928" cy="411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ình chữ nhật 13">
            <a:extLst>
              <a:ext uri="{FF2B5EF4-FFF2-40B4-BE49-F238E27FC236}">
                <a16:creationId xmlns:a16="http://schemas.microsoft.com/office/drawing/2014/main" xmlns="" id="{A2158542-8085-9140-A578-EAFF92A61FC2}"/>
              </a:ext>
            </a:extLst>
          </p:cNvPr>
          <p:cNvSpPr/>
          <p:nvPr/>
        </p:nvSpPr>
        <p:spPr>
          <a:xfrm>
            <a:off x="2401711" y="2912060"/>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14">
            <a:extLst>
              <a:ext uri="{FF2B5EF4-FFF2-40B4-BE49-F238E27FC236}">
                <a16:creationId xmlns:a16="http://schemas.microsoft.com/office/drawing/2014/main" xmlns="" id="{68DDA18E-E179-81DD-F7B7-9F139B3D48BD}"/>
              </a:ext>
            </a:extLst>
          </p:cNvPr>
          <p:cNvSpPr/>
          <p:nvPr/>
        </p:nvSpPr>
        <p:spPr>
          <a:xfrm>
            <a:off x="2488523" y="3602251"/>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xmlns="" id="{1A4BD26F-3745-2EC1-0ABA-680BBA9835DE}"/>
              </a:ext>
            </a:extLst>
          </p:cNvPr>
          <p:cNvSpPr/>
          <p:nvPr/>
        </p:nvSpPr>
        <p:spPr>
          <a:xfrm>
            <a:off x="4233134" y="4727142"/>
            <a:ext cx="2975385" cy="43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xmlns="" id="{3099FE07-07B1-FE8F-85AC-4A576B72E409}"/>
              </a:ext>
            </a:extLst>
          </p:cNvPr>
          <p:cNvSpPr/>
          <p:nvPr/>
        </p:nvSpPr>
        <p:spPr>
          <a:xfrm>
            <a:off x="4259728" y="5500497"/>
            <a:ext cx="2975385" cy="43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4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animBg="1"/>
      <p:bldP spid="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xmlns="" id="{CA6FEBCB-77D7-5EB1-2D13-C6A562E811F4}"/>
              </a:ext>
            </a:extLst>
          </p:cNvPr>
          <p:cNvGrpSpPr/>
          <p:nvPr/>
        </p:nvGrpSpPr>
        <p:grpSpPr>
          <a:xfrm>
            <a:off x="1922799" y="1283265"/>
            <a:ext cx="8773438" cy="4563537"/>
            <a:chOff x="6418599" y="4636134"/>
            <a:chExt cx="8773438" cy="4563537"/>
          </a:xfrm>
        </p:grpSpPr>
        <p:pic>
          <p:nvPicPr>
            <p:cNvPr id="4"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xmlns="" id="{114F0A3A-DA61-2E69-D921-F821B393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49" y="2531184"/>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xmlns="" id="{611219AF-786E-F931-F781-1B479ADF395E}"/>
                </a:ext>
              </a:extLst>
            </p:cNvPr>
            <p:cNvSpPr/>
            <p:nvPr/>
          </p:nvSpPr>
          <p:spPr>
            <a:xfrm>
              <a:off x="7190934" y="5349172"/>
              <a:ext cx="7228766" cy="3137462"/>
            </a:xfrm>
            <a:prstGeom prst="rect">
              <a:avLst/>
            </a:prstGeom>
          </p:spPr>
          <p:txBody>
            <a:bodyPr wrap="square">
              <a:spAutoFit/>
            </a:bodyPr>
            <a:lstStyle/>
            <a:p>
              <a:pPr algn="just">
                <a:lnSpc>
                  <a:spcPct val="120000"/>
                </a:lnSpc>
              </a:pPr>
              <a:r>
                <a:rPr lang="en-US" sz="2800" b="1">
                  <a:solidFill>
                    <a:schemeClr val="accent2">
                      <a:lumMod val="75000"/>
                    </a:schemeClr>
                  </a:solidFill>
                  <a:effectLst/>
                  <a:latin typeface="AvantGarde" panose="00000400000000000000" pitchFamily="2" charset="0"/>
                  <a:ea typeface="AvantGarde" panose="00000400000000000000" pitchFamily="2" charset="0"/>
                  <a:cs typeface="AvantGarde" panose="00000400000000000000" pitchFamily="2" charset="0"/>
                </a:rPr>
                <a:t>Hai bàn tay là bạn của em. Hai bàn tay rất đẹp, rất dễ thương, rất có ích và đáng yêu. Nhà thơ Huy Cận gọi hai bàn tay ấy là hai bông hoa. Vì vậy mà bốn khổ thơ đầu trong bài thơ của ông đều lặp lại ít nhất một lần từ hoa.</a:t>
              </a:r>
              <a:endParaRPr lang="en-US" sz="28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7" name="Hình ảnh 6" descr="Ảnh có chứa người máy&#10;&#10;Mô tả được tạo tự động">
            <a:extLst>
              <a:ext uri="{FF2B5EF4-FFF2-40B4-BE49-F238E27FC236}">
                <a16:creationId xmlns:a16="http://schemas.microsoft.com/office/drawing/2014/main" xmlns="" id="{EDEF2854-40D2-E193-517C-434EE4D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33" y="2942103"/>
            <a:ext cx="3383314" cy="3683911"/>
          </a:xfrm>
          <a:prstGeom prst="rect">
            <a:avLst/>
          </a:prstGeom>
        </p:spPr>
      </p:pic>
      <p:grpSp>
        <p:nvGrpSpPr>
          <p:cNvPr id="9" name="Nhóm 8">
            <a:extLst>
              <a:ext uri="{FF2B5EF4-FFF2-40B4-BE49-F238E27FC236}">
                <a16:creationId xmlns:a16="http://schemas.microsoft.com/office/drawing/2014/main" xmlns="" id="{D01F23DD-DD35-EFE4-AC37-14C50EF2ED7D}"/>
              </a:ext>
            </a:extLst>
          </p:cNvPr>
          <p:cNvGrpSpPr/>
          <p:nvPr/>
        </p:nvGrpSpPr>
        <p:grpSpPr>
          <a:xfrm>
            <a:off x="4659099" y="304800"/>
            <a:ext cx="3300838" cy="707886"/>
            <a:chOff x="4659099" y="304800"/>
            <a:chExt cx="3300838" cy="707886"/>
          </a:xfrm>
        </p:grpSpPr>
        <p:sp>
          <p:nvSpPr>
            <p:cNvPr id="2" name="Rectangle 41">
              <a:extLst>
                <a:ext uri="{FF2B5EF4-FFF2-40B4-BE49-F238E27FC236}">
                  <a16:creationId xmlns:a16="http://schemas.microsoft.com/office/drawing/2014/main" xmlns="" id="{17EC02BA-8FD3-1663-F8DD-7402BF9F01D0}"/>
                </a:ext>
              </a:extLst>
            </p:cNvPr>
            <p:cNvSpPr/>
            <p:nvPr/>
          </p:nvSpPr>
          <p:spPr>
            <a:xfrm>
              <a:off x="4659099" y="304800"/>
              <a:ext cx="3300838" cy="707886"/>
            </a:xfrm>
            <a:prstGeom prst="rect">
              <a:avLst/>
            </a:prstGeom>
          </p:spPr>
          <p:txBody>
            <a:bodyPr wrap="square">
              <a:spAutoFit/>
            </a:bodyPr>
            <a:lstStyle/>
            <a:p>
              <a:pPr algn="ctr"/>
              <a:r>
                <a:rPr lang="en-US" sz="4000" b="1">
                  <a:ln w="190500">
                    <a:solidFill>
                      <a:srgbClr val="FF0000"/>
                    </a:solidFill>
                  </a:ln>
                  <a:solidFill>
                    <a:srgbClr val="FF0000">
                      <a:alpha val="96000"/>
                    </a:srgbClr>
                  </a:solidFill>
                  <a:latin typeface="AvantGarde" panose="00000400000000000000" pitchFamily="2" charset="0"/>
                  <a:ea typeface="AvantGarde" panose="00000400000000000000" pitchFamily="2" charset="0"/>
                  <a:cs typeface="AvantGarde" panose="00000400000000000000" pitchFamily="2" charset="0"/>
                </a:rPr>
                <a:t>NỘI DUNG</a:t>
              </a:r>
            </a:p>
          </p:txBody>
        </p:sp>
        <p:sp>
          <p:nvSpPr>
            <p:cNvPr id="8" name="Rectangle 41">
              <a:extLst>
                <a:ext uri="{FF2B5EF4-FFF2-40B4-BE49-F238E27FC236}">
                  <a16:creationId xmlns:a16="http://schemas.microsoft.com/office/drawing/2014/main" xmlns="" id="{4925F14A-E539-3AA7-D737-8958F649E939}"/>
                </a:ext>
              </a:extLst>
            </p:cNvPr>
            <p:cNvSpPr/>
            <p:nvPr/>
          </p:nvSpPr>
          <p:spPr>
            <a:xfrm>
              <a:off x="4659099" y="304800"/>
              <a:ext cx="3300838" cy="707886"/>
            </a:xfrm>
            <a:prstGeom prst="rect">
              <a:avLst/>
            </a:prstGeom>
          </p:spPr>
          <p:txBody>
            <a:bodyPr wrap="square">
              <a:spAutoFit/>
            </a:bodyPr>
            <a:lstStyle/>
            <a:p>
              <a:pPr algn="ctr"/>
              <a:r>
                <a:rPr lang="en-US" sz="4000" b="1">
                  <a:solidFill>
                    <a:schemeClr val="bg1"/>
                  </a:solidFill>
                  <a:latin typeface="AvantGarde" panose="00000400000000000000" pitchFamily="2" charset="0"/>
                  <a:ea typeface="AvantGarde" panose="00000400000000000000" pitchFamily="2" charset="0"/>
                  <a:cs typeface="AvantGarde" panose="00000400000000000000" pitchFamily="2" charset="0"/>
                </a:rPr>
                <a:t>NỘI DUNG</a:t>
              </a:r>
            </a:p>
          </p:txBody>
        </p:sp>
      </p:grpSp>
    </p:spTree>
    <p:extLst>
      <p:ext uri="{BB962C8B-B14F-4D97-AF65-F5344CB8AC3E}">
        <p14:creationId xmlns:p14="http://schemas.microsoft.com/office/powerpoint/2010/main" val="36324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68AC7E06-226F-33C7-261B-31AD4D5C8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6383D06F-8057-6BE8-D20D-61F1A530526A}"/>
              </a:ext>
            </a:extLst>
          </p:cNvPr>
          <p:cNvSpPr txBox="1"/>
          <p:nvPr/>
        </p:nvSpPr>
        <p:spPr>
          <a:xfrm>
            <a:off x="305083" y="483222"/>
            <a:ext cx="11581833" cy="646331"/>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latin typeface="AvantGarde" panose="00000400000000000000" pitchFamily="2" charset="0"/>
                <a:ea typeface="AvantGarde" panose="00000400000000000000" pitchFamily="2" charset="0"/>
                <a:cs typeface="AvantGarde" panose="00000400000000000000" pitchFamily="2" charset="0"/>
              </a:rPr>
              <a:t>Tìm từ so sánh trong các câu thơ sau: </a:t>
            </a:r>
          </a:p>
        </p:txBody>
      </p:sp>
      <p:sp>
        <p:nvSpPr>
          <p:cNvPr id="17" name="TextBox 11">
            <a:extLst>
              <a:ext uri="{FF2B5EF4-FFF2-40B4-BE49-F238E27FC236}">
                <a16:creationId xmlns:a16="http://schemas.microsoft.com/office/drawing/2014/main" xmlns="" id="{FD4B659D-7FEE-6F05-C693-4D5C2ADF0C5E}"/>
              </a:ext>
            </a:extLst>
          </p:cNvPr>
          <p:cNvSpPr txBox="1"/>
          <p:nvPr/>
        </p:nvSpPr>
        <p:spPr>
          <a:xfrm>
            <a:off x="213643" y="1207791"/>
            <a:ext cx="8107398" cy="1200329"/>
          </a:xfrm>
          <a:prstGeom prst="rect">
            <a:avLst/>
          </a:prstGeom>
          <a:noFill/>
        </p:spPr>
        <p:txBody>
          <a:bodyPr wrap="square" rtlCol="0">
            <a:spAutoFit/>
          </a:bodyPr>
          <a:lstStyle/>
          <a:p>
            <a:pPr marL="808038" indent="-652463" defTabSz="808038">
              <a:buAutoNum type="alphaLcParenR"/>
            </a:pPr>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Hai bàn tay em</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Như hoa đầu cành</a:t>
            </a:r>
          </a:p>
        </p:txBody>
      </p:sp>
      <p:pic>
        <p:nvPicPr>
          <p:cNvPr id="9" name="Hình ảnh 8" descr="Ảnh có chứa văn bản&#10;&#10;Mô tả được tạo tự động">
            <a:extLst>
              <a:ext uri="{FF2B5EF4-FFF2-40B4-BE49-F238E27FC236}">
                <a16:creationId xmlns:a16="http://schemas.microsoft.com/office/drawing/2014/main" xmlns="" id="{1AD4E701-3631-D9CC-FA72-60E63A5C50D8}"/>
              </a:ext>
            </a:extLst>
          </p:cNvPr>
          <p:cNvPicPr>
            <a:picLocks noChangeAspect="1"/>
          </p:cNvPicPr>
          <p:nvPr/>
        </p:nvPicPr>
        <p:blipFill rotWithShape="1">
          <a:blip r:embed="rId3">
            <a:extLst>
              <a:ext uri="{28A0092B-C50C-407E-A947-70E740481C1C}">
                <a14:useLocalDpi xmlns:a14="http://schemas.microsoft.com/office/drawing/2010/main" val="0"/>
              </a:ext>
            </a:extLst>
          </a:blip>
          <a:srcRect l="63000" t="33017" r="6875" b="26446"/>
          <a:stretch/>
        </p:blipFill>
        <p:spPr>
          <a:xfrm>
            <a:off x="8198835" y="1129553"/>
            <a:ext cx="3672841" cy="2179320"/>
          </a:xfrm>
          <a:prstGeom prst="rect">
            <a:avLst/>
          </a:prstGeom>
          <a:ln>
            <a:noFill/>
          </a:ln>
          <a:effectLst>
            <a:softEdge rad="112500"/>
          </a:effectLst>
        </p:spPr>
      </p:pic>
      <p:sp>
        <p:nvSpPr>
          <p:cNvPr id="10" name="TextBox 11">
            <a:extLst>
              <a:ext uri="{FF2B5EF4-FFF2-40B4-BE49-F238E27FC236}">
                <a16:creationId xmlns:a16="http://schemas.microsoft.com/office/drawing/2014/main" xmlns="" id="{C5D7D7CF-4BF7-4C52-15A0-D0C5C7552955}"/>
              </a:ext>
            </a:extLst>
          </p:cNvPr>
          <p:cNvSpPr txBox="1"/>
          <p:nvPr/>
        </p:nvSpPr>
        <p:spPr>
          <a:xfrm>
            <a:off x="213643" y="2571146"/>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a:latin typeface="AvantGarde" panose="00000400000000000000" pitchFamily="2" charset="0"/>
                <a:ea typeface="AvantGarde" panose="00000400000000000000" pitchFamily="2" charset="0"/>
                <a:cs typeface="AvantGarde" panose="00000400000000000000" pitchFamily="2" charset="0"/>
              </a:rPr>
              <a:t>Trẻ em như búp trên cành</a:t>
            </a:r>
          </a:p>
          <a:p>
            <a:pPr marL="155575" defTabSz="808038"/>
            <a:r>
              <a:rPr lang="en-US" sz="3600">
                <a:latin typeface="AvantGarde" panose="00000400000000000000" pitchFamily="2" charset="0"/>
                <a:ea typeface="AvantGarde" panose="00000400000000000000" pitchFamily="2" charset="0"/>
                <a:cs typeface="AvantGarde" panose="00000400000000000000" pitchFamily="2" charset="0"/>
              </a:rPr>
              <a:t>Biết ăn ngủ, biết học hành là ngoan.</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HỒ CHÍ MINH</a:t>
            </a:r>
          </a:p>
        </p:txBody>
      </p:sp>
      <p:sp>
        <p:nvSpPr>
          <p:cNvPr id="11" name="TextBox 11">
            <a:extLst>
              <a:ext uri="{FF2B5EF4-FFF2-40B4-BE49-F238E27FC236}">
                <a16:creationId xmlns:a16="http://schemas.microsoft.com/office/drawing/2014/main" xmlns="" id="{F670AE81-61D8-F172-2451-9E7C7D4EE7C4}"/>
              </a:ext>
            </a:extLst>
          </p:cNvPr>
          <p:cNvSpPr txBox="1"/>
          <p:nvPr/>
        </p:nvSpPr>
        <p:spPr>
          <a:xfrm>
            <a:off x="213643" y="4105073"/>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c)	 </a:t>
            </a:r>
            <a:r>
              <a:rPr lang="en-US" sz="3600">
                <a:latin typeface="AvantGarde" panose="00000400000000000000" pitchFamily="2" charset="0"/>
                <a:ea typeface="AvantGarde" panose="00000400000000000000" pitchFamily="2" charset="0"/>
                <a:cs typeface="AvantGarde" panose="00000400000000000000" pitchFamily="2" charset="0"/>
              </a:rPr>
              <a:t>Ông trăng như cái mâm vàng</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Mọc lên từ đáy đầm làng quê ta.</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PHẠM ĐÔNG HƯNG</a:t>
            </a:r>
          </a:p>
        </p:txBody>
      </p:sp>
      <p:pic>
        <p:nvPicPr>
          <p:cNvPr id="15" name="Hình ảnh 14" descr="Ảnh có chứa văn bản&#10;&#10;Mô tả được tạo tự động">
            <a:extLst>
              <a:ext uri="{FF2B5EF4-FFF2-40B4-BE49-F238E27FC236}">
                <a16:creationId xmlns:a16="http://schemas.microsoft.com/office/drawing/2014/main" xmlns="" id="{24D7BC16-5141-190E-8B59-75007F954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8300" y="4906516"/>
            <a:ext cx="2363700" cy="2363700"/>
          </a:xfrm>
          <a:prstGeom prst="rect">
            <a:avLst/>
          </a:prstGeom>
        </p:spPr>
      </p:pic>
    </p:spTree>
    <p:extLst>
      <p:ext uri="{BB962C8B-B14F-4D97-AF65-F5344CB8AC3E}">
        <p14:creationId xmlns:p14="http://schemas.microsoft.com/office/powerpoint/2010/main" val="2538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72801CBD-AD3F-85EB-803C-3EF41A483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1714" y="1614037"/>
            <a:ext cx="6428572" cy="3629926"/>
          </a:xfrm>
          <a:prstGeom prst="rect">
            <a:avLst/>
          </a:prstGeom>
        </p:spPr>
      </p:pic>
    </p:spTree>
    <p:extLst>
      <p:ext uri="{BB962C8B-B14F-4D97-AF65-F5344CB8AC3E}">
        <p14:creationId xmlns:p14="http://schemas.microsoft.com/office/powerpoint/2010/main" val="233857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6383D06F-8057-6BE8-D20D-61F1A530526A}"/>
              </a:ext>
            </a:extLst>
          </p:cNvPr>
          <p:cNvSpPr txBox="1"/>
          <p:nvPr/>
        </p:nvSpPr>
        <p:spPr>
          <a:xfrm>
            <a:off x="305083" y="483222"/>
            <a:ext cx="11581833" cy="646331"/>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latin typeface="AvantGarde" panose="00000400000000000000" pitchFamily="2" charset="0"/>
                <a:ea typeface="AvantGarde" panose="00000400000000000000" pitchFamily="2" charset="0"/>
                <a:cs typeface="AvantGarde" panose="00000400000000000000" pitchFamily="2" charset="0"/>
              </a:rPr>
              <a:t>Tìm từ so sánh trong các câu thơ sau: </a:t>
            </a:r>
          </a:p>
        </p:txBody>
      </p:sp>
      <p:sp>
        <p:nvSpPr>
          <p:cNvPr id="17" name="TextBox 11">
            <a:extLst>
              <a:ext uri="{FF2B5EF4-FFF2-40B4-BE49-F238E27FC236}">
                <a16:creationId xmlns:a16="http://schemas.microsoft.com/office/drawing/2014/main" xmlns="" id="{FD4B659D-7FEE-6F05-C693-4D5C2ADF0C5E}"/>
              </a:ext>
            </a:extLst>
          </p:cNvPr>
          <p:cNvSpPr txBox="1"/>
          <p:nvPr/>
        </p:nvSpPr>
        <p:spPr>
          <a:xfrm>
            <a:off x="213643" y="1207791"/>
            <a:ext cx="8107398" cy="1200329"/>
          </a:xfrm>
          <a:prstGeom prst="rect">
            <a:avLst/>
          </a:prstGeom>
          <a:noFill/>
        </p:spPr>
        <p:txBody>
          <a:bodyPr wrap="square" rtlCol="0">
            <a:spAutoFit/>
          </a:bodyPr>
          <a:lstStyle/>
          <a:p>
            <a:pPr marL="808038" indent="-652463" defTabSz="808038">
              <a:buAutoNum type="alphaLcParenR"/>
            </a:pPr>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Hai bàn tay </a:t>
            </a:r>
            <a:r>
              <a:rPr lang="en-US" sz="3600">
                <a:latin typeface="AvantGarde" panose="00000400000000000000" pitchFamily="2" charset="0"/>
                <a:ea typeface="AvantGarde" panose="00000400000000000000" pitchFamily="2" charset="0"/>
                <a:cs typeface="AvantGarde" panose="00000400000000000000" pitchFamily="2" charset="0"/>
              </a:rPr>
              <a:t>em</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Như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hoa đầu cành</a:t>
            </a:r>
          </a:p>
        </p:txBody>
      </p:sp>
      <p:pic>
        <p:nvPicPr>
          <p:cNvPr id="9" name="Hình ảnh 8" descr="Ảnh có chứa văn bản&#10;&#10;Mô tả được tạo tự động">
            <a:extLst>
              <a:ext uri="{FF2B5EF4-FFF2-40B4-BE49-F238E27FC236}">
                <a16:creationId xmlns:a16="http://schemas.microsoft.com/office/drawing/2014/main" xmlns="" id="{1AD4E701-3631-D9CC-FA72-60E63A5C50D8}"/>
              </a:ext>
            </a:extLst>
          </p:cNvPr>
          <p:cNvPicPr>
            <a:picLocks noChangeAspect="1"/>
          </p:cNvPicPr>
          <p:nvPr/>
        </p:nvPicPr>
        <p:blipFill rotWithShape="1">
          <a:blip r:embed="rId3">
            <a:extLst>
              <a:ext uri="{28A0092B-C50C-407E-A947-70E740481C1C}">
                <a14:useLocalDpi xmlns:a14="http://schemas.microsoft.com/office/drawing/2010/main" val="0"/>
              </a:ext>
            </a:extLst>
          </a:blip>
          <a:srcRect l="63000" t="33017" r="6875" b="26446"/>
          <a:stretch/>
        </p:blipFill>
        <p:spPr>
          <a:xfrm>
            <a:off x="8198835" y="1129553"/>
            <a:ext cx="3672841" cy="2179320"/>
          </a:xfrm>
          <a:prstGeom prst="rect">
            <a:avLst/>
          </a:prstGeom>
          <a:ln>
            <a:noFill/>
          </a:ln>
          <a:effectLst>
            <a:softEdge rad="112500"/>
          </a:effectLst>
        </p:spPr>
      </p:pic>
      <p:sp>
        <p:nvSpPr>
          <p:cNvPr id="10" name="TextBox 11">
            <a:extLst>
              <a:ext uri="{FF2B5EF4-FFF2-40B4-BE49-F238E27FC236}">
                <a16:creationId xmlns:a16="http://schemas.microsoft.com/office/drawing/2014/main" xmlns="" id="{C5D7D7CF-4BF7-4C52-15A0-D0C5C7552955}"/>
              </a:ext>
            </a:extLst>
          </p:cNvPr>
          <p:cNvSpPr txBox="1"/>
          <p:nvPr/>
        </p:nvSpPr>
        <p:spPr>
          <a:xfrm>
            <a:off x="213643" y="2571146"/>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Trẻ em </a:t>
            </a:r>
            <a:r>
              <a:rPr lang="en-US" sz="3600">
                <a:latin typeface="AvantGarde" panose="00000400000000000000" pitchFamily="2" charset="0"/>
                <a:ea typeface="AvantGarde" panose="00000400000000000000" pitchFamily="2" charset="0"/>
                <a:cs typeface="AvantGarde" panose="00000400000000000000" pitchFamily="2" charset="0"/>
              </a:rPr>
              <a:t>như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búp trên cành</a:t>
            </a:r>
          </a:p>
          <a:p>
            <a:pPr marL="155575" defTabSz="808038"/>
            <a:r>
              <a:rPr lang="en-US" sz="3600">
                <a:latin typeface="AvantGarde" panose="00000400000000000000" pitchFamily="2" charset="0"/>
                <a:ea typeface="AvantGarde" panose="00000400000000000000" pitchFamily="2" charset="0"/>
                <a:cs typeface="AvantGarde" panose="00000400000000000000" pitchFamily="2" charset="0"/>
              </a:rPr>
              <a:t>Biết ăn ngủ, biết học hành là ngoan.</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HỒ CHÍ MINH</a:t>
            </a:r>
          </a:p>
        </p:txBody>
      </p:sp>
      <p:sp>
        <p:nvSpPr>
          <p:cNvPr id="11" name="TextBox 11">
            <a:extLst>
              <a:ext uri="{FF2B5EF4-FFF2-40B4-BE49-F238E27FC236}">
                <a16:creationId xmlns:a16="http://schemas.microsoft.com/office/drawing/2014/main" xmlns="" id="{F670AE81-61D8-F172-2451-9E7C7D4EE7C4}"/>
              </a:ext>
            </a:extLst>
          </p:cNvPr>
          <p:cNvSpPr txBox="1"/>
          <p:nvPr/>
        </p:nvSpPr>
        <p:spPr>
          <a:xfrm>
            <a:off x="213643" y="4105073"/>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c)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Ông trăng </a:t>
            </a:r>
            <a:r>
              <a:rPr lang="en-US" sz="3600">
                <a:latin typeface="AvantGarde" panose="00000400000000000000" pitchFamily="2" charset="0"/>
                <a:ea typeface="AvantGarde" panose="00000400000000000000" pitchFamily="2" charset="0"/>
                <a:cs typeface="AvantGarde" panose="00000400000000000000" pitchFamily="2" charset="0"/>
              </a:rPr>
              <a:t>như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cái mâm vàng</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Mọc lên từ đáy đầm làng quê ta.</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PHẠM ĐÔNG HƯNG</a:t>
            </a:r>
          </a:p>
        </p:txBody>
      </p:sp>
    </p:spTree>
    <p:extLst>
      <p:ext uri="{BB962C8B-B14F-4D97-AF65-F5344CB8AC3E}">
        <p14:creationId xmlns:p14="http://schemas.microsoft.com/office/powerpoint/2010/main" val="1308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8D1CF6D0-3356-ACE8-951D-E81F168D98D7}"/>
              </a:ext>
            </a:extLst>
          </p:cNvPr>
          <p:cNvSpPr txBox="1"/>
          <p:nvPr/>
        </p:nvSpPr>
        <p:spPr>
          <a:xfrm>
            <a:off x="0" y="542805"/>
            <a:ext cx="11438231" cy="1200329"/>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a:effectLst/>
                <a:latin typeface="AvantGarde" panose="00000400000000000000" pitchFamily="2" charset="0"/>
                <a:ea typeface="AvantGarde" panose="00000400000000000000" pitchFamily="2" charset="0"/>
                <a:cs typeface="AvantGarde" panose="00000400000000000000" pitchFamily="2" charset="0"/>
              </a:rPr>
              <a:t>Trong các câu thơ sau, từ so sánh được thay bằng dấu câu gì?</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pic>
        <p:nvPicPr>
          <p:cNvPr id="3" name="Hình ảnh 2" descr="Ảnh có chứa văn bản&#10;&#10;Mô tả được tạo tự động">
            <a:extLst>
              <a:ext uri="{FF2B5EF4-FFF2-40B4-BE49-F238E27FC236}">
                <a16:creationId xmlns:a16="http://schemas.microsoft.com/office/drawing/2014/main" xmlns="" id="{C11E0570-F753-6874-69D8-E9FE6793F39D}"/>
              </a:ext>
            </a:extLst>
          </p:cNvPr>
          <p:cNvPicPr>
            <a:picLocks noChangeAspect="1"/>
          </p:cNvPicPr>
          <p:nvPr/>
        </p:nvPicPr>
        <p:blipFill rotWithShape="1">
          <a:blip r:embed="rId3">
            <a:extLst>
              <a:ext uri="{28A0092B-C50C-407E-A947-70E740481C1C}">
                <a14:useLocalDpi xmlns:a14="http://schemas.microsoft.com/office/drawing/2010/main" val="0"/>
              </a:ext>
            </a:extLst>
          </a:blip>
          <a:srcRect l="70375" t="26880" r="10875" b="18552"/>
          <a:stretch/>
        </p:blipFill>
        <p:spPr>
          <a:xfrm>
            <a:off x="9152231" y="1231802"/>
            <a:ext cx="2286000" cy="2197198"/>
          </a:xfrm>
          <a:prstGeom prst="rect">
            <a:avLst/>
          </a:prstGeom>
          <a:ln>
            <a:noFill/>
          </a:ln>
          <a:effectLst>
            <a:softEdge rad="112500"/>
          </a:effectLst>
        </p:spPr>
      </p:pic>
      <p:sp>
        <p:nvSpPr>
          <p:cNvPr id="5" name="TextBox 11">
            <a:extLst>
              <a:ext uri="{FF2B5EF4-FFF2-40B4-BE49-F238E27FC236}">
                <a16:creationId xmlns:a16="http://schemas.microsoft.com/office/drawing/2014/main" xmlns="" id="{C9C0BFB6-91E4-A4B8-38E1-909CE8D6FF69}"/>
              </a:ext>
            </a:extLst>
          </p:cNvPr>
          <p:cNvSpPr txBox="1"/>
          <p:nvPr/>
        </p:nvSpPr>
        <p:spPr>
          <a:xfrm>
            <a:off x="376884" y="2037167"/>
            <a:ext cx="11438231" cy="1200329"/>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3600" b="1">
                <a:effectLst/>
                <a:latin typeface="AvantGarde" panose="00000400000000000000" pitchFamily="2" charset="0"/>
                <a:ea typeface="AvantGarde" panose="00000400000000000000" pitchFamily="2" charset="0"/>
                <a:cs typeface="AvantGarde" panose="00000400000000000000" pitchFamily="2" charset="0"/>
              </a:rPr>
              <a:t>Diều em – lưỡi liềm</a:t>
            </a:r>
          </a:p>
          <a:p>
            <a:pPr algn="just"/>
            <a:r>
              <a:rPr lang="en-US" sz="3600" b="1">
                <a:latin typeface="AvantGarde" panose="00000400000000000000" pitchFamily="2" charset="0"/>
                <a:ea typeface="AvantGarde" panose="00000400000000000000" pitchFamily="2" charset="0"/>
                <a:cs typeface="AvantGarde" panose="00000400000000000000" pitchFamily="2" charset="0"/>
              </a:rPr>
              <a:t>	Ai quên bỏ lại.</a:t>
            </a:r>
          </a:p>
        </p:txBody>
      </p:sp>
      <p:sp>
        <p:nvSpPr>
          <p:cNvPr id="6" name="TextBox 11">
            <a:extLst>
              <a:ext uri="{FF2B5EF4-FFF2-40B4-BE49-F238E27FC236}">
                <a16:creationId xmlns:a16="http://schemas.microsoft.com/office/drawing/2014/main" xmlns="" id="{91D32DE7-5746-32C3-2BC8-564141033F39}"/>
              </a:ext>
            </a:extLst>
          </p:cNvPr>
          <p:cNvSpPr txBox="1"/>
          <p:nvPr/>
        </p:nvSpPr>
        <p:spPr>
          <a:xfrm>
            <a:off x="376884" y="3384515"/>
            <a:ext cx="11438231" cy="1569660"/>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b="1">
                <a:effectLst/>
                <a:latin typeface="AvantGarde" panose="00000400000000000000" pitchFamily="2" charset="0"/>
                <a:ea typeface="AvantGarde" panose="00000400000000000000" pitchFamily="2" charset="0"/>
                <a:cs typeface="AvantGarde" panose="00000400000000000000" pitchFamily="2" charset="0"/>
              </a:rPr>
              <a:t>Đêm hè, hoa nở cùng sao</a:t>
            </a:r>
          </a:p>
          <a:p>
            <a:pPr algn="just"/>
            <a:r>
              <a:rPr lang="en-US" sz="3600" b="1">
                <a:latin typeface="AvantGarde" panose="00000400000000000000" pitchFamily="2" charset="0"/>
                <a:ea typeface="AvantGarde" panose="00000400000000000000" pitchFamily="2" charset="0"/>
                <a:cs typeface="AvantGarde" panose="00000400000000000000" pitchFamily="2" charset="0"/>
              </a:rPr>
              <a:t>Tàu dừa – chiếc lược chải vào mây xanh.</a:t>
            </a:r>
          </a:p>
          <a:p>
            <a:pPr algn="r"/>
            <a:r>
              <a:rPr lang="en-US" sz="2400" b="1">
                <a:latin typeface="AvantGarde" panose="00000400000000000000" pitchFamily="2" charset="0"/>
                <a:ea typeface="AvantGarde" panose="00000400000000000000" pitchFamily="2" charset="0"/>
                <a:cs typeface="AvantGarde" panose="00000400000000000000" pitchFamily="2" charset="0"/>
              </a:rPr>
              <a:t>TRẦN ĐĂNG KHOA</a:t>
            </a:r>
          </a:p>
        </p:txBody>
      </p:sp>
    </p:spTree>
    <p:extLst>
      <p:ext uri="{BB962C8B-B14F-4D97-AF65-F5344CB8AC3E}">
        <p14:creationId xmlns:p14="http://schemas.microsoft.com/office/powerpoint/2010/main" val="116676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3F1FA5E0-39D6-7075-51CD-C01F4AA16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Hình ảnh 4" descr="Ảnh có chứa người máy&#10;&#10;Mô tả được tạo tự động">
            <a:extLst>
              <a:ext uri="{FF2B5EF4-FFF2-40B4-BE49-F238E27FC236}">
                <a16:creationId xmlns:a16="http://schemas.microsoft.com/office/drawing/2014/main" xmlns="" id="{1F813E04-8089-702C-D654-004864CD0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0834"/>
            <a:ext cx="5039428" cy="5487166"/>
          </a:xfrm>
          <a:prstGeom prst="rect">
            <a:avLst/>
          </a:prstGeom>
        </p:spPr>
      </p:pic>
      <p:sp>
        <p:nvSpPr>
          <p:cNvPr id="7" name="Hộp Văn bản 6">
            <a:extLst>
              <a:ext uri="{FF2B5EF4-FFF2-40B4-BE49-F238E27FC236}">
                <a16:creationId xmlns:a16="http://schemas.microsoft.com/office/drawing/2014/main" xmlns="" id="{B1AD114E-CB0A-FB27-AB4A-B0126591E275}"/>
              </a:ext>
            </a:extLst>
          </p:cNvPr>
          <p:cNvSpPr txBox="1"/>
          <p:nvPr/>
        </p:nvSpPr>
        <p:spPr>
          <a:xfrm>
            <a:off x="5754404" y="1056569"/>
            <a:ext cx="5722620" cy="2554545"/>
          </a:xfrm>
          <a:prstGeom prst="rect">
            <a:avLst/>
          </a:prstGeom>
          <a:noFill/>
        </p:spPr>
        <p:txBody>
          <a:bodyPr wrap="square">
            <a:spAutoFit/>
          </a:bodyPr>
          <a:lstStyle/>
          <a:p>
            <a:r>
              <a:rPr lang="en-US" sz="3200" b="1">
                <a:solidFill>
                  <a:schemeClr val="bg1"/>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Từ so sánh có thể là “là”</a:t>
            </a:r>
          </a:p>
          <a:p>
            <a:r>
              <a:rPr lang="en-US" sz="3200" b="1">
                <a:solidFill>
                  <a:schemeClr val="bg1"/>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“như”... Trong trường hợp trên, từ so sánh bị ẩn, thay bằng một dấu gạch ngang (-).</a:t>
            </a:r>
          </a:p>
        </p:txBody>
      </p:sp>
    </p:spTree>
    <p:extLst>
      <p:ext uri="{BB962C8B-B14F-4D97-AF65-F5344CB8AC3E}">
        <p14:creationId xmlns:p14="http://schemas.microsoft.com/office/powerpoint/2010/main" val="211996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9B0E23D-B4D6-DDC0-390A-E78704228297}"/>
              </a:ext>
            </a:extLst>
          </p:cNvPr>
          <p:cNvSpPr txBox="1"/>
          <p:nvPr/>
        </p:nvSpPr>
        <p:spPr>
          <a:xfrm>
            <a:off x="2447659" y="1683435"/>
            <a:ext cx="8544910" cy="646331"/>
          </a:xfrm>
          <a:prstGeom prst="rect">
            <a:avLst/>
          </a:prstGeom>
          <a:noFill/>
        </p:spPr>
        <p:txBody>
          <a:bodyPr wrap="square" rtlCol="0">
            <a:spAutoFit/>
          </a:body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1. </a:t>
            </a:r>
            <a:r>
              <a:rPr lang="en-US" sz="3600" b="1">
                <a:latin typeface="AvantGarde" panose="00000400000000000000" pitchFamily="2" charset="0"/>
                <a:ea typeface="AvantGarde" panose="00000400000000000000" pitchFamily="2" charset="0"/>
                <a:cs typeface="AvantGarde" panose="00000400000000000000" pitchFamily="2" charset="0"/>
              </a:rPr>
              <a:t>Vì sao gấu Mi-sa bỏ nhà ra đi?</a:t>
            </a:r>
          </a:p>
        </p:txBody>
      </p:sp>
      <p:sp>
        <p:nvSpPr>
          <p:cNvPr id="3" name="Hộp Văn bản 2">
            <a:extLst>
              <a:ext uri="{FF2B5EF4-FFF2-40B4-BE49-F238E27FC236}">
                <a16:creationId xmlns:a16="http://schemas.microsoft.com/office/drawing/2014/main" xmlns="" id="{ECD88E12-C396-B2CF-7752-B8F993FBEF03}"/>
              </a:ext>
            </a:extLst>
          </p:cNvPr>
          <p:cNvSpPr txBox="1"/>
          <p:nvPr/>
        </p:nvSpPr>
        <p:spPr>
          <a:xfrm>
            <a:off x="2447659" y="2938920"/>
            <a:ext cx="8544910" cy="1200329"/>
          </a:xfrm>
          <a:prstGeom prst="rect">
            <a:avLst/>
          </a:prstGeom>
          <a:noFill/>
        </p:spPr>
        <p:txBody>
          <a:bodyPr wrap="square" rtlCol="0">
            <a:spAutoFit/>
          </a:body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2. </a:t>
            </a:r>
            <a:r>
              <a:rPr lang="en-US" sz="3600" b="1">
                <a:effectLst/>
                <a:latin typeface="AvantGarde" panose="00000400000000000000" pitchFamily="2" charset="0"/>
                <a:ea typeface="AvantGarde" panose="00000400000000000000" pitchFamily="2" charset="0"/>
                <a:cs typeface="AvantGarde" panose="00000400000000000000" pitchFamily="2" charset="0"/>
              </a:rPr>
              <a:t>Em có nhận xét gì về chú gấu bông Mi-sa?</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549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C65DFEBD-88BD-AB9A-5670-5243C9A429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xmlns=""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xmlns=""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F70E623E-6BC0-8993-7263-2CEAA696FF3A}"/>
              </a:ext>
            </a:extLst>
          </p:cNvPr>
          <p:cNvSpPr txBox="1"/>
          <p:nvPr/>
        </p:nvSpPr>
        <p:spPr>
          <a:xfrm>
            <a:off x="3678677" y="-12187"/>
            <a:ext cx="5150734" cy="769441"/>
          </a:xfrm>
          <a:prstGeom prst="rect">
            <a:avLst/>
          </a:prstGeom>
          <a:noFill/>
        </p:spPr>
        <p:txBody>
          <a:bodyPr wrap="square" rtlCol="0">
            <a:spAutoFit/>
          </a:bodyPr>
          <a:lstStyle/>
          <a:p>
            <a:pPr algn="ctr"/>
            <a:r>
              <a:rPr lang="en-US" sz="44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pic>
        <p:nvPicPr>
          <p:cNvPr id="8" name="Hình ảnh 7">
            <a:extLst>
              <a:ext uri="{FF2B5EF4-FFF2-40B4-BE49-F238E27FC236}">
                <a16:creationId xmlns:a16="http://schemas.microsoft.com/office/drawing/2014/main" xmlns="" id="{283834EE-119A-3030-55BD-C68B0375369E}"/>
              </a:ext>
            </a:extLst>
          </p:cNvPr>
          <p:cNvPicPr>
            <a:picLocks noChangeAspect="1"/>
          </p:cNvPicPr>
          <p:nvPr/>
        </p:nvPicPr>
        <p:blipFill>
          <a:blip r:embed="rId2"/>
          <a:stretch>
            <a:fillRect/>
          </a:stretch>
        </p:blipFill>
        <p:spPr>
          <a:xfrm>
            <a:off x="2019198" y="726774"/>
            <a:ext cx="8153605" cy="5968501"/>
          </a:xfrm>
          <a:prstGeom prst="rect">
            <a:avLst/>
          </a:prstGeom>
          <a:ln>
            <a:noFill/>
          </a:ln>
          <a:effectLst>
            <a:softEdge rad="112500"/>
          </a:effectLst>
        </p:spPr>
      </p:pic>
    </p:spTree>
    <p:extLst>
      <p:ext uri="{BB962C8B-B14F-4D97-AF65-F5344CB8AC3E}">
        <p14:creationId xmlns:p14="http://schemas.microsoft.com/office/powerpoint/2010/main" val="32302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D53463DA-8DF9-B9FD-8460-CB5D3837F3B1}"/>
              </a:ext>
            </a:extLst>
          </p:cNvPr>
          <p:cNvSpPr txBox="1"/>
          <p:nvPr/>
        </p:nvSpPr>
        <p:spPr>
          <a:xfrm>
            <a:off x="1668072" y="170728"/>
            <a:ext cx="9235280" cy="1477328"/>
          </a:xfrm>
          <a:prstGeom prst="rect">
            <a:avLst/>
          </a:prstGeom>
          <a:noFill/>
        </p:spPr>
        <p:txBody>
          <a:bodyPr wrap="square" rtlCol="0">
            <a:spAutoFit/>
          </a:bodyPr>
          <a:lstStyle/>
          <a:p>
            <a:pPr>
              <a:lnSpc>
                <a:spcPct val="125000"/>
              </a:lnSpc>
            </a:pPr>
            <a:r>
              <a:rPr lang="en-US" sz="3600" b="1" dirty="0" smtClean="0">
                <a:solidFill>
                  <a:srgbClr val="7030A0"/>
                </a:solidFill>
                <a:latin typeface="HP001 4 hàng" panose="020B0603050302020204" pitchFamily="34" charset="0"/>
              </a:rPr>
              <a:t>                   </a:t>
            </a:r>
            <a:r>
              <a:rPr lang="en-US" sz="3600" b="1" dirty="0" err="1" smtClean="0">
                <a:solidFill>
                  <a:srgbClr val="7030A0"/>
                </a:solidFill>
                <a:latin typeface="HP001 4 hàng" panose="020B0603050302020204" pitchFamily="34" charset="0"/>
              </a:rPr>
              <a:t>Đọc</a:t>
            </a:r>
            <a:endParaRPr lang="en-US" sz="3600" b="1" dirty="0">
              <a:solidFill>
                <a:srgbClr val="7030A0"/>
              </a:solidFill>
              <a:latin typeface="HP001 4 hàng" panose="020B0603050302020204" pitchFamily="34" charset="0"/>
            </a:endParaRPr>
          </a:p>
          <a:p>
            <a:pPr>
              <a:lnSpc>
                <a:spcPct val="125000"/>
              </a:lnSpc>
            </a:pPr>
            <a:r>
              <a:rPr lang="en-US" sz="3600" b="1" dirty="0">
                <a:solidFill>
                  <a:srgbClr val="7030A0"/>
                </a:solidFill>
                <a:latin typeface="HP001 4 hàng" panose="020B0603050302020204" pitchFamily="34" charset="0"/>
              </a:rPr>
              <a:t>		</a:t>
            </a:r>
            <a:r>
              <a:rPr lang="lv-LV" sz="3600" b="1" dirty="0">
                <a:solidFill>
                  <a:srgbClr val="C00000"/>
                </a:solidFill>
                <a:latin typeface="HP001 4 hàng" panose="020B0603050302020204" pitchFamily="34" charset="0"/>
              </a:rPr>
              <a:t> </a:t>
            </a:r>
            <a:r>
              <a:rPr lang="en-US" sz="3600" b="1" dirty="0" smtClean="0">
                <a:solidFill>
                  <a:srgbClr val="C00000"/>
                </a:solidFill>
                <a:latin typeface="HP001 4 hàng" panose="020B0603050302020204" pitchFamily="34" charset="0"/>
              </a:rPr>
              <a:t> </a:t>
            </a:r>
            <a:r>
              <a:rPr lang="en-US" sz="3600" b="1" dirty="0" err="1" smtClean="0">
                <a:solidFill>
                  <a:srgbClr val="C00000"/>
                </a:solidFill>
                <a:latin typeface="HP001 4 hàng" panose="020B0603050302020204" pitchFamily="34" charset="0"/>
              </a:rPr>
              <a:t>Hai</a:t>
            </a:r>
            <a:r>
              <a:rPr lang="en-US" sz="3600" b="1" dirty="0" smtClean="0">
                <a:solidFill>
                  <a:srgbClr val="C00000"/>
                </a:solidFill>
                <a:latin typeface="HP001 4 hàng" panose="020B0603050302020204" pitchFamily="34" charset="0"/>
              </a:rPr>
              <a:t> </a:t>
            </a:r>
            <a:r>
              <a:rPr lang="en-US" sz="3600" b="1" dirty="0" err="1">
                <a:solidFill>
                  <a:srgbClr val="C00000"/>
                </a:solidFill>
                <a:latin typeface="HP001 4 hàng" panose="020B0603050302020204" pitchFamily="34" charset="0"/>
              </a:rPr>
              <a:t>bàn</a:t>
            </a:r>
            <a:r>
              <a:rPr lang="en-US" sz="3600" b="1" dirty="0">
                <a:solidFill>
                  <a:srgbClr val="C00000"/>
                </a:solidFill>
                <a:latin typeface="HP001 4 hàng" panose="020B0603050302020204" pitchFamily="34" charset="0"/>
              </a:rPr>
              <a:t> </a:t>
            </a:r>
            <a:r>
              <a:rPr lang="en-US" sz="3600" b="1" dirty="0" err="1">
                <a:solidFill>
                  <a:srgbClr val="C00000"/>
                </a:solidFill>
                <a:latin typeface="HP001 4 hàng" panose="020B0603050302020204" pitchFamily="34" charset="0"/>
              </a:rPr>
              <a:t>tay</a:t>
            </a:r>
            <a:r>
              <a:rPr lang="en-US" sz="3600" b="1" dirty="0">
                <a:solidFill>
                  <a:srgbClr val="C00000"/>
                </a:solidFill>
                <a:latin typeface="HP001 4 hàng" panose="020B0603050302020204" pitchFamily="34" charset="0"/>
              </a:rPr>
              <a:t> </a:t>
            </a:r>
            <a:r>
              <a:rPr lang="en-US" sz="3600" b="1" dirty="0" err="1">
                <a:solidFill>
                  <a:srgbClr val="C00000"/>
                </a:solidFill>
                <a:latin typeface="HP001 4 hàng" panose="020B0603050302020204" pitchFamily="34" charset="0"/>
              </a:rPr>
              <a:t>em</a:t>
            </a:r>
            <a:endParaRPr lang="en-US" sz="3600" b="1" dirty="0">
              <a:solidFill>
                <a:srgbClr val="C00000"/>
              </a:solidFill>
              <a:latin typeface="HP001 4 hàng" panose="020B0603050302020204" pitchFamily="34" charset="0"/>
            </a:endParaRPr>
          </a:p>
        </p:txBody>
      </p:sp>
      <p:sp>
        <p:nvSpPr>
          <p:cNvPr id="3" name="Hộp Văn bản 3">
            <a:extLst>
              <a:ext uri="{FF2B5EF4-FFF2-40B4-BE49-F238E27FC236}">
                <a16:creationId xmlns:a16="http://schemas.microsoft.com/office/drawing/2014/main" xmlns="" id="{D53463DA-8DF9-B9FD-8460-CB5D3837F3B1}"/>
              </a:ext>
            </a:extLst>
          </p:cNvPr>
          <p:cNvSpPr txBox="1"/>
          <p:nvPr/>
        </p:nvSpPr>
        <p:spPr>
          <a:xfrm>
            <a:off x="1591872" y="1521056"/>
            <a:ext cx="9235280" cy="784830"/>
          </a:xfrm>
          <a:prstGeom prst="rect">
            <a:avLst/>
          </a:prstGeom>
          <a:noFill/>
        </p:spPr>
        <p:txBody>
          <a:bodyPr wrap="square" rtlCol="0">
            <a:spAutoFit/>
          </a:bodyPr>
          <a:lstStyle/>
          <a:p>
            <a:pPr>
              <a:lnSpc>
                <a:spcPct val="125000"/>
              </a:lnSpc>
            </a:pPr>
            <a:r>
              <a:rPr lang="en-US" sz="3600" b="1" dirty="0" smtClean="0">
                <a:solidFill>
                  <a:srgbClr val="C00000"/>
                </a:solidFill>
                <a:latin typeface="HP001 4 hàng" panose="020B0603050302020204" pitchFamily="34" charset="0"/>
              </a:rPr>
              <a:t>         </a:t>
            </a:r>
            <a:r>
              <a:rPr lang="en-US" sz="3600" b="1" dirty="0" err="1" smtClean="0">
                <a:solidFill>
                  <a:srgbClr val="C00000"/>
                </a:solidFill>
                <a:latin typeface="HP001 4 hàng" panose="020B0603050302020204" pitchFamily="34" charset="0"/>
              </a:rPr>
              <a:t>Luyện</a:t>
            </a:r>
            <a:r>
              <a:rPr lang="en-US" sz="3600" b="1" dirty="0" smtClean="0">
                <a:solidFill>
                  <a:srgbClr val="C00000"/>
                </a:solidFill>
                <a:latin typeface="HP001 4 hàng" panose="020B0603050302020204" pitchFamily="34" charset="0"/>
              </a:rPr>
              <a:t> </a:t>
            </a:r>
            <a:r>
              <a:rPr lang="en-US" sz="3600" b="1" dirty="0" err="1" smtClean="0">
                <a:solidFill>
                  <a:srgbClr val="C00000"/>
                </a:solidFill>
                <a:latin typeface="HP001 4 hàng" panose="020B0603050302020204" pitchFamily="34" charset="0"/>
              </a:rPr>
              <a:t>tập</a:t>
            </a:r>
            <a:r>
              <a:rPr lang="en-US" sz="3600" b="1" dirty="0" smtClean="0">
                <a:solidFill>
                  <a:srgbClr val="C00000"/>
                </a:solidFill>
                <a:latin typeface="HP001 4 hàng" panose="020B0603050302020204" pitchFamily="34" charset="0"/>
              </a:rPr>
              <a:t> </a:t>
            </a:r>
            <a:r>
              <a:rPr lang="en-US" sz="3600" b="1" dirty="0" err="1" smtClean="0">
                <a:solidFill>
                  <a:srgbClr val="C00000"/>
                </a:solidFill>
                <a:latin typeface="HP001 4 hàng" panose="020B0603050302020204" pitchFamily="34" charset="0"/>
              </a:rPr>
              <a:t>về</a:t>
            </a:r>
            <a:r>
              <a:rPr lang="en-US" sz="3600" b="1" dirty="0" smtClean="0">
                <a:solidFill>
                  <a:srgbClr val="C00000"/>
                </a:solidFill>
                <a:latin typeface="HP001 4 hàng" panose="020B0603050302020204" pitchFamily="34" charset="0"/>
              </a:rPr>
              <a:t> so </a:t>
            </a:r>
            <a:r>
              <a:rPr lang="en-US" sz="3600" b="1" dirty="0" err="1" smtClean="0">
                <a:solidFill>
                  <a:srgbClr val="C00000"/>
                </a:solidFill>
                <a:latin typeface="HP001 4 hàng" panose="020B0603050302020204" pitchFamily="34" charset="0"/>
              </a:rPr>
              <a:t>sánh</a:t>
            </a:r>
            <a:endParaRPr lang="en-US" sz="3600" b="1" dirty="0">
              <a:solidFill>
                <a:srgbClr val="C00000"/>
              </a:solidFill>
              <a:latin typeface="HP001 4 hàng" panose="020B0603050302020204" pitchFamily="34" charset="0"/>
            </a:endParaRPr>
          </a:p>
        </p:txBody>
      </p:sp>
    </p:spTree>
    <p:extLst>
      <p:ext uri="{BB962C8B-B14F-4D97-AF65-F5344CB8AC3E}">
        <p14:creationId xmlns:p14="http://schemas.microsoft.com/office/powerpoint/2010/main" val="313804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DB5D4433-C88A-57A6-8DA1-BE7CC1D76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5F2C45BB-A883-B669-C25D-A11E2845103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xmlns="" id="{BB7666CA-3460-5DDD-4275-CD3590F225FF}"/>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grpSp>
        <p:nvGrpSpPr>
          <p:cNvPr id="12" name="Nhóm 11">
            <a:extLst>
              <a:ext uri="{FF2B5EF4-FFF2-40B4-BE49-F238E27FC236}">
                <a16:creationId xmlns:a16="http://schemas.microsoft.com/office/drawing/2014/main" xmlns="" id="{887D5586-145A-7610-C11B-130FD5EC079B}"/>
              </a:ext>
            </a:extLst>
          </p:cNvPr>
          <p:cNvGrpSpPr/>
          <p:nvPr/>
        </p:nvGrpSpPr>
        <p:grpSpPr>
          <a:xfrm>
            <a:off x="2626894" y="6121082"/>
            <a:ext cx="2884548" cy="713772"/>
            <a:chOff x="508724" y="6144228"/>
            <a:chExt cx="2884548" cy="713772"/>
          </a:xfrm>
        </p:grpSpPr>
        <p:sp>
          <p:nvSpPr>
            <p:cNvPr id="11" name="Hình chữ nhật: Góc Tròn 10">
              <a:extLst>
                <a:ext uri="{FF2B5EF4-FFF2-40B4-BE49-F238E27FC236}">
                  <a16:creationId xmlns:a16="http://schemas.microsoft.com/office/drawing/2014/main" xmlns=""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xmlns=""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xmlns=""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xmlns=""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1</a:t>
                </a:r>
              </a:p>
            </p:txBody>
          </p:sp>
        </p:grpSp>
      </p:grpSp>
      <p:sp>
        <p:nvSpPr>
          <p:cNvPr id="13" name="Hộp Văn bản 12">
            <a:extLst>
              <a:ext uri="{FF2B5EF4-FFF2-40B4-BE49-F238E27FC236}">
                <a16:creationId xmlns:a16="http://schemas.microsoft.com/office/drawing/2014/main" xmlns="" id="{AE6DFBBC-8D86-B6C0-2D0B-11AB4252BA06}"/>
              </a:ext>
            </a:extLst>
          </p:cNvPr>
          <p:cNvSpPr txBox="1"/>
          <p:nvPr/>
        </p:nvSpPr>
        <p:spPr>
          <a:xfrm>
            <a:off x="3406751" y="6207454"/>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mẫu</a:t>
            </a:r>
          </a:p>
        </p:txBody>
      </p:sp>
      <p:sp>
        <p:nvSpPr>
          <p:cNvPr id="6" name="Hộp Văn bản 5">
            <a:extLst>
              <a:ext uri="{FF2B5EF4-FFF2-40B4-BE49-F238E27FC236}">
                <a16:creationId xmlns:a16="http://schemas.microsoft.com/office/drawing/2014/main" xmlns="" id="{C2B6E7ED-0368-027D-F8CB-4625E2428D9F}"/>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 em ngồi học</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 tay siêng năng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Nở hoa trên giấy</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Tree>
    <p:extLst>
      <p:ext uri="{BB962C8B-B14F-4D97-AF65-F5344CB8AC3E}">
        <p14:creationId xmlns:p14="http://schemas.microsoft.com/office/powerpoint/2010/main" val="27233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5F2C45BB-A883-B669-C25D-A11E2845103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xmlns="" id="{BB7666CA-3460-5DDD-4275-CD3590F225FF}"/>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sp>
        <p:nvSpPr>
          <p:cNvPr id="6" name="Hộp Văn bản 5">
            <a:extLst>
              <a:ext uri="{FF2B5EF4-FFF2-40B4-BE49-F238E27FC236}">
                <a16:creationId xmlns:a16="http://schemas.microsoft.com/office/drawing/2014/main" xmlns="" id="{C2B6E7ED-0368-027D-F8CB-4625E2428D9F}"/>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 em ngồi học</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 tay siêng năng</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Nở hoa trên giấy</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grpSp>
        <p:nvGrpSpPr>
          <p:cNvPr id="2" name="Nhóm 1">
            <a:extLst>
              <a:ext uri="{FF2B5EF4-FFF2-40B4-BE49-F238E27FC236}">
                <a16:creationId xmlns:a16="http://schemas.microsoft.com/office/drawing/2014/main" xmlns="" id="{C72958D0-F2AA-9094-3D22-0B6CD03E98AD}"/>
              </a:ext>
            </a:extLst>
          </p:cNvPr>
          <p:cNvGrpSpPr/>
          <p:nvPr/>
        </p:nvGrpSpPr>
        <p:grpSpPr>
          <a:xfrm>
            <a:off x="3255665" y="6097932"/>
            <a:ext cx="2884548" cy="713772"/>
            <a:chOff x="508724" y="6144228"/>
            <a:chExt cx="2884548" cy="713772"/>
          </a:xfrm>
        </p:grpSpPr>
        <p:sp>
          <p:nvSpPr>
            <p:cNvPr id="3" name="Hình chữ nhật: Góc Tròn 2">
              <a:extLst>
                <a:ext uri="{FF2B5EF4-FFF2-40B4-BE49-F238E27FC236}">
                  <a16:creationId xmlns:a16="http://schemas.microsoft.com/office/drawing/2014/main" xmlns="" id="{53281FDA-E2DA-DC5E-9915-F8D476D425A5}"/>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xmlns="" id="{B3E8E674-2AAF-66AB-4AB9-C990DAED31FA}"/>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xmlns="" id="{0E130E92-909F-A4B9-454F-551A1C34A17C}"/>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xmlns="" id="{795C64CD-A4E7-3C01-38FB-CBCB134BBB66}"/>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2</a:t>
                </a:r>
              </a:p>
            </p:txBody>
          </p:sp>
        </p:grpSp>
      </p:grpSp>
      <p:sp>
        <p:nvSpPr>
          <p:cNvPr id="17" name="Hộp Văn bản 16">
            <a:extLst>
              <a:ext uri="{FF2B5EF4-FFF2-40B4-BE49-F238E27FC236}">
                <a16:creationId xmlns:a16="http://schemas.microsoft.com/office/drawing/2014/main" xmlns="" id="{F257760F-4E0B-0C2E-F8D4-6CB66C7CA9B4}"/>
              </a:ext>
            </a:extLst>
          </p:cNvPr>
          <p:cNvSpPr txBox="1"/>
          <p:nvPr/>
        </p:nvSpPr>
        <p:spPr>
          <a:xfrm>
            <a:off x="3953703" y="6193636"/>
            <a:ext cx="2366697"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p>
        </p:txBody>
      </p:sp>
    </p:spTree>
    <p:extLst>
      <p:ext uri="{BB962C8B-B14F-4D97-AF65-F5344CB8AC3E}">
        <p14:creationId xmlns:p14="http://schemas.microsoft.com/office/powerpoint/2010/main" val="21644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0FD681A9-A377-57AB-076F-F6F4747D7746}"/>
              </a:ext>
            </a:extLst>
          </p:cNvPr>
          <p:cNvGrpSpPr/>
          <p:nvPr/>
        </p:nvGrpSpPr>
        <p:grpSpPr>
          <a:xfrm>
            <a:off x="3399788" y="6103362"/>
            <a:ext cx="3291530" cy="713772"/>
            <a:chOff x="508724" y="6144228"/>
            <a:chExt cx="3291530" cy="713772"/>
          </a:xfrm>
        </p:grpSpPr>
        <p:sp>
          <p:nvSpPr>
            <p:cNvPr id="3" name="Hình chữ nhật: Góc Tròn 2">
              <a:extLst>
                <a:ext uri="{FF2B5EF4-FFF2-40B4-BE49-F238E27FC236}">
                  <a16:creationId xmlns:a16="http://schemas.microsoft.com/office/drawing/2014/main" xmlns="" id="{9B097AB0-C782-7B97-2346-D9FF860BFFAF}"/>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xmlns=""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xmlns=""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xmlns=""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3</a:t>
                </a:r>
              </a:p>
            </p:txBody>
          </p:sp>
        </p:grpSp>
      </p:grpSp>
      <p:sp>
        <p:nvSpPr>
          <p:cNvPr id="15" name="Hộp Văn bản 14">
            <a:extLst>
              <a:ext uri="{FF2B5EF4-FFF2-40B4-BE49-F238E27FC236}">
                <a16:creationId xmlns:a16="http://schemas.microsoft.com/office/drawing/2014/main" xmlns="" id="{71E97425-684A-DFE2-0D06-564664F762F0}"/>
              </a:ext>
            </a:extLst>
          </p:cNvPr>
          <p:cNvSpPr txBox="1"/>
          <p:nvPr/>
        </p:nvSpPr>
        <p:spPr>
          <a:xfrm>
            <a:off x="4097826" y="6199066"/>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pic>
        <p:nvPicPr>
          <p:cNvPr id="16" name="Hình ảnh 15">
            <a:extLst>
              <a:ext uri="{FF2B5EF4-FFF2-40B4-BE49-F238E27FC236}">
                <a16:creationId xmlns:a16="http://schemas.microsoft.com/office/drawing/2014/main" xmlns="" id="{A2DAE878-F2F3-6C54-4226-B4B28DE6184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xmlns="" id="{6F1ACB40-6F57-4783-8D22-9C99273F5B74}"/>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18" name="Hộp Văn bản 17">
            <a:extLst>
              <a:ext uri="{FF2B5EF4-FFF2-40B4-BE49-F238E27FC236}">
                <a16:creationId xmlns:a16="http://schemas.microsoft.com/office/drawing/2014/main" xmlns="" id="{CB6A130E-0425-A5DC-4A72-71D3C0F95280}"/>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 em ngồi học</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 tay siêng năng</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 hoa trên giấy</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xmlns=""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spTree>
    <p:extLst>
      <p:ext uri="{BB962C8B-B14F-4D97-AF65-F5344CB8AC3E}">
        <p14:creationId xmlns:p14="http://schemas.microsoft.com/office/powerpoint/2010/main" val="7768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TotalTime>
  <Words>1194</Words>
  <Application>Microsoft Office PowerPoint</Application>
  <PresentationFormat>Custom</PresentationFormat>
  <Paragraphs>273</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SKY</cp:lastModifiedBy>
  <cp:revision>29</cp:revision>
  <dcterms:created xsi:type="dcterms:W3CDTF">2021-12-21T12:51:08Z</dcterms:created>
  <dcterms:modified xsi:type="dcterms:W3CDTF">2022-10-21T06:26:56Z</dcterms:modified>
</cp:coreProperties>
</file>