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301" r:id="rId3"/>
    <p:sldId id="263" r:id="rId4"/>
    <p:sldId id="315" r:id="rId5"/>
    <p:sldId id="322" r:id="rId6"/>
    <p:sldId id="328" r:id="rId7"/>
    <p:sldId id="327" r:id="rId8"/>
    <p:sldId id="344" r:id="rId9"/>
    <p:sldId id="282" r:id="rId10"/>
    <p:sldId id="302" r:id="rId11"/>
    <p:sldId id="321" r:id="rId12"/>
    <p:sldId id="305" r:id="rId13"/>
    <p:sldId id="306" r:id="rId14"/>
    <p:sldId id="307" r:id="rId15"/>
    <p:sldId id="303" r:id="rId16"/>
    <p:sldId id="308" r:id="rId17"/>
    <p:sldId id="312" r:id="rId18"/>
    <p:sldId id="313" r:id="rId19"/>
    <p:sldId id="314" r:id="rId20"/>
    <p:sldId id="304" r:id="rId21"/>
    <p:sldId id="317" r:id="rId22"/>
    <p:sldId id="329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7FF"/>
    <a:srgbClr val="FF3300"/>
    <a:srgbClr val="07443C"/>
    <a:srgbClr val="E5FFE5"/>
    <a:srgbClr val="D9FFD9"/>
    <a:srgbClr val="FF6600"/>
    <a:srgbClr val="CA520A"/>
    <a:srgbClr val="02438C"/>
    <a:srgbClr val="3086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3" autoAdjust="0"/>
    <p:restoredTop sz="94660"/>
  </p:normalViewPr>
  <p:slideViewPr>
    <p:cSldViewPr snapToGrid="0">
      <p:cViewPr varScale="1">
        <p:scale>
          <a:sx n="63" d="100"/>
          <a:sy n="63" d="100"/>
        </p:scale>
        <p:origin x="9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12" Type="http://schemas.openxmlformats.org/officeDocument/2006/relationships/image" Target="../media/image43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11" Type="http://schemas.openxmlformats.org/officeDocument/2006/relationships/image" Target="../media/image42.wmf"/><Relationship Id="rId5" Type="http://schemas.openxmlformats.org/officeDocument/2006/relationships/image" Target="../media/image36.wmf"/><Relationship Id="rId10" Type="http://schemas.openxmlformats.org/officeDocument/2006/relationships/image" Target="../media/image41.wmf"/><Relationship Id="rId4" Type="http://schemas.openxmlformats.org/officeDocument/2006/relationships/image" Target="../media/image35.wmf"/><Relationship Id="rId9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838AB-85A9-440F-BF0F-A3A1EC1DA23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E78E2-18C1-4EEB-BA27-78770F185C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800" i="1"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Chốt cách  tìm tỉ số giữa hai số.</a:t>
            </a:r>
            <a:endParaRPr lang="en-US" sz="1800"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7458" y="265370"/>
            <a:ext cx="10515600" cy="63240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0C721-00F0-49A5-8986-DFDB39C600B4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5C5-05D3-4171-9F3F-3701313637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6.wmf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5.bin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40.wmf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38.wmf"/><Relationship Id="rId25" Type="http://schemas.openxmlformats.org/officeDocument/2006/relationships/image" Target="../media/image42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5.wmf"/><Relationship Id="rId24" Type="http://schemas.openxmlformats.org/officeDocument/2006/relationships/oleObject" Target="../embeddings/oleObject14.bin"/><Relationship Id="rId5" Type="http://schemas.openxmlformats.org/officeDocument/2006/relationships/image" Target="../media/image32.wmf"/><Relationship Id="rId15" Type="http://schemas.openxmlformats.org/officeDocument/2006/relationships/image" Target="../media/image37.wmf"/><Relationship Id="rId23" Type="http://schemas.openxmlformats.org/officeDocument/2006/relationships/image" Target="../media/image41.w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39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3.bin"/><Relationship Id="rId27" Type="http://schemas.openxmlformats.org/officeDocument/2006/relationships/image" Target="../media/image4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7.wdp"/><Relationship Id="rId18" Type="http://schemas.microsoft.com/office/2007/relationships/hdphoto" Target="../media/hdphoto9.wdp"/><Relationship Id="rId26" Type="http://schemas.microsoft.com/office/2007/relationships/hdphoto" Target="../media/hdphoto13.wdp"/><Relationship Id="rId21" Type="http://schemas.openxmlformats.org/officeDocument/2006/relationships/image" Target="../media/image17.png"/><Relationship Id="rId34" Type="http://schemas.openxmlformats.org/officeDocument/2006/relationships/image" Target="../media/image22.png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slide" Target="slide7.xml"/><Relationship Id="rId38" Type="http://schemas.microsoft.com/office/2007/relationships/hdphoto" Target="../media/hdphoto17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microsoft.com/office/2007/relationships/hdphoto" Target="../media/hdphoto10.wdp"/><Relationship Id="rId29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24" Type="http://schemas.microsoft.com/office/2007/relationships/hdphoto" Target="../media/hdphoto12.wdp"/><Relationship Id="rId32" Type="http://schemas.microsoft.com/office/2007/relationships/hdphoto" Target="../media/hdphoto15.wdp"/><Relationship Id="rId37" Type="http://schemas.openxmlformats.org/officeDocument/2006/relationships/image" Target="../media/image23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openxmlformats.org/officeDocument/2006/relationships/image" Target="../media/image18.png"/><Relationship Id="rId28" Type="http://schemas.openxmlformats.org/officeDocument/2006/relationships/image" Target="../media/image20.png"/><Relationship Id="rId36" Type="http://schemas.openxmlformats.org/officeDocument/2006/relationships/slide" Target="slide10.xml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31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microsoft.com/office/2007/relationships/hdphoto" Target="../media/hdphoto5.wdp"/><Relationship Id="rId14" Type="http://schemas.openxmlformats.org/officeDocument/2006/relationships/image" Target="../media/image13.png"/><Relationship Id="rId22" Type="http://schemas.microsoft.com/office/2007/relationships/hdphoto" Target="../media/hdphoto11.wdp"/><Relationship Id="rId27" Type="http://schemas.openxmlformats.org/officeDocument/2006/relationships/slide" Target="slide5.xml"/><Relationship Id="rId30" Type="http://schemas.openxmlformats.org/officeDocument/2006/relationships/slide" Target="slide6.xml"/><Relationship Id="rId35" Type="http://schemas.microsoft.com/office/2007/relationships/hdphoto" Target="../media/hdphoto16.wdp"/><Relationship Id="rId8" Type="http://schemas.openxmlformats.org/officeDocument/2006/relationships/image" Target="../media/image10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25.png"/><Relationship Id="rId4" Type="http://schemas.openxmlformats.org/officeDocument/2006/relationships/slide" Target="slide4.xml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717415" y="1773555"/>
            <a:ext cx="275653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9E8EDA-8859-43B4-A9DD-0E0FF9C27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313" y="349667"/>
            <a:ext cx="1699007" cy="1699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D24F6A-5D2D-404E-9FEC-5AB90F794825}"/>
              </a:ext>
            </a:extLst>
          </p:cNvPr>
          <p:cNvSpPr txBox="1"/>
          <p:nvPr/>
        </p:nvSpPr>
        <p:spPr>
          <a:xfrm>
            <a:off x="3769360" y="4220846"/>
            <a:ext cx="6470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HP001 5 hàng" pitchFamily="34" charset="0"/>
              </a:rPr>
              <a:t>Giáo</a:t>
            </a:r>
            <a:r>
              <a:rPr lang="en-US" sz="3200" b="1" dirty="0">
                <a:latin typeface="HP001 5 hàng" pitchFamily="34" charset="0"/>
              </a:rPr>
              <a:t> </a:t>
            </a:r>
            <a:r>
              <a:rPr lang="en-US" sz="3200" b="1" dirty="0" err="1">
                <a:latin typeface="HP001 5 hàng" pitchFamily="34" charset="0"/>
              </a:rPr>
              <a:t>viên</a:t>
            </a:r>
            <a:r>
              <a:rPr lang="en-US" sz="3200" b="1" dirty="0">
                <a:latin typeface="HP001 5 hàng" pitchFamily="34" charset="0"/>
              </a:rPr>
              <a:t>: </a:t>
            </a:r>
            <a:r>
              <a:rPr lang="en-US" sz="3200" b="1" dirty="0" err="1">
                <a:latin typeface="HP001 5 hàng" pitchFamily="34" charset="0"/>
              </a:rPr>
              <a:t>Khúc</a:t>
            </a:r>
            <a:r>
              <a:rPr lang="en-US" sz="3200" b="1" dirty="0">
                <a:latin typeface="HP001 5 hàng" pitchFamily="34" charset="0"/>
              </a:rPr>
              <a:t> </a:t>
            </a:r>
            <a:r>
              <a:rPr lang="en-US" sz="3200" b="1" dirty="0" err="1">
                <a:latin typeface="HP001 5 hàng" pitchFamily="34" charset="0"/>
              </a:rPr>
              <a:t>Hải</a:t>
            </a:r>
            <a:r>
              <a:rPr lang="en-US" sz="3200" b="1" dirty="0">
                <a:latin typeface="HP001 5 hàng" pitchFamily="34" charset="0"/>
              </a:rPr>
              <a:t> </a:t>
            </a:r>
            <a:r>
              <a:rPr lang="en-US" sz="3200" b="1" dirty="0" err="1">
                <a:latin typeface="HP001 5 hàng" pitchFamily="34" charset="0"/>
              </a:rPr>
              <a:t>Yến</a:t>
            </a:r>
            <a:endParaRPr lang="en-US" sz="3200" b="1" dirty="0">
              <a:latin typeface="HP001 5 hàng" pitchFamily="34" charset="0"/>
            </a:endParaRPr>
          </a:p>
          <a:p>
            <a:r>
              <a:rPr lang="en-US" sz="3200" b="1" dirty="0">
                <a:latin typeface="HP001 5 hàng" pitchFamily="34" charset="0"/>
              </a:rPr>
              <a:t>      </a:t>
            </a:r>
            <a:r>
              <a:rPr lang="en-US" sz="3200" b="1" dirty="0" err="1">
                <a:latin typeface="HP001 5 hàng" pitchFamily="34" charset="0"/>
              </a:rPr>
              <a:t>Lớp</a:t>
            </a:r>
            <a:r>
              <a:rPr lang="en-US" sz="3200" b="1" dirty="0">
                <a:latin typeface="HP001 5 hàng" pitchFamily="34" charset="0"/>
              </a:rPr>
              <a:t>: 5A2</a:t>
            </a:r>
            <a:endParaRPr lang="en-US" sz="3200" dirty="0"/>
          </a:p>
        </p:txBody>
      </p:sp>
      <p:sp>
        <p:nvSpPr>
          <p:cNvPr id="6" name="WordArt 2">
            <a:extLst>
              <a:ext uri="{FF2B5EF4-FFF2-40B4-BE49-F238E27FC236}">
                <a16:creationId xmlns:a16="http://schemas.microsoft.com/office/drawing/2014/main" id="{90D9D35C-4FEE-4566-8AF1-F59220A8C5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5479" y="649705"/>
            <a:ext cx="6738851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ĐOÀN KẾT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1"/>
          <p:cNvSpPr txBox="1"/>
          <p:nvPr/>
        </p:nvSpPr>
        <p:spPr bwMode="auto">
          <a:xfrm>
            <a:off x="5328576" y="4118564"/>
            <a:ext cx="15334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solidFill>
                  <a:schemeClr val="bg2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8000">
                <a:solidFill>
                  <a:schemeClr val="tx2"/>
                </a:solidFill>
              </a:rPr>
              <a:t>02</a:t>
            </a:r>
            <a:endParaRPr lang="zh-CN" altLang="en-US" sz="8000" dirty="0">
              <a:solidFill>
                <a:schemeClr val="tx2"/>
              </a:solidFill>
            </a:endParaRPr>
          </a:p>
        </p:txBody>
      </p:sp>
      <p:grpSp>
        <p:nvGrpSpPr>
          <p:cNvPr id="7" name="组合 2"/>
          <p:cNvGrpSpPr/>
          <p:nvPr/>
        </p:nvGrpSpPr>
        <p:grpSpPr>
          <a:xfrm>
            <a:off x="2364303" y="1509372"/>
            <a:ext cx="7585947" cy="1947197"/>
            <a:chOff x="2538590" y="1678450"/>
            <a:chExt cx="3945224" cy="1947197"/>
          </a:xfrm>
        </p:grpSpPr>
        <p:sp>
          <p:nvSpPr>
            <p:cNvPr id="8" name="文本框 3"/>
            <p:cNvSpPr txBox="1"/>
            <p:nvPr/>
          </p:nvSpPr>
          <p:spPr>
            <a:xfrm>
              <a:off x="2538591" y="1678450"/>
              <a:ext cx="394522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HÌNH THÀNH </a:t>
              </a:r>
            </a:p>
            <a:p>
              <a:pPr algn="ctr"/>
              <a:r>
                <a:rPr lang="en-US" altLang="zh-CN" sz="6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KIẾN THỨC MỚI</a:t>
              </a:r>
              <a:endParaRPr lang="zh-CN" altLang="en-US" sz="60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9" name="文本框 42"/>
            <p:cNvSpPr txBox="1"/>
            <p:nvPr/>
          </p:nvSpPr>
          <p:spPr>
            <a:xfrm>
              <a:off x="2538590" y="1686655"/>
              <a:ext cx="394522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HÌNH THÀNH</a:t>
              </a:r>
            </a:p>
            <a:p>
              <a:pPr algn="ctr"/>
              <a:r>
                <a:rPr lang="en-US" altLang="zh-CN" sz="6000" b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KIẾN THỨC MỚI</a:t>
              </a:r>
            </a:p>
          </p:txBody>
        </p:sp>
      </p:grpSp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/>
          <p:nvPr/>
        </p:nvSpPr>
        <p:spPr>
          <a:xfrm>
            <a:off x="727359" y="370205"/>
            <a:ext cx="10737281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en-US" sz="2800" b="1" dirty="0">
                <a:latin typeface="Times New Roman" panose="02020603050405020304" pitchFamily="18" charset="0"/>
              </a:rPr>
              <a:t>a)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Ví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dụ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1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vườn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</a:rPr>
              <a:t> 100m</a:t>
            </a:r>
            <a:r>
              <a:rPr lang="en-US" altLang="en-US" sz="28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25m</a:t>
            </a:r>
            <a:r>
              <a:rPr lang="en-US" altLang="en-US" sz="28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2800" b="1" dirty="0"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tỉ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vườn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Subtitle 7"/>
          <p:cNvSpPr txBox="1"/>
          <p:nvPr/>
        </p:nvSpPr>
        <p:spPr>
          <a:xfrm>
            <a:off x="2025065" y="1676400"/>
            <a:ext cx="762000" cy="454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sz="2000"/>
              <a:t>10m</a:t>
            </a:r>
          </a:p>
        </p:txBody>
      </p:sp>
      <p:graphicFrame>
        <p:nvGraphicFramePr>
          <p:cNvPr id="4" name="Group 177"/>
          <p:cNvGraphicFramePr>
            <a:graphicFrameLocks noGrp="1"/>
          </p:cNvGraphicFramePr>
          <p:nvPr/>
        </p:nvGraphicFramePr>
        <p:xfrm>
          <a:off x="577265" y="1981200"/>
          <a:ext cx="3657600" cy="3821115"/>
        </p:xfrm>
        <a:graphic>
          <a:graphicData uri="http://schemas.openxmlformats.org/drawingml/2006/table">
            <a:tbl>
              <a:tblPr/>
              <a:tblGrid>
                <a:gridCol w="36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51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25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7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89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2710865" y="1905000"/>
            <a:ext cx="15240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577265" y="1905000"/>
            <a:ext cx="15240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Group 178"/>
          <p:cNvGraphicFramePr>
            <a:graphicFrameLocks noGrp="1"/>
          </p:cNvGraphicFramePr>
          <p:nvPr/>
        </p:nvGraphicFramePr>
        <p:xfrm>
          <a:off x="577265" y="1981200"/>
          <a:ext cx="1828800" cy="2012949"/>
        </p:xfrm>
        <a:graphic>
          <a:graphicData uri="http://schemas.openxmlformats.org/drawingml/2006/table">
            <a:tbl>
              <a:tblPr/>
              <a:tblGrid>
                <a:gridCol w="36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94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Subtitle 7"/>
          <p:cNvSpPr txBox="1"/>
          <p:nvPr/>
        </p:nvSpPr>
        <p:spPr bwMode="auto">
          <a:xfrm>
            <a:off x="882065" y="25146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FFFF00"/>
                </a:solidFill>
                <a:cs typeface="Arial" panose="020B0604020202020204" pitchFamily="34" charset="0"/>
              </a:rPr>
              <a:t>25m</a:t>
            </a:r>
            <a:r>
              <a:rPr lang="en-US" altLang="en-US" sz="2800" b="1" baseline="30000">
                <a:solidFill>
                  <a:srgbClr val="FFFF00"/>
                </a:solidFill>
                <a:cs typeface="Arial" panose="020B0604020202020204" pitchFamily="34" charset="0"/>
              </a:rPr>
              <a:t>2 </a:t>
            </a:r>
            <a:endParaRPr lang="en-US" altLang="en-US" sz="2800" b="1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9" name="Subtitle 7"/>
          <p:cNvSpPr txBox="1"/>
          <p:nvPr/>
        </p:nvSpPr>
        <p:spPr bwMode="auto">
          <a:xfrm>
            <a:off x="1644065" y="41148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b="1">
                <a:solidFill>
                  <a:srgbClr val="FF0000"/>
                </a:solidFill>
                <a:cs typeface="Arial" panose="020B0604020202020204" pitchFamily="34" charset="0"/>
              </a:rPr>
              <a:t>100m</a:t>
            </a:r>
            <a:r>
              <a:rPr lang="en-US" altLang="en-US" sz="3200" b="1" baseline="30000">
                <a:solidFill>
                  <a:srgbClr val="FF0000"/>
                </a:solidFill>
                <a:cs typeface="Arial" panose="020B0604020202020204" pitchFamily="34" charset="0"/>
              </a:rPr>
              <a:t>2 </a:t>
            </a:r>
            <a:endParaRPr lang="en-US" altLang="en-US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Subtitle 7"/>
          <p:cNvSpPr txBox="1"/>
          <p:nvPr/>
        </p:nvSpPr>
        <p:spPr bwMode="auto">
          <a:xfrm>
            <a:off x="6139865" y="3200400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en-US" altLang="en-US" sz="2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Subtitle 7"/>
          <p:cNvSpPr txBox="1"/>
          <p:nvPr/>
        </p:nvSpPr>
        <p:spPr bwMode="auto">
          <a:xfrm>
            <a:off x="4615865" y="40386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en-US" altLang="en-US" sz="2200">
              <a:cs typeface="Arial" panose="020B0604020202020204" pitchFamily="34" charset="0"/>
            </a:endParaRPr>
          </a:p>
        </p:txBody>
      </p:sp>
      <p:sp>
        <p:nvSpPr>
          <p:cNvPr id="12" name="Subtitle 7"/>
          <p:cNvSpPr txBox="1"/>
          <p:nvPr/>
        </p:nvSpPr>
        <p:spPr bwMode="auto">
          <a:xfrm>
            <a:off x="4615865" y="4572000"/>
            <a:ext cx="472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en-US" altLang="en-US" sz="2200" i="1">
              <a:cs typeface="Arial" panose="020B0604020202020204" pitchFamily="34" charset="0"/>
            </a:endParaRPr>
          </a:p>
        </p:txBody>
      </p:sp>
      <p:sp>
        <p:nvSpPr>
          <p:cNvPr id="13" name="Subtitle 7"/>
          <p:cNvSpPr txBox="1"/>
          <p:nvPr/>
        </p:nvSpPr>
        <p:spPr bwMode="auto">
          <a:xfrm>
            <a:off x="6901865" y="23622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en-US" altLang="en-US" sz="2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Subtitle 4"/>
          <p:cNvSpPr txBox="1"/>
          <p:nvPr/>
        </p:nvSpPr>
        <p:spPr bwMode="auto">
          <a:xfrm>
            <a:off x="6825665" y="39624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en-US" altLang="en-US" sz="2800" b="1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 Box 180"/>
          <p:cNvSpPr txBox="1">
            <a:spLocks noChangeArrowheads="1"/>
          </p:cNvSpPr>
          <p:nvPr/>
        </p:nvSpPr>
        <p:spPr bwMode="auto">
          <a:xfrm>
            <a:off x="4615865" y="1808480"/>
            <a:ext cx="5981016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Tỉ số của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diện tích trồng hoa hồng</a:t>
            </a:r>
            <a:r>
              <a:rPr lang="en-US" altLang="en-US" sz="2800" b="1">
                <a:latin typeface="Times New Roman" panose="02020603050405020304" pitchFamily="18" charset="0"/>
              </a:rPr>
              <a:t> và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diện tích vườn hoa</a:t>
            </a:r>
            <a:r>
              <a:rPr lang="en-US" altLang="en-US" sz="2800" b="1">
                <a:solidFill>
                  <a:srgbClr val="D200D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</a:rPr>
              <a:t>là:</a:t>
            </a:r>
          </a:p>
        </p:txBody>
      </p:sp>
      <p:sp>
        <p:nvSpPr>
          <p:cNvPr id="16" name="Text Box 181"/>
          <p:cNvSpPr txBox="1">
            <a:spLocks noChangeArrowheads="1"/>
          </p:cNvSpPr>
          <p:nvPr/>
        </p:nvSpPr>
        <p:spPr bwMode="auto">
          <a:xfrm>
            <a:off x="5606465" y="28194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7" name="Text Box 182"/>
          <p:cNvSpPr txBox="1">
            <a:spLocks noChangeArrowheads="1"/>
          </p:cNvSpPr>
          <p:nvPr/>
        </p:nvSpPr>
        <p:spPr bwMode="auto">
          <a:xfrm>
            <a:off x="4384754" y="5092382"/>
            <a:ext cx="728908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Tỉ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25% 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;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</a:rPr>
              <a:t> 25%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86"/>
          <p:cNvSpPr>
            <a:spLocks noChangeArrowheads="1"/>
          </p:cNvSpPr>
          <p:nvPr/>
        </p:nvSpPr>
        <p:spPr bwMode="auto">
          <a:xfrm>
            <a:off x="424865" y="3148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Text Box 187"/>
          <p:cNvSpPr txBox="1">
            <a:spLocks noChangeArrowheads="1"/>
          </p:cNvSpPr>
          <p:nvPr/>
        </p:nvSpPr>
        <p:spPr bwMode="auto">
          <a:xfrm>
            <a:off x="5758865" y="28956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1" name="Rectangle 191"/>
          <p:cNvSpPr>
            <a:spLocks noChangeArrowheads="1"/>
          </p:cNvSpPr>
          <p:nvPr/>
        </p:nvSpPr>
        <p:spPr bwMode="auto">
          <a:xfrm>
            <a:off x="424865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TextBox 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25544" y="3363658"/>
            <a:ext cx="1750511" cy="618118"/>
          </a:xfrm>
          <a:prstGeom prst="rect">
            <a:avLst/>
          </a:prstGeom>
          <a:blipFill rotWithShape="0">
            <a:blip r:embed="rId3"/>
            <a:stretch>
              <a:fillRect t="-3960" r="-7639" b="-17822"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noFill/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23" name="Text Box 180"/>
          <p:cNvSpPr txBox="1">
            <a:spLocks noChangeArrowheads="1"/>
          </p:cNvSpPr>
          <p:nvPr/>
        </p:nvSpPr>
        <p:spPr bwMode="auto">
          <a:xfrm>
            <a:off x="4263719" y="3403887"/>
            <a:ext cx="1261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Ta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4" name="Text Box 180"/>
          <p:cNvSpPr txBox="1">
            <a:spLocks noChangeArrowheads="1"/>
          </p:cNvSpPr>
          <p:nvPr/>
        </p:nvSpPr>
        <p:spPr bwMode="auto">
          <a:xfrm>
            <a:off x="4615865" y="4388960"/>
            <a:ext cx="508158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trăm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097371" y="2844672"/>
            <a:ext cx="202369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25 : 100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694306" y="2646633"/>
                <a:ext cx="88532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306" y="2646633"/>
                <a:ext cx="885329" cy="786177"/>
              </a:xfrm>
              <a:prstGeom prst="rect">
                <a:avLst/>
              </a:prstGeom>
              <a:blipFill rotWithShape="1">
                <a:blip r:embed="rId4"/>
                <a:stretch>
                  <a:fillRect l="-1" t="-75" r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5" grpId="0" bldLvl="0" animBg="1"/>
      <p:bldP spid="17" grpId="0" bldLvl="0" animBg="1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/>
          <p:cNvSpPr txBox="1"/>
          <p:nvPr/>
        </p:nvSpPr>
        <p:spPr>
          <a:xfrm>
            <a:off x="207498" y="420689"/>
            <a:ext cx="11440160" cy="1077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Subtitle 4"/>
          <p:cNvSpPr txBox="1"/>
          <p:nvPr/>
        </p:nvSpPr>
        <p:spPr bwMode="auto">
          <a:xfrm>
            <a:off x="2468415" y="1803401"/>
            <a:ext cx="7696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484760" y="4805122"/>
            <a:ext cx="11162898" cy="52322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20%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b="1" i="1" dirty="0">
                <a:solidFill>
                  <a:srgbClr val="0007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Subtitle 4"/>
          <p:cNvSpPr txBox="1"/>
          <p:nvPr/>
        </p:nvSpPr>
        <p:spPr bwMode="auto">
          <a:xfrm>
            <a:off x="2544615" y="3251201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1" name="Subtitle 4"/>
          <p:cNvSpPr txBox="1"/>
          <p:nvPr/>
        </p:nvSpPr>
        <p:spPr bwMode="auto">
          <a:xfrm>
            <a:off x="8564415" y="889001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en-US" altLang="en-US" sz="2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 Box 180"/>
          <p:cNvSpPr txBox="1">
            <a:spLocks noChangeArrowheads="1"/>
          </p:cNvSpPr>
          <p:nvPr/>
        </p:nvSpPr>
        <p:spPr bwMode="auto">
          <a:xfrm>
            <a:off x="1790700" y="1815789"/>
            <a:ext cx="8610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Tỉ số của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số học sinh giỏi </a:t>
            </a:r>
            <a:r>
              <a:rPr lang="en-US" altLang="en-US" sz="2800" b="1">
                <a:latin typeface="Times New Roman" panose="02020603050405020304" pitchFamily="18" charset="0"/>
              </a:rPr>
              <a:t>và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số học sinh toàn trường là: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84760" y="3649710"/>
            <a:ext cx="1088563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20%</a:t>
            </a:r>
            <a:endParaRPr lang="en-US" altLang="en-US" sz="3200" b="1" dirty="0">
              <a:solidFill>
                <a:srgbClr val="0007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84760" y="5914091"/>
            <a:ext cx="11044702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879578" y="2551593"/>
                <a:ext cx="6096000" cy="798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2600" dirty="0"/>
                  <a:t>80 : 400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80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</m:oMath>
                </a14:m>
                <a:r>
                  <a:rPr lang="en-US" altLang="en-US" sz="3200" dirty="0"/>
                  <a:t> </a:t>
                </a:r>
                <a:r>
                  <a:rPr lang="en-US" altLang="en-US" sz="2600" dirty="0"/>
                  <a:t>=</a:t>
                </a:r>
                <a:r>
                  <a:rPr lang="en-US" alt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en-US" sz="3200" dirty="0"/>
                  <a:t> </a:t>
                </a:r>
                <a:r>
                  <a:rPr lang="en-US" altLang="en-US" sz="2600" dirty="0"/>
                  <a:t>= </a:t>
                </a:r>
                <a:r>
                  <a:rPr lang="en-US" altLang="en-US" sz="2600" dirty="0">
                    <a:solidFill>
                      <a:srgbClr val="FF3300"/>
                    </a:solidFill>
                  </a:rPr>
                  <a:t>20%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578" y="2551593"/>
                <a:ext cx="6096000" cy="798873"/>
              </a:xfrm>
              <a:prstGeom prst="rect">
                <a:avLst/>
              </a:prstGeom>
              <a:blipFill rotWithShape="1">
                <a:blip r:embed="rId3"/>
                <a:stretch>
                  <a:fillRect l="-8" t="-20" r="8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8" grpId="0" bldLvl="0" animBg="1"/>
      <p:bldP spid="31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604522" y="740756"/>
            <a:ext cx="10982955" cy="121920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sng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3200" b="1" u="sng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sz="3200" b="1" u="sng" dirty="0">
                <a:solidFill>
                  <a:srgbClr val="0007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0007FF"/>
                </a:solidFill>
                <a:latin typeface="Times New Roman" panose="02020603050405020304" pitchFamily="18" charset="0"/>
              </a:rPr>
              <a:t> 5 </a:t>
            </a:r>
            <a:r>
              <a:rPr lang="en-US" altLang="en-US" sz="3200" b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3200" b="1" dirty="0">
                <a:solidFill>
                  <a:srgbClr val="0007FF"/>
                </a:solidFill>
                <a:latin typeface="Times New Roman" panose="02020603050405020304" pitchFamily="18" charset="0"/>
              </a:rPr>
              <a:t> 25% </a:t>
            </a:r>
            <a:r>
              <a:rPr lang="en-US" altLang="en-US" sz="3200" b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200" b="1" dirty="0">
                <a:solidFill>
                  <a:srgbClr val="0007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7FF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07FF"/>
                </a:solidFill>
                <a:latin typeface="Times New Roman" panose="02020603050405020304" pitchFamily="18" charset="0"/>
              </a:rPr>
              <a:t>.</a:t>
            </a:r>
          </a:p>
          <a:p>
            <a:pPr algn="ctr" eaLnBrk="1" hangingPunct="1"/>
            <a:endParaRPr lang="en-US" altLang="en-US" sz="3200" dirty="0">
              <a:solidFill>
                <a:srgbClr val="0007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348670" y="3607725"/>
            <a:ext cx="11396290" cy="1304636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  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Tỉ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100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25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5.</a:t>
            </a:r>
          </a:p>
          <a:p>
            <a:pPr eaLnBrk="1" hangingPunct="1"/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Rectangle 57"/>
          <p:cNvSpPr>
            <a:spLocks noChangeArrowheads="1"/>
          </p:cNvSpPr>
          <p:nvPr/>
        </p:nvSpPr>
        <p:spPr bwMode="auto">
          <a:xfrm>
            <a:off x="2419928" y="4733636"/>
            <a:ext cx="8305800" cy="53340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668BA1D-FC6E-4C49-8ECA-D2044729F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70" y="2412076"/>
            <a:ext cx="5330770" cy="83820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panose="020F0502020204030204" pitchFamily="34" charset="0"/>
              </a:rPr>
              <a:t>    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Tỉ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Times New Roman" panose="02020603050405020304" pitchFamily="18" charset="0"/>
              </a:rPr>
              <a:t>?</a:t>
            </a:r>
          </a:p>
          <a:p>
            <a:pPr eaLnBrk="1" hangingPunct="1"/>
            <a:endParaRPr lang="en-US" altLang="en-US" sz="3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/>
          <p:nvPr/>
        </p:nvSpPr>
        <p:spPr>
          <a:xfrm>
            <a:off x="2271713" y="1070409"/>
            <a:ext cx="2209800" cy="86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</a:p>
        </p:txBody>
      </p:sp>
      <p:sp>
        <p:nvSpPr>
          <p:cNvPr id="3" name="Subtitle 7"/>
          <p:cNvSpPr txBox="1"/>
          <p:nvPr/>
        </p:nvSpPr>
        <p:spPr bwMode="auto">
          <a:xfrm>
            <a:off x="4047836" y="1179947"/>
            <a:ext cx="2286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Arial" panose="020B0604020202020204" pitchFamily="34" charset="0"/>
              </a:rPr>
              <a:t>25 : 100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419436" y="1027547"/>
          <a:ext cx="1066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4" imgW="444500" imgH="393700" progId="Equation.3">
                  <p:embed/>
                </p:oleObj>
              </mc:Choice>
              <mc:Fallback>
                <p:oleObj name="Equation" r:id="rId4" imgW="4445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9436" y="1027547"/>
                        <a:ext cx="10668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ubtitle 7"/>
          <p:cNvSpPr txBox="1"/>
          <p:nvPr/>
        </p:nvSpPr>
        <p:spPr bwMode="auto">
          <a:xfrm>
            <a:off x="6474769" y="1179947"/>
            <a:ext cx="175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6" name="Title 3"/>
          <p:cNvSpPr txBox="1"/>
          <p:nvPr/>
        </p:nvSpPr>
        <p:spPr>
          <a:xfrm>
            <a:off x="2295236" y="1843522"/>
            <a:ext cx="2209800" cy="8604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2:  </a:t>
            </a:r>
          </a:p>
        </p:txBody>
      </p:sp>
      <p:sp>
        <p:nvSpPr>
          <p:cNvPr id="7" name="Subtitle 4"/>
          <p:cNvSpPr txBox="1"/>
          <p:nvPr/>
        </p:nvSpPr>
        <p:spPr bwMode="auto">
          <a:xfrm>
            <a:off x="3971636" y="2018147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Arial" panose="020B0604020202020204" pitchFamily="34" charset="0"/>
              </a:rPr>
              <a:t>80 : 400 </a:t>
            </a: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818651"/>
              </p:ext>
            </p:extLst>
          </p:nvPr>
        </p:nvGraphicFramePr>
        <p:xfrm>
          <a:off x="5432752" y="1865747"/>
          <a:ext cx="977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6" imgW="419100" imgH="393700" progId="Equation.3">
                  <p:embed/>
                </p:oleObj>
              </mc:Choice>
              <mc:Fallback>
                <p:oleObj name="Equation" r:id="rId6" imgW="419100" imgH="393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752" y="1865747"/>
                        <a:ext cx="9779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555872"/>
              </p:ext>
            </p:extLst>
          </p:nvPr>
        </p:nvGraphicFramePr>
        <p:xfrm>
          <a:off x="6509759" y="1827647"/>
          <a:ext cx="10017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8" imgW="405765" imgH="393065" progId="Equation.3">
                  <p:embed/>
                </p:oleObj>
              </mc:Choice>
              <mc:Fallback>
                <p:oleObj name="Equation" r:id="rId8" imgW="405765" imgH="39306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9759" y="1827647"/>
                        <a:ext cx="1001713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ubtitle 4"/>
          <p:cNvSpPr txBox="1"/>
          <p:nvPr/>
        </p:nvSpPr>
        <p:spPr bwMode="auto">
          <a:xfrm>
            <a:off x="7511472" y="2018147"/>
            <a:ext cx="167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20%</a:t>
            </a:r>
          </a:p>
        </p:txBody>
      </p:sp>
      <p:sp>
        <p:nvSpPr>
          <p:cNvPr id="13" name="Title 3"/>
          <p:cNvSpPr txBox="1"/>
          <p:nvPr/>
        </p:nvSpPr>
        <p:spPr bwMode="auto">
          <a:xfrm>
            <a:off x="640080" y="3119813"/>
            <a:ext cx="11196320" cy="106680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8B954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itle 3"/>
          <p:cNvSpPr txBox="1"/>
          <p:nvPr/>
        </p:nvSpPr>
        <p:spPr bwMode="auto">
          <a:xfrm>
            <a:off x="640080" y="4602480"/>
            <a:ext cx="11196320" cy="106680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8B954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1"/>
          <p:cNvSpPr txBox="1"/>
          <p:nvPr/>
        </p:nvSpPr>
        <p:spPr bwMode="auto">
          <a:xfrm>
            <a:off x="5328576" y="4118564"/>
            <a:ext cx="15334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solidFill>
                  <a:schemeClr val="bg2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8000">
                <a:solidFill>
                  <a:schemeClr val="tx2"/>
                </a:solidFill>
              </a:rPr>
              <a:t>03</a:t>
            </a:r>
            <a:endParaRPr lang="zh-CN" altLang="en-US" sz="8000" dirty="0">
              <a:solidFill>
                <a:schemeClr val="tx2"/>
              </a:solidFill>
            </a:endParaRPr>
          </a:p>
        </p:txBody>
      </p:sp>
      <p:grpSp>
        <p:nvGrpSpPr>
          <p:cNvPr id="7" name="组合 2"/>
          <p:cNvGrpSpPr/>
          <p:nvPr/>
        </p:nvGrpSpPr>
        <p:grpSpPr>
          <a:xfrm>
            <a:off x="2364303" y="1508339"/>
            <a:ext cx="7588635" cy="1940025"/>
            <a:chOff x="2538591" y="1677417"/>
            <a:chExt cx="3946621" cy="1940025"/>
          </a:xfrm>
        </p:grpSpPr>
        <p:sp>
          <p:nvSpPr>
            <p:cNvPr id="8" name="文本框 3"/>
            <p:cNvSpPr txBox="1"/>
            <p:nvPr/>
          </p:nvSpPr>
          <p:spPr>
            <a:xfrm>
              <a:off x="2538591" y="1678450"/>
              <a:ext cx="394522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LUYỆN TẬP</a:t>
              </a:r>
            </a:p>
            <a:p>
              <a:pPr algn="ctr"/>
              <a:r>
                <a:rPr lang="en-US" altLang="zh-CN" sz="6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THỰC HÀNH</a:t>
              </a:r>
            </a:p>
          </p:txBody>
        </p:sp>
        <p:sp>
          <p:nvSpPr>
            <p:cNvPr id="9" name="文本框 42"/>
            <p:cNvSpPr txBox="1"/>
            <p:nvPr/>
          </p:nvSpPr>
          <p:spPr>
            <a:xfrm>
              <a:off x="2539989" y="1677417"/>
              <a:ext cx="394522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LUYỆN TẬP</a:t>
              </a:r>
            </a:p>
            <a:p>
              <a:pPr algn="ctr"/>
              <a:r>
                <a:rPr lang="en-US" altLang="zh-CN" sz="6000" b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THỰC HÀNH</a:t>
              </a:r>
            </a:p>
          </p:txBody>
        </p:sp>
      </p:grpSp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/>
          <p:nvPr/>
        </p:nvSpPr>
        <p:spPr>
          <a:xfrm>
            <a:off x="900422" y="625475"/>
            <a:ext cx="381505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(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3" name="Subtitle 4"/>
          <p:cNvSpPr txBox="1"/>
          <p:nvPr/>
        </p:nvSpPr>
        <p:spPr>
          <a:xfrm>
            <a:off x="1713344" y="2286000"/>
            <a:ext cx="1524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Mẫu :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3161144" y="2184400"/>
          <a:ext cx="7620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4" imgW="330200" imgH="393700" progId="Equation.3">
                  <p:embed/>
                </p:oleObj>
              </mc:Choice>
              <mc:Fallback>
                <p:oleObj name="Equation" r:id="rId4" imgW="3302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1144" y="2184400"/>
                        <a:ext cx="762000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2346757" y="4892675"/>
          <a:ext cx="703262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quation" r:id="rId6" imgW="330200" imgH="393700" progId="Equation.3">
                  <p:embed/>
                </p:oleObj>
              </mc:Choice>
              <mc:Fallback>
                <p:oleObj name="Equation" r:id="rId6" imgW="330200" imgH="393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6757" y="4892675"/>
                        <a:ext cx="703262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6567919" y="4876800"/>
          <a:ext cx="6318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Equation" r:id="rId8" imgW="292100" imgH="393700" progId="Equation.3">
                  <p:embed/>
                </p:oleObj>
              </mc:Choice>
              <mc:Fallback>
                <p:oleObj name="Equation" r:id="rId8" imgW="2921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7919" y="4876800"/>
                        <a:ext cx="6318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101537"/>
              </p:ext>
            </p:extLst>
          </p:nvPr>
        </p:nvGraphicFramePr>
        <p:xfrm>
          <a:off x="3886156" y="2114550"/>
          <a:ext cx="949325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Equation" r:id="rId10" imgW="444500" imgH="393700" progId="Equation.3">
                  <p:embed/>
                </p:oleObj>
              </mc:Choice>
              <mc:Fallback>
                <p:oleObj name="Equation" r:id="rId10" imgW="4445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156" y="2114550"/>
                        <a:ext cx="949325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ubtitle 4"/>
          <p:cNvSpPr txBox="1"/>
          <p:nvPr/>
        </p:nvSpPr>
        <p:spPr bwMode="auto">
          <a:xfrm>
            <a:off x="5731307" y="3863975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= 15%</a:t>
            </a:r>
          </a:p>
        </p:txBody>
      </p:sp>
      <p:sp>
        <p:nvSpPr>
          <p:cNvPr id="16" name="Subtitle 4"/>
          <p:cNvSpPr txBox="1"/>
          <p:nvPr/>
        </p:nvSpPr>
        <p:spPr bwMode="auto">
          <a:xfrm>
            <a:off x="4435817" y="2311400"/>
            <a:ext cx="1905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= 25%</a:t>
            </a:r>
          </a:p>
        </p:txBody>
      </p:sp>
      <p:graphicFrame>
        <p:nvGraphicFramePr>
          <p:cNvPr id="17" name="Object 8"/>
          <p:cNvGraphicFramePr>
            <a:graphicFrameLocks noChangeAspect="1"/>
          </p:cNvGraphicFramePr>
          <p:nvPr/>
        </p:nvGraphicFramePr>
        <p:xfrm>
          <a:off x="3050019" y="4892675"/>
          <a:ext cx="990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Equation" r:id="rId12" imgW="405765" imgH="393700" progId="Equation.3">
                  <p:embed/>
                </p:oleObj>
              </mc:Choice>
              <mc:Fallback>
                <p:oleObj name="Equation" r:id="rId12" imgW="405765" imgH="3937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0019" y="4892675"/>
                        <a:ext cx="9906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Subtitle 4"/>
          <p:cNvSpPr txBox="1"/>
          <p:nvPr/>
        </p:nvSpPr>
        <p:spPr bwMode="auto">
          <a:xfrm>
            <a:off x="3770744" y="5045075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= 12%</a:t>
            </a:r>
          </a:p>
        </p:txBody>
      </p:sp>
      <p:graphicFrame>
        <p:nvGraphicFramePr>
          <p:cNvPr id="20" name="Object 9"/>
          <p:cNvGraphicFramePr>
            <a:graphicFrameLocks noChangeAspect="1"/>
          </p:cNvGraphicFramePr>
          <p:nvPr/>
        </p:nvGraphicFramePr>
        <p:xfrm>
          <a:off x="7275944" y="4876800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Equation" r:id="rId14" imgW="444500" imgH="393700" progId="Equation.3">
                  <p:embed/>
                </p:oleObj>
              </mc:Choice>
              <mc:Fallback>
                <p:oleObj name="Equation" r:id="rId14" imgW="444500" imgH="3937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5944" y="4876800"/>
                        <a:ext cx="9144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Subtitle 4"/>
          <p:cNvSpPr txBox="1"/>
          <p:nvPr/>
        </p:nvSpPr>
        <p:spPr bwMode="auto">
          <a:xfrm>
            <a:off x="7885544" y="50292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= 32%</a:t>
            </a:r>
          </a:p>
        </p:txBody>
      </p:sp>
      <p:graphicFrame>
        <p:nvGraphicFramePr>
          <p:cNvPr id="2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940026"/>
              </p:ext>
            </p:extLst>
          </p:nvPr>
        </p:nvGraphicFramePr>
        <p:xfrm>
          <a:off x="4644300" y="691515"/>
          <a:ext cx="792163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Equation" r:id="rId16" imgW="342900" imgH="393700" progId="Equation.3">
                  <p:embed/>
                </p:oleObj>
              </mc:Choice>
              <mc:Fallback>
                <p:oleObj name="Equation" r:id="rId16" imgW="342900" imgH="3937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300" y="691515"/>
                        <a:ext cx="792163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528385"/>
              </p:ext>
            </p:extLst>
          </p:nvPr>
        </p:nvGraphicFramePr>
        <p:xfrm>
          <a:off x="5634900" y="691515"/>
          <a:ext cx="715963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Equation" r:id="rId18" imgW="355600" imgH="393065" progId="Equation.3">
                  <p:embed/>
                </p:oleObj>
              </mc:Choice>
              <mc:Fallback>
                <p:oleObj name="Equation" r:id="rId18" imgW="355600" imgH="393065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4900" y="691515"/>
                        <a:ext cx="715963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033412"/>
              </p:ext>
            </p:extLst>
          </p:nvPr>
        </p:nvGraphicFramePr>
        <p:xfrm>
          <a:off x="6625500" y="691515"/>
          <a:ext cx="64293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Equation" r:id="rId20" imgW="342900" imgH="393700" progId="Equation.3">
                  <p:embed/>
                </p:oleObj>
              </mc:Choice>
              <mc:Fallback>
                <p:oleObj name="Equation" r:id="rId20" imgW="342900" imgH="3937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5500" y="691515"/>
                        <a:ext cx="642938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896492"/>
              </p:ext>
            </p:extLst>
          </p:nvPr>
        </p:nvGraphicFramePr>
        <p:xfrm>
          <a:off x="7539900" y="691515"/>
          <a:ext cx="58578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Equation" r:id="rId22" imgW="342900" imgH="393700" progId="Equation.3">
                  <p:embed/>
                </p:oleObj>
              </mc:Choice>
              <mc:Fallback>
                <p:oleObj name="Equation" r:id="rId22" imgW="342900" imgH="3937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9900" y="691515"/>
                        <a:ext cx="585788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"/>
          <p:cNvGraphicFramePr>
            <a:graphicFrameLocks noChangeAspect="1"/>
          </p:cNvGraphicFramePr>
          <p:nvPr/>
        </p:nvGraphicFramePr>
        <p:xfrm>
          <a:off x="4475436" y="3667125"/>
          <a:ext cx="72009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Equation" r:id="rId24" imgW="304800" imgH="393700" progId="Equation.3">
                  <p:embed/>
                </p:oleObj>
              </mc:Choice>
              <mc:Fallback>
                <p:oleObj name="Equation" r:id="rId24" imgW="3048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5436" y="3667125"/>
                        <a:ext cx="720090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8"/>
          <p:cNvGraphicFramePr>
            <a:graphicFrameLocks noChangeAspect="1"/>
          </p:cNvGraphicFramePr>
          <p:nvPr/>
        </p:nvGraphicFramePr>
        <p:xfrm>
          <a:off x="5195367" y="3667125"/>
          <a:ext cx="866775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Equation" r:id="rId26" imgW="405765" imgH="393700" progId="Equation.3">
                  <p:embed/>
                </p:oleObj>
              </mc:Choice>
              <mc:Fallback>
                <p:oleObj name="Equation" r:id="rId26" imgW="405765" imgH="3937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5367" y="3667125"/>
                        <a:ext cx="866775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9" grpId="0"/>
      <p:bldP spid="22" grpId="0"/>
      <p:bldP spid="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39459" y="195332"/>
            <a:ext cx="11378591" cy="13849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28154" y="1661517"/>
            <a:ext cx="2057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800" b="1" u="sng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000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39459" y="2209110"/>
            <a:ext cx="437832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100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95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9459" y="3167062"/>
            <a:ext cx="4768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…%?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68823" y="3618150"/>
            <a:ext cx="1990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u="sng" dirty="0">
              <a:solidFill>
                <a:srgbClr val="000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rot="10800000" flipV="1">
            <a:off x="6451627" y="6110724"/>
            <a:ext cx="2516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3200" dirty="0" err="1">
                <a:solidFill>
                  <a:srgbClr val="0007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3200" dirty="0">
                <a:solidFill>
                  <a:srgbClr val="0007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7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rgbClr val="0007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95%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604520" y="4206875"/>
            <a:ext cx="1098296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Object 3"/>
              <p:cNvSpPr txBox="1"/>
              <p:nvPr/>
            </p:nvSpPr>
            <p:spPr bwMode="auto">
              <a:xfrm>
                <a:off x="4492952" y="5153791"/>
                <a:ext cx="5077767" cy="954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r>
                  <a:rPr lang="en-US" sz="3200" b="1" dirty="0">
                    <a:solidFill>
                      <a:srgbClr val="0007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95 : 100 </a:t>
                </a:r>
                <a:r>
                  <a:rPr lang="en-US" sz="3600" b="1" dirty="0">
                    <a:solidFill>
                      <a:srgbClr val="0007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7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7FF"/>
                            </a:solidFill>
                            <a:latin typeface="Cambria Math" panose="02040503050406030204" pitchFamily="18" charset="0"/>
                          </a:rPr>
                          <m:t>𝟗𝟓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7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1">
                            <a:solidFill>
                              <a:srgbClr val="0007FF"/>
                            </a:solidFill>
                            <a:latin typeface="Cambria Math" panose="02040503050406030204" pitchFamily="18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07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= </a:t>
                </a:r>
                <a:r>
                  <a:rPr lang="en-US" sz="3200" b="1" dirty="0">
                    <a:solidFill>
                      <a:srgbClr val="0007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95%</a:t>
                </a:r>
              </a:p>
            </p:txBody>
          </p:sp>
        </mc:Choice>
        <mc:Fallback>
          <p:sp>
            <p:nvSpPr>
              <p:cNvPr id="22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2952" y="5153791"/>
                <a:ext cx="5077767" cy="954088"/>
              </a:xfrm>
              <a:prstGeom prst="rect">
                <a:avLst/>
              </a:prstGeom>
              <a:blipFill>
                <a:blip r:embed="rId3"/>
                <a:stretch>
                  <a:fillRect l="-3001" b="-38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75831" y="141033"/>
            <a:ext cx="11344117" cy="181588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3</a:t>
            </a:r>
            <a:r>
              <a:rPr lang="en-US" altLang="en-US" sz="2800" u="sng" dirty="0">
                <a:latin typeface="Times New Roman" panose="02020603050405020304" pitchFamily="18" charset="0"/>
              </a:rPr>
              <a:t>: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vườn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</a:rPr>
              <a:t> 1000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</a:rPr>
              <a:t> 540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lấy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gỗ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ăn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gỗ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chiếm</a:t>
            </a:r>
            <a:r>
              <a:rPr lang="en-US" altLang="en-US" sz="2800" dirty="0">
                <a:latin typeface="Times New Roman" panose="02020603050405020304" pitchFamily="18" charset="0"/>
              </a:rPr>
              <a:t> bao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trăm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800" dirty="0">
                <a:latin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</a:rPr>
              <a:t>b)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Tỉ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trăm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bao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2800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009015" y="2589742"/>
            <a:ext cx="10515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gỗ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vườn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6" name="Group 44"/>
          <p:cNvGrpSpPr/>
          <p:nvPr/>
        </p:nvGrpSpPr>
        <p:grpSpPr bwMode="auto">
          <a:xfrm>
            <a:off x="2120802" y="3249317"/>
            <a:ext cx="5996305" cy="557412"/>
            <a:chOff x="699" y="2446"/>
            <a:chExt cx="2584" cy="241"/>
          </a:xfrm>
        </p:grpSpPr>
        <p:sp>
          <p:nvSpPr>
            <p:cNvPr id="7" name="Text Box 45"/>
            <p:cNvSpPr txBox="1">
              <a:spLocks noChangeArrowheads="1"/>
            </p:cNvSpPr>
            <p:nvPr/>
          </p:nvSpPr>
          <p:spPr bwMode="auto">
            <a:xfrm>
              <a:off x="2323" y="2461"/>
              <a:ext cx="960" cy="22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srgbClr val="0007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= 54%</a:t>
              </a:r>
            </a:p>
          </p:txBody>
        </p:sp>
        <p:sp>
          <p:nvSpPr>
            <p:cNvPr id="11" name="Text Box 52"/>
            <p:cNvSpPr txBox="1">
              <a:spLocks noChangeArrowheads="1"/>
            </p:cNvSpPr>
            <p:nvPr/>
          </p:nvSpPr>
          <p:spPr bwMode="auto">
            <a:xfrm>
              <a:off x="699" y="2446"/>
              <a:ext cx="1035" cy="22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rgbClr val="0007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540 : 1000 </a:t>
              </a:r>
              <a:r>
                <a:rPr lang="en-US" sz="2800" b="1" dirty="0">
                  <a:solidFill>
                    <a:srgbClr val="0007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009015" y="3863569"/>
            <a:ext cx="10055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vườn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3559718" y="4377640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100% – 54% = 46% 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5548630" y="4900860"/>
            <a:ext cx="35902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 54%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46%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63458" y="2106349"/>
            <a:ext cx="1416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000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B8090F4-1839-441A-987A-113A591D0FF4}"/>
                  </a:ext>
                </a:extLst>
              </p:cNvPr>
              <p:cNvSpPr txBox="1"/>
              <p:nvPr/>
            </p:nvSpPr>
            <p:spPr>
              <a:xfrm>
                <a:off x="3890767" y="3162223"/>
                <a:ext cx="1202083" cy="81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0007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7FF"/>
                              </a:solidFill>
                              <a:latin typeface="Cambria Math" panose="02040503050406030204" pitchFamily="18" charset="0"/>
                            </a:rPr>
                            <m:t>540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7FF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rgbClr val="0007FF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B8090F4-1839-441A-987A-113A591D0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767" y="3162223"/>
                <a:ext cx="1202083" cy="8182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63A826-06D1-4E3C-979E-02710ED1FD0E}"/>
                  </a:ext>
                </a:extLst>
              </p:cNvPr>
              <p:cNvSpPr txBox="1"/>
              <p:nvPr/>
            </p:nvSpPr>
            <p:spPr>
              <a:xfrm>
                <a:off x="4845807" y="3160536"/>
                <a:ext cx="1202083" cy="81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7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solidFill>
                                <a:srgbClr val="0007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7FF"/>
                              </a:solidFill>
                              <a:latin typeface="Cambria Math" panose="02040503050406030204" pitchFamily="18" charset="0"/>
                            </a:rPr>
                            <m:t>54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7FF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rgbClr val="0007FF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63A826-06D1-4E3C-979E-02710ED1F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807" y="3160536"/>
                <a:ext cx="1202083" cy="8182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61681" y="228600"/>
            <a:ext cx="11439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3:   </a:t>
            </a:r>
          </a:p>
        </p:txBody>
      </p:sp>
      <p:sp>
        <p:nvSpPr>
          <p:cNvPr id="6" name="Title 3"/>
          <p:cNvSpPr txBox="1"/>
          <p:nvPr/>
        </p:nvSpPr>
        <p:spPr bwMode="auto">
          <a:xfrm>
            <a:off x="561681" y="25400"/>
            <a:ext cx="8229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8"/>
          <p:cNvSpPr txBox="1">
            <a:spLocks noChangeArrowheads="1"/>
          </p:cNvSpPr>
          <p:nvPr/>
        </p:nvSpPr>
        <p:spPr bwMode="auto">
          <a:xfrm>
            <a:off x="1688035" y="1647313"/>
            <a:ext cx="56906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59"/>
          <p:cNvSpPr txBox="1">
            <a:spLocks noChangeArrowheads="1"/>
          </p:cNvSpPr>
          <p:nvPr/>
        </p:nvSpPr>
        <p:spPr bwMode="auto">
          <a:xfrm>
            <a:off x="3493784" y="2212780"/>
            <a:ext cx="3886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– 540 = 460 (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 Box 60"/>
          <p:cNvSpPr txBox="1">
            <a:spLocks noChangeArrowheads="1"/>
          </p:cNvSpPr>
          <p:nvPr/>
        </p:nvSpPr>
        <p:spPr bwMode="auto">
          <a:xfrm>
            <a:off x="1688035" y="2843336"/>
            <a:ext cx="86132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1" name="Group 62"/>
          <p:cNvGrpSpPr/>
          <p:nvPr/>
        </p:nvGrpSpPr>
        <p:grpSpPr bwMode="auto">
          <a:xfrm>
            <a:off x="3167311" y="3457574"/>
            <a:ext cx="5181600" cy="911225"/>
            <a:chOff x="768" y="2352"/>
            <a:chExt cx="3264" cy="574"/>
          </a:xfrm>
        </p:grpSpPr>
        <p:sp>
          <p:nvSpPr>
            <p:cNvPr id="12" name="Text Box 63"/>
            <p:cNvSpPr txBox="1">
              <a:spLocks noChangeArrowheads="1"/>
            </p:cNvSpPr>
            <p:nvPr/>
          </p:nvSpPr>
          <p:spPr bwMode="auto">
            <a:xfrm>
              <a:off x="3072" y="2448"/>
              <a:ext cx="96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46%</a:t>
              </a:r>
            </a:p>
          </p:txBody>
        </p:sp>
        <p:sp>
          <p:nvSpPr>
            <p:cNvPr id="13" name="Text Box 64"/>
            <p:cNvSpPr txBox="1">
              <a:spLocks noChangeArrowheads="1"/>
            </p:cNvSpPr>
            <p:nvPr/>
          </p:nvSpPr>
          <p:spPr bwMode="auto">
            <a:xfrm>
              <a:off x="2880" y="2448"/>
              <a:ext cx="23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14" name="Group 65"/>
            <p:cNvGrpSpPr/>
            <p:nvPr/>
          </p:nvGrpSpPr>
          <p:grpSpPr bwMode="auto">
            <a:xfrm>
              <a:off x="2448" y="2352"/>
              <a:ext cx="528" cy="574"/>
              <a:chOff x="3840" y="1632"/>
              <a:chExt cx="528" cy="574"/>
            </a:xfrm>
          </p:grpSpPr>
          <p:sp>
            <p:nvSpPr>
              <p:cNvPr id="22" name="Text Box 66"/>
              <p:cNvSpPr txBox="1">
                <a:spLocks noChangeArrowheads="1"/>
              </p:cNvSpPr>
              <p:nvPr/>
            </p:nvSpPr>
            <p:spPr bwMode="auto">
              <a:xfrm>
                <a:off x="3936" y="1632"/>
                <a:ext cx="432" cy="3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46 </a:t>
                </a:r>
              </a:p>
            </p:txBody>
          </p:sp>
          <p:sp>
            <p:nvSpPr>
              <p:cNvPr id="23" name="Text Box 67"/>
              <p:cNvSpPr txBox="1">
                <a:spLocks noChangeArrowheads="1"/>
              </p:cNvSpPr>
              <p:nvPr/>
            </p:nvSpPr>
            <p:spPr bwMode="auto">
              <a:xfrm>
                <a:off x="3840" y="1896"/>
                <a:ext cx="528" cy="3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 </a:t>
                </a:r>
              </a:p>
            </p:txBody>
          </p:sp>
          <p:sp>
            <p:nvSpPr>
              <p:cNvPr id="24" name="Line 68"/>
              <p:cNvSpPr>
                <a:spLocks noChangeShapeType="1"/>
              </p:cNvSpPr>
              <p:nvPr/>
            </p:nvSpPr>
            <p:spPr bwMode="auto">
              <a:xfrm>
                <a:off x="3936" y="189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69"/>
            <p:cNvGrpSpPr/>
            <p:nvPr/>
          </p:nvGrpSpPr>
          <p:grpSpPr bwMode="auto">
            <a:xfrm>
              <a:off x="768" y="2352"/>
              <a:ext cx="1781" cy="562"/>
              <a:chOff x="768" y="2352"/>
              <a:chExt cx="1781" cy="562"/>
            </a:xfrm>
          </p:grpSpPr>
          <p:sp>
            <p:nvSpPr>
              <p:cNvPr id="16" name="Text Box 70"/>
              <p:cNvSpPr txBox="1">
                <a:spLocks noChangeArrowheads="1"/>
              </p:cNvSpPr>
              <p:nvPr/>
            </p:nvSpPr>
            <p:spPr bwMode="auto">
              <a:xfrm>
                <a:off x="768" y="2448"/>
                <a:ext cx="1248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460 : 1000 =</a:t>
                </a:r>
              </a:p>
            </p:txBody>
          </p:sp>
          <p:grpSp>
            <p:nvGrpSpPr>
              <p:cNvPr id="17" name="Group 71"/>
              <p:cNvGrpSpPr/>
              <p:nvPr/>
            </p:nvGrpSpPr>
            <p:grpSpPr bwMode="auto">
              <a:xfrm>
                <a:off x="1831" y="2352"/>
                <a:ext cx="624" cy="562"/>
                <a:chOff x="3886" y="1632"/>
                <a:chExt cx="528" cy="562"/>
              </a:xfrm>
            </p:grpSpPr>
            <p:sp>
              <p:nvSpPr>
                <p:cNvPr id="19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3936" y="1632"/>
                  <a:ext cx="432" cy="3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en-US" sz="2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460 </a:t>
                  </a:r>
                </a:p>
              </p:txBody>
            </p:sp>
            <p:sp>
              <p:nvSpPr>
                <p:cNvPr id="20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3886" y="1632"/>
                  <a:ext cx="528" cy="5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2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1000 </a:t>
                  </a:r>
                </a:p>
              </p:txBody>
            </p:sp>
            <p:sp>
              <p:nvSpPr>
                <p:cNvPr id="21" name="Line 74"/>
                <p:cNvSpPr>
                  <a:spLocks noChangeShapeType="1"/>
                </p:cNvSpPr>
                <p:nvPr/>
              </p:nvSpPr>
              <p:spPr bwMode="auto">
                <a:xfrm>
                  <a:off x="3961" y="1902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6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8" name="Text Box 75"/>
              <p:cNvSpPr txBox="1">
                <a:spLocks noChangeArrowheads="1"/>
              </p:cNvSpPr>
              <p:nvPr/>
            </p:nvSpPr>
            <p:spPr bwMode="auto">
              <a:xfrm>
                <a:off x="2313" y="2448"/>
                <a:ext cx="236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</p:grpSp>
      <p:sp>
        <p:nvSpPr>
          <p:cNvPr id="25" name="Text Box 76"/>
          <p:cNvSpPr txBox="1">
            <a:spLocks noChangeArrowheads="1"/>
          </p:cNvSpPr>
          <p:nvPr/>
        </p:nvSpPr>
        <p:spPr bwMode="auto">
          <a:xfrm>
            <a:off x="5310725" y="4503179"/>
            <a:ext cx="3657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46%</a:t>
            </a:r>
          </a:p>
        </p:txBody>
      </p:sp>
      <p:sp>
        <p:nvSpPr>
          <p:cNvPr id="26" name="Text Box 77"/>
          <p:cNvSpPr txBox="1">
            <a:spLocks noChangeArrowheads="1"/>
          </p:cNvSpPr>
          <p:nvPr/>
        </p:nvSpPr>
        <p:spPr bwMode="auto">
          <a:xfrm>
            <a:off x="3407013" y="1091371"/>
            <a:ext cx="2209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1"/>
          <p:cNvSpPr txBox="1"/>
          <p:nvPr/>
        </p:nvSpPr>
        <p:spPr bwMode="auto">
          <a:xfrm>
            <a:off x="5328576" y="4118564"/>
            <a:ext cx="15334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solidFill>
                  <a:schemeClr val="bg2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8000" dirty="0">
                <a:solidFill>
                  <a:schemeClr val="tx2"/>
                </a:solidFill>
              </a:rPr>
              <a:t>01</a:t>
            </a:r>
            <a:endParaRPr lang="zh-CN" altLang="en-US" sz="8000" dirty="0">
              <a:solidFill>
                <a:schemeClr val="tx2"/>
              </a:solidFill>
            </a:endParaRPr>
          </a:p>
        </p:txBody>
      </p:sp>
      <p:grpSp>
        <p:nvGrpSpPr>
          <p:cNvPr id="7" name="组合 2"/>
          <p:cNvGrpSpPr/>
          <p:nvPr/>
        </p:nvGrpSpPr>
        <p:grpSpPr>
          <a:xfrm>
            <a:off x="2382777" y="2137445"/>
            <a:ext cx="7585945" cy="1023870"/>
            <a:chOff x="2538591" y="1678450"/>
            <a:chExt cx="3945223" cy="1023870"/>
          </a:xfrm>
        </p:grpSpPr>
        <p:sp>
          <p:nvSpPr>
            <p:cNvPr id="8" name="文本框 3"/>
            <p:cNvSpPr txBox="1"/>
            <p:nvPr/>
          </p:nvSpPr>
          <p:spPr>
            <a:xfrm>
              <a:off x="2538591" y="1678450"/>
              <a:ext cx="39452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KHỞI ĐỘNG</a:t>
              </a:r>
              <a:endParaRPr lang="zh-CN" altLang="en-US" sz="60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9" name="文本框 42"/>
            <p:cNvSpPr txBox="1"/>
            <p:nvPr/>
          </p:nvSpPr>
          <p:spPr>
            <a:xfrm>
              <a:off x="2538591" y="1686657"/>
              <a:ext cx="39452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1"/>
          <p:cNvSpPr txBox="1"/>
          <p:nvPr/>
        </p:nvSpPr>
        <p:spPr bwMode="auto">
          <a:xfrm>
            <a:off x="5328576" y="4118564"/>
            <a:ext cx="15334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solidFill>
                  <a:schemeClr val="bg2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8000">
                <a:solidFill>
                  <a:schemeClr val="tx2"/>
                </a:solidFill>
              </a:rPr>
              <a:t>04</a:t>
            </a:r>
            <a:endParaRPr lang="zh-CN" altLang="en-US" sz="8000" dirty="0">
              <a:solidFill>
                <a:schemeClr val="tx2"/>
              </a:solidFill>
            </a:endParaRPr>
          </a:p>
        </p:txBody>
      </p:sp>
      <p:grpSp>
        <p:nvGrpSpPr>
          <p:cNvPr id="7" name="组合 2"/>
          <p:cNvGrpSpPr/>
          <p:nvPr/>
        </p:nvGrpSpPr>
        <p:grpSpPr>
          <a:xfrm>
            <a:off x="2382775" y="2137445"/>
            <a:ext cx="7588636" cy="1015999"/>
            <a:chOff x="2538591" y="1678450"/>
            <a:chExt cx="3946621" cy="1015999"/>
          </a:xfrm>
        </p:grpSpPr>
        <p:sp>
          <p:nvSpPr>
            <p:cNvPr id="8" name="文本框 3"/>
            <p:cNvSpPr txBox="1"/>
            <p:nvPr/>
          </p:nvSpPr>
          <p:spPr>
            <a:xfrm>
              <a:off x="2538591" y="1678450"/>
              <a:ext cx="39452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VẬN DỤNG</a:t>
              </a:r>
              <a:endParaRPr lang="zh-CN" altLang="en-US" sz="60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9" name="文本框 42"/>
            <p:cNvSpPr txBox="1"/>
            <p:nvPr/>
          </p:nvSpPr>
          <p:spPr>
            <a:xfrm>
              <a:off x="2539989" y="1678786"/>
              <a:ext cx="39452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VẬN DỤNG</a:t>
              </a:r>
            </a:p>
          </p:txBody>
        </p:sp>
      </p:grp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2557026" y="1060484"/>
            <a:ext cx="7585950" cy="1938993"/>
            <a:chOff x="2596715" y="3304049"/>
            <a:chExt cx="3945223" cy="1938993"/>
          </a:xfrm>
        </p:grpSpPr>
        <p:sp>
          <p:nvSpPr>
            <p:cNvPr id="3" name="文本框 3"/>
            <p:cNvSpPr txBox="1"/>
            <p:nvPr/>
          </p:nvSpPr>
          <p:spPr>
            <a:xfrm>
              <a:off x="2596715" y="3304050"/>
              <a:ext cx="394522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Cách viết tỉ số dưới dạng phần trăm?</a:t>
              </a:r>
              <a:endParaRPr lang="zh-CN" altLang="en-US" sz="60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4" name="文本框 42"/>
            <p:cNvSpPr txBox="1"/>
            <p:nvPr/>
          </p:nvSpPr>
          <p:spPr>
            <a:xfrm>
              <a:off x="2596715" y="3304049"/>
              <a:ext cx="394522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Cách</a:t>
              </a:r>
              <a:r>
                <a:rPr lang="en-US" altLang="zh-CN" sz="6000" b="1" dirty="0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viết</a:t>
              </a:r>
              <a:r>
                <a:rPr lang="en-US" altLang="zh-CN" sz="6000" b="1" dirty="0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tỉ</a:t>
              </a:r>
              <a:r>
                <a:rPr lang="en-US" altLang="zh-CN" sz="6000" b="1" dirty="0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số</a:t>
              </a:r>
              <a:r>
                <a:rPr lang="en-US" altLang="zh-CN" sz="6000" b="1" dirty="0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dưới</a:t>
              </a:r>
              <a:r>
                <a:rPr lang="en-US" altLang="zh-CN" sz="6000" b="1" dirty="0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dạng</a:t>
              </a:r>
              <a:r>
                <a:rPr lang="en-US" altLang="zh-CN" sz="6000" b="1" dirty="0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phần</a:t>
              </a:r>
              <a:r>
                <a:rPr lang="en-US" altLang="zh-CN" sz="6000" b="1" dirty="0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trăm</a:t>
              </a:r>
              <a:r>
                <a:rPr lang="en-US" altLang="zh-CN" sz="6000" b="1" dirty="0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?</a:t>
              </a:r>
            </a:p>
          </p:txBody>
        </p:sp>
      </p:grpSp>
      <p:grpSp>
        <p:nvGrpSpPr>
          <p:cNvPr id="5" name="组合 2"/>
          <p:cNvGrpSpPr/>
          <p:nvPr/>
        </p:nvGrpSpPr>
        <p:grpSpPr>
          <a:xfrm>
            <a:off x="951746" y="3548116"/>
            <a:ext cx="10620493" cy="1200330"/>
            <a:chOff x="2596715" y="3304049"/>
            <a:chExt cx="3945223" cy="1200330"/>
          </a:xfrm>
        </p:grpSpPr>
        <p:sp>
          <p:nvSpPr>
            <p:cNvPr id="6" name="文本框 3"/>
            <p:cNvSpPr txBox="1"/>
            <p:nvPr/>
          </p:nvSpPr>
          <p:spPr>
            <a:xfrm>
              <a:off x="2596715" y="3304050"/>
              <a:ext cx="39452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Bước 1: Viết tỉ số dưới dạng phân số có </a:t>
              </a:r>
            </a:p>
            <a:p>
              <a:pPr algn="ctr"/>
              <a:r>
                <a:rPr lang="en-US" altLang="zh-CN" sz="36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mẫu số là 100</a:t>
              </a:r>
              <a:endParaRPr lang="zh-CN" altLang="en-US" sz="36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7" name="文本框 42"/>
            <p:cNvSpPr txBox="1"/>
            <p:nvPr/>
          </p:nvSpPr>
          <p:spPr>
            <a:xfrm>
              <a:off x="2596715" y="3304049"/>
              <a:ext cx="39452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Bước</a:t>
              </a:r>
              <a:r>
                <a:rPr lang="en-US" altLang="zh-CN" sz="3600" b="1" dirty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1: </a:t>
              </a:r>
              <a:r>
                <a:rPr lang="en-US" altLang="zh-CN" sz="3600" b="1" dirty="0" err="1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Viết</a:t>
              </a:r>
              <a:r>
                <a:rPr lang="en-US" altLang="zh-CN" sz="3600" b="1" dirty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tỉ</a:t>
              </a:r>
              <a:r>
                <a:rPr lang="en-US" altLang="zh-CN" sz="3600" b="1" dirty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số</a:t>
              </a:r>
              <a:r>
                <a:rPr lang="en-US" altLang="zh-CN" sz="3600" b="1" dirty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dưới</a:t>
              </a:r>
              <a:r>
                <a:rPr lang="en-US" altLang="zh-CN" sz="3600" b="1" dirty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dạng</a:t>
              </a:r>
              <a:r>
                <a:rPr lang="en-US" altLang="zh-CN" sz="3600" b="1" dirty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phân</a:t>
              </a:r>
              <a:r>
                <a:rPr lang="en-US" altLang="zh-CN" sz="3600" b="1" dirty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số</a:t>
              </a:r>
              <a:r>
                <a:rPr lang="en-US" altLang="zh-CN" sz="3600" b="1" dirty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có</a:t>
              </a:r>
              <a:r>
                <a:rPr lang="en-US" altLang="zh-CN" sz="3600" b="1" dirty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</a:p>
            <a:p>
              <a:pPr algn="ctr"/>
              <a:r>
                <a:rPr lang="en-US" altLang="zh-CN" sz="3600" b="1" dirty="0" err="1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mẫu</a:t>
              </a:r>
              <a:r>
                <a:rPr lang="en-US" altLang="zh-CN" sz="3600" b="1" dirty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số</a:t>
              </a:r>
              <a:r>
                <a:rPr lang="en-US" altLang="zh-CN" sz="3600" b="1" dirty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là</a:t>
              </a:r>
              <a:r>
                <a:rPr lang="en-US" altLang="zh-CN" sz="3600" b="1" dirty="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100</a:t>
              </a:r>
            </a:p>
          </p:txBody>
        </p:sp>
      </p:grpSp>
      <p:grpSp>
        <p:nvGrpSpPr>
          <p:cNvPr id="8" name="组合 2"/>
          <p:cNvGrpSpPr/>
          <p:nvPr/>
        </p:nvGrpSpPr>
        <p:grpSpPr>
          <a:xfrm>
            <a:off x="1073666" y="4909557"/>
            <a:ext cx="10620493" cy="646331"/>
            <a:chOff x="2596715" y="3304050"/>
            <a:chExt cx="3945223" cy="646331"/>
          </a:xfrm>
        </p:grpSpPr>
        <p:sp>
          <p:nvSpPr>
            <p:cNvPr id="9" name="文本框 3"/>
            <p:cNvSpPr txBox="1"/>
            <p:nvPr/>
          </p:nvSpPr>
          <p:spPr>
            <a:xfrm>
              <a:off x="2596715" y="3304050"/>
              <a:ext cx="3945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Bước 2: Chuyển mẫu số thành kí hiệu %</a:t>
              </a:r>
              <a:endParaRPr lang="zh-CN" altLang="en-US" sz="36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10" name="文本框 42"/>
            <p:cNvSpPr txBox="1"/>
            <p:nvPr/>
          </p:nvSpPr>
          <p:spPr>
            <a:xfrm>
              <a:off x="2596715" y="3304050"/>
              <a:ext cx="3945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Bước 2: Chuyển mẫu số thành kí hiệu %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1"/>
          <p:cNvSpPr txBox="1"/>
          <p:nvPr/>
        </p:nvSpPr>
        <p:spPr bwMode="auto">
          <a:xfrm>
            <a:off x="5328576" y="4118564"/>
            <a:ext cx="15334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solidFill>
                  <a:schemeClr val="bg2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8000">
                <a:solidFill>
                  <a:schemeClr val="tx2"/>
                </a:solidFill>
              </a:rPr>
              <a:t>05</a:t>
            </a:r>
            <a:endParaRPr lang="zh-CN" altLang="en-US" sz="8000" dirty="0">
              <a:solidFill>
                <a:schemeClr val="tx2"/>
              </a:solidFill>
            </a:endParaRPr>
          </a:p>
        </p:txBody>
      </p:sp>
      <p:grpSp>
        <p:nvGrpSpPr>
          <p:cNvPr id="7" name="组合 2"/>
          <p:cNvGrpSpPr/>
          <p:nvPr/>
        </p:nvGrpSpPr>
        <p:grpSpPr>
          <a:xfrm>
            <a:off x="2382775" y="2137444"/>
            <a:ext cx="7585948" cy="1015664"/>
            <a:chOff x="2538591" y="1678449"/>
            <a:chExt cx="3945223" cy="1015664"/>
          </a:xfrm>
        </p:grpSpPr>
        <p:sp>
          <p:nvSpPr>
            <p:cNvPr id="8" name="文本框 3"/>
            <p:cNvSpPr txBox="1"/>
            <p:nvPr/>
          </p:nvSpPr>
          <p:spPr>
            <a:xfrm>
              <a:off x="2538591" y="1678450"/>
              <a:ext cx="39452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THANK YOU!</a:t>
              </a:r>
              <a:endParaRPr lang="zh-CN" altLang="en-US" sz="60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9" name="文本框 42"/>
            <p:cNvSpPr txBox="1"/>
            <p:nvPr/>
          </p:nvSpPr>
          <p:spPr>
            <a:xfrm>
              <a:off x="2538591" y="1678449"/>
              <a:ext cx="39452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THANK YOU!</a:t>
              </a:r>
            </a:p>
          </p:txBody>
        </p:sp>
      </p:grp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05"/>
            <a:ext cx="12099636" cy="6854730"/>
          </a:xfrm>
          <a:prstGeom prst="rect">
            <a:avLst/>
          </a:prstGeom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73152"/>
            <a:ext cx="4267200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1" y="4012128"/>
            <a:ext cx="324878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>
                <a:solidFill>
                  <a:srgbClr val="FF0000"/>
                </a:solidFill>
                <a:latin typeface="Segoe UI Semibold" panose="020B0702040204020203" pitchFamily="34" charset="0"/>
              </a:rPr>
              <a:t>NÔNG TRẠI CỦA TÔI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19"/>
            <a:ext cx="12153675" cy="6858000"/>
          </a:xfrm>
          <a:prstGeom prst="rect">
            <a:avLst/>
          </a:prstGeom>
        </p:spPr>
      </p:pic>
      <p:pic>
        <p:nvPicPr>
          <p:cNvPr id="2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618" y="2819134"/>
            <a:ext cx="1620580" cy="170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26" y="4078915"/>
            <a:ext cx="2994876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44" y="4106911"/>
            <a:ext cx="825761" cy="58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75289" y="4129659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01" y="18300"/>
            <a:ext cx="1150600" cy="116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34" y="36119"/>
            <a:ext cx="1225025" cy="118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408" y="4467617"/>
            <a:ext cx="1472082" cy="5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2033" y="6188384"/>
            <a:ext cx="765275" cy="6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0989958" y="3896586"/>
            <a:ext cx="1425571" cy="95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19" y="-27751"/>
            <a:ext cx="1250813" cy="120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162541" y="3584695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206" y="3671900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\Desktop\Tai nguyen thiet ke tro choi\Bảng gỗ\1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9" y="1173534"/>
            <a:ext cx="1309603" cy="1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Tai nguyen thiet ke tro choi\Bảng gỗ\2.jp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14" y="1100985"/>
            <a:ext cx="1234401" cy="13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Tai nguyen thiet ke tro choi\Bảng gỗ\3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70" y="1104219"/>
            <a:ext cx="1249899" cy="1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>
            <a:hlinkClick r:id="rId36" action="ppaction://hlinksldjump"/>
          </p:cNvPr>
          <p:cNvSpPr/>
          <p:nvPr/>
        </p:nvSpPr>
        <p:spPr>
          <a:xfrm>
            <a:off x="8254731" y="108816"/>
            <a:ext cx="1386226" cy="7317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MỚI</a:t>
            </a:r>
          </a:p>
        </p:txBody>
      </p:sp>
      <p:pic>
        <p:nvPicPr>
          <p:cNvPr id="4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520" y="4439295"/>
            <a:ext cx="4889472" cy="146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145150" y="4614137"/>
            <a:ext cx="2510260" cy="222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61" dur="3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71" dur="3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7660" cy="6858000"/>
          </a:xfrm>
          <a:prstGeom prst="rect">
            <a:avLst/>
          </a:prstGeom>
        </p:spPr>
      </p:pic>
      <p:pic>
        <p:nvPicPr>
          <p:cNvPr id="2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749" y="238461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88844" y="762000"/>
            <a:ext cx="5679109" cy="1368588"/>
            <a:chOff x="188844" y="762000"/>
            <a:chExt cx="5679109" cy="1368588"/>
          </a:xfrm>
        </p:grpSpPr>
        <p:sp>
          <p:nvSpPr>
            <p:cNvPr id="3" name="Rounded Rectangle 2"/>
            <p:cNvSpPr/>
            <p:nvPr/>
          </p:nvSpPr>
          <p:spPr>
            <a:xfrm>
              <a:off x="305353" y="762000"/>
              <a:ext cx="5562600" cy="10668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88844" y="793619"/>
                  <a:ext cx="5549901" cy="13369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?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844" y="793619"/>
                  <a:ext cx="5549901" cy="1336969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4" y="4514491"/>
            <a:ext cx="3048000" cy="21000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9348" y="3756691"/>
            <a:ext cx="5679109" cy="1368588"/>
            <a:chOff x="188844" y="762000"/>
            <a:chExt cx="5679109" cy="1368588"/>
          </a:xfrm>
          <a:solidFill>
            <a:schemeClr val="accent2">
              <a:lumMod val="10000"/>
              <a:lumOff val="90000"/>
            </a:schemeClr>
          </a:solidFill>
        </p:grpSpPr>
        <p:sp>
          <p:nvSpPr>
            <p:cNvPr id="12" name="Rounded Rectangle 2"/>
            <p:cNvSpPr/>
            <p:nvPr/>
          </p:nvSpPr>
          <p:spPr>
            <a:xfrm>
              <a:off x="305353" y="762000"/>
              <a:ext cx="55626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88844" y="793619"/>
                  <a:ext cx="5549901" cy="1336969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844" y="793619"/>
                  <a:ext cx="5549901" cy="1336969"/>
                </a:xfrm>
                <a:prstGeom prst="rect">
                  <a:avLst/>
                </a:prstGeom>
                <a:blipFill rotWithShape="1">
                  <a:blip r:embed="rId9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7660" cy="6858000"/>
          </a:xfrm>
          <a:prstGeom prst="rect">
            <a:avLst/>
          </a:prstGeom>
        </p:spPr>
      </p:pic>
      <p:pic>
        <p:nvPicPr>
          <p:cNvPr id="2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749" y="238461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5352" y="762000"/>
            <a:ext cx="9947007" cy="1402802"/>
            <a:chOff x="305352" y="762000"/>
            <a:chExt cx="9947007" cy="1402802"/>
          </a:xfrm>
        </p:grpSpPr>
        <p:sp>
          <p:nvSpPr>
            <p:cNvPr id="3" name="Rounded Rectangle 2"/>
            <p:cNvSpPr/>
            <p:nvPr/>
          </p:nvSpPr>
          <p:spPr>
            <a:xfrm>
              <a:off x="305352" y="762000"/>
              <a:ext cx="9863883" cy="10668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01176" y="810585"/>
              <a:ext cx="9851183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 5A2 có 47 học sinh, trong đó số học sinh nữ là 20 em. Tìm tỉ số của số học sinh nữ và số học sinh cả lớp. </a:t>
              </a:r>
            </a:p>
            <a:p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4" y="4514491"/>
            <a:ext cx="3048000" cy="21000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541735" y="3429000"/>
            <a:ext cx="5410200" cy="1295400"/>
            <a:chOff x="5541735" y="3429000"/>
            <a:chExt cx="5410200" cy="1295400"/>
          </a:xfrm>
          <a:solidFill>
            <a:schemeClr val="accent2">
              <a:lumMod val="10000"/>
              <a:lumOff val="9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5541735" y="3429000"/>
              <a:ext cx="5410200" cy="1295400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6289881" y="3567938"/>
                  <a:ext cx="4341174" cy="101752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47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9881" y="3567938"/>
                  <a:ext cx="4341174" cy="1017523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7660" cy="6858000"/>
          </a:xfrm>
          <a:prstGeom prst="rect">
            <a:avLst/>
          </a:prstGeom>
        </p:spPr>
      </p:pic>
      <p:pic>
        <p:nvPicPr>
          <p:cNvPr id="2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749" y="238461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05353" y="1001051"/>
            <a:ext cx="11043930" cy="1510823"/>
            <a:chOff x="305353" y="474583"/>
            <a:chExt cx="11043930" cy="1510823"/>
          </a:xfrm>
        </p:grpSpPr>
        <p:sp>
          <p:nvSpPr>
            <p:cNvPr id="3" name="Rounded Rectangle 2"/>
            <p:cNvSpPr/>
            <p:nvPr/>
          </p:nvSpPr>
          <p:spPr>
            <a:xfrm>
              <a:off x="305353" y="474583"/>
              <a:ext cx="10944538" cy="1354217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17444" y="631189"/>
              <a:ext cx="10931839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 có 100 viên bi, trong đó có 30 viên bi màu xanh. Tỉ số của số viên bi màu xanh và số viên bi mà Hùng có là:</a:t>
              </a:r>
            </a:p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41735" y="3964707"/>
            <a:ext cx="5410200" cy="1295400"/>
            <a:chOff x="5541735" y="3429000"/>
            <a:chExt cx="5410200" cy="1295400"/>
          </a:xfrm>
        </p:grpSpPr>
        <p:sp>
          <p:nvSpPr>
            <p:cNvPr id="5" name="Rounded Rectangle 4"/>
            <p:cNvSpPr/>
            <p:nvPr/>
          </p:nvSpPr>
          <p:spPr>
            <a:xfrm>
              <a:off x="5541735" y="3429000"/>
              <a:ext cx="5410200" cy="1295400"/>
            </a:xfrm>
            <a:prstGeom prst="roundRect">
              <a:avLst/>
            </a:prstGeom>
            <a:solidFill>
              <a:schemeClr val="accent2">
                <a:lumMod val="10000"/>
                <a:lumOff val="9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289881" y="3567938"/>
                  <a:ext cx="4341174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9881" y="3567938"/>
                  <a:ext cx="4341174" cy="1017523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4" y="4514491"/>
            <a:ext cx="3048000" cy="2100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Candy_Wind - 青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78" y="6127729"/>
            <a:ext cx="609600" cy="609600"/>
          </a:xfrm>
          <a:prstGeom prst="rect">
            <a:avLst/>
          </a:prstGeom>
        </p:spPr>
      </p:pic>
      <p:sp>
        <p:nvSpPr>
          <p:cNvPr id="9" name="文本框 36"/>
          <p:cNvSpPr txBox="1">
            <a:spLocks noChangeArrowheads="1"/>
          </p:cNvSpPr>
          <p:nvPr/>
        </p:nvSpPr>
        <p:spPr bwMode="auto">
          <a:xfrm>
            <a:off x="4424221" y="4369899"/>
            <a:ext cx="35235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Sách giáo khoa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trang 73, 74</a:t>
            </a:r>
            <a:endParaRPr lang="zh-CN" altLang="en-US" sz="2000" dirty="0">
              <a:solidFill>
                <a:schemeClr val="tx2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3" name="组合 2"/>
          <p:cNvGrpSpPr/>
          <p:nvPr/>
        </p:nvGrpSpPr>
        <p:grpSpPr>
          <a:xfrm>
            <a:off x="2382777" y="2137445"/>
            <a:ext cx="7585949" cy="1015663"/>
            <a:chOff x="2538591" y="1678450"/>
            <a:chExt cx="3945225" cy="1015663"/>
          </a:xfrm>
        </p:grpSpPr>
        <p:sp>
          <p:nvSpPr>
            <p:cNvPr id="14" name="文本框 3"/>
            <p:cNvSpPr txBox="1"/>
            <p:nvPr/>
          </p:nvSpPr>
          <p:spPr>
            <a:xfrm>
              <a:off x="2538591" y="1678450"/>
              <a:ext cx="39452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TỈ SỐ PHẦN TRĂM</a:t>
              </a:r>
              <a:endParaRPr lang="zh-CN" altLang="en-US" sz="60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15" name="文本框 42"/>
            <p:cNvSpPr txBox="1"/>
            <p:nvPr/>
          </p:nvSpPr>
          <p:spPr>
            <a:xfrm>
              <a:off x="2538593" y="1678450"/>
              <a:ext cx="39452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solidFill>
                    <a:srgbClr val="0744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TỈ SỐ PHẦN TRĂM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 bwMode="auto">
          <a:xfrm>
            <a:off x="1528819" y="1557774"/>
            <a:ext cx="7765125" cy="1338121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olidFill>
            <a:srgbClr val="E5FFE5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06612" tIns="306612" rIns="1965105" bIns="306612" spcCol="1270" anchor="ctr"/>
          <a:lstStyle/>
          <a:p>
            <a:pPr defTabSz="3021965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6800">
              <a:solidFill>
                <a:srgbClr val="07443C"/>
              </a:solidFill>
            </a:endParaRPr>
          </a:p>
        </p:txBody>
      </p:sp>
      <p:sp>
        <p:nvSpPr>
          <p:cNvPr id="3" name="任意多边形 2"/>
          <p:cNvSpPr/>
          <p:nvPr/>
        </p:nvSpPr>
        <p:spPr bwMode="auto">
          <a:xfrm>
            <a:off x="2213439" y="3119220"/>
            <a:ext cx="7765125" cy="1339951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olidFill>
            <a:srgbClr val="E5FFE5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06612" tIns="306612" rIns="1965105" bIns="306612" spcCol="1270" anchor="ctr"/>
          <a:lstStyle/>
          <a:p>
            <a:pPr defTabSz="3021965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6800"/>
          </a:p>
        </p:txBody>
      </p:sp>
      <p:sp>
        <p:nvSpPr>
          <p:cNvPr id="4" name="任意多边形 3"/>
          <p:cNvSpPr/>
          <p:nvPr/>
        </p:nvSpPr>
        <p:spPr bwMode="auto">
          <a:xfrm>
            <a:off x="2898059" y="4682495"/>
            <a:ext cx="7765125" cy="1338119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olidFill>
            <a:srgbClr val="E5FFE5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06612" tIns="306612" rIns="1965105" bIns="306612" spcCol="1270" anchor="ctr"/>
          <a:lstStyle/>
          <a:p>
            <a:pPr defTabSz="3021965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6800"/>
          </a:p>
        </p:txBody>
      </p:sp>
      <p:sp>
        <p:nvSpPr>
          <p:cNvPr id="5" name="任意多边形 4"/>
          <p:cNvSpPr/>
          <p:nvPr/>
        </p:nvSpPr>
        <p:spPr bwMode="auto">
          <a:xfrm>
            <a:off x="8158778" y="2541381"/>
            <a:ext cx="1188017" cy="869503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98626" rIns="298626" bIns="322395" spcCol="1270" anchor="ctr"/>
          <a:lstStyle/>
          <a:p>
            <a:pPr algn="ctr" defTabSz="2132965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4800"/>
          </a:p>
        </p:txBody>
      </p:sp>
      <p:sp>
        <p:nvSpPr>
          <p:cNvPr id="6" name="任意多边形 5"/>
          <p:cNvSpPr/>
          <p:nvPr/>
        </p:nvSpPr>
        <p:spPr bwMode="auto">
          <a:xfrm>
            <a:off x="8843397" y="4093674"/>
            <a:ext cx="1188017" cy="869503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98626" rIns="298626" bIns="322395" spcCol="1270" anchor="ctr"/>
          <a:lstStyle/>
          <a:p>
            <a:pPr algn="ctr" defTabSz="2132965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4800"/>
          </a:p>
        </p:txBody>
      </p:sp>
      <p:sp>
        <p:nvSpPr>
          <p:cNvPr id="7" name="TextBox 6"/>
          <p:cNvSpPr txBox="1"/>
          <p:nvPr/>
        </p:nvSpPr>
        <p:spPr>
          <a:xfrm>
            <a:off x="1748938" y="1607246"/>
            <a:ext cx="7404299" cy="123332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/>
              <a:t>    Hiểu về tỉ số phần trăm. Biết quan hệ giữa tỉ số phần trăm và phân số.</a:t>
            </a:r>
            <a:endParaRPr lang="zh-CN" altLang="en-US" sz="30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1796" y="3216906"/>
            <a:ext cx="6941384" cy="123332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>
                <a:solidFill>
                  <a:srgbClr val="07443C"/>
                </a:solidFill>
              </a:rPr>
              <a:t>   Biết xác định các tỉ số dưới dạng tỉ số phần trăm.</a:t>
            </a:r>
            <a:endParaRPr lang="zh-CN" altLang="en-US" sz="3000" dirty="0">
              <a:solidFill>
                <a:srgbClr val="07443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4460" y="4741126"/>
            <a:ext cx="7227904" cy="1221592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000">
                <a:solidFill>
                  <a:srgbClr val="07443C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  Yêu thích môn học, biết vận dụng kiến thức vào thực tế cuộc sống.</a:t>
            </a:r>
            <a:endParaRPr lang="zh-CN" altLang="en-US" sz="3000" dirty="0">
              <a:solidFill>
                <a:srgbClr val="07443C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1469965" y="497509"/>
            <a:ext cx="4626035" cy="632402"/>
          </a:xfrm>
          <a:solidFill>
            <a:srgbClr val="D9FFD9"/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 CẦU CẦN ĐẠT</a:t>
            </a:r>
            <a:endParaRPr lang="zh-CN" altLang="en-US" sz="3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1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789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89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89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449"/>
                                </p:stCondLst>
                                <p:childTnLst>
                                  <p:par>
                                    <p:cTn id="3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949"/>
                                </p:stCondLst>
                                <p:childTnLst>
                                  <p:par>
                                    <p:cTn id="41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449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5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5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7" grpId="1"/>
          <p:bldP spid="8" grpId="0"/>
          <p:bldP spid="8" grpId="1"/>
          <p:bldP spid="9" grpId="0"/>
          <p:bldP spid="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1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789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89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89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449"/>
                                </p:stCondLst>
                                <p:childTnLst>
                                  <p:par>
                                    <p:cTn id="3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949"/>
                                </p:stCondLst>
                                <p:childTnLst>
                                  <p:par>
                                    <p:cTn id="4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449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5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5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7" grpId="1"/>
          <p:bldP spid="8" grpId="0"/>
          <p:bldP spid="8" grpId="1"/>
          <p:bldP spid="9" grpId="0"/>
          <p:bldP spid="9" grpId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9f7ee484368fd4d0791515d6212e3c7957fb"/>
  <p:tag name="ISPRING_PRESENTATION_TITLE" val="创意儿童教育培训动态PPT说课模板"/>
</p:tagLst>
</file>

<file path=ppt/theme/theme1.xml><?xml version="1.0" encoding="utf-8"?>
<a:theme xmlns:a="http://schemas.openxmlformats.org/drawingml/2006/main" name="Office 主题">
  <a:themeElements>
    <a:clrScheme name="自定义 1685">
      <a:dk1>
        <a:sysClr val="windowText" lastClr="000000"/>
      </a:dk1>
      <a:lt1>
        <a:sysClr val="window" lastClr="FFFFFF"/>
      </a:lt1>
      <a:dk2>
        <a:srgbClr val="07443C"/>
      </a:dk2>
      <a:lt2>
        <a:srgbClr val="CA520A"/>
      </a:lt2>
      <a:accent1>
        <a:srgbClr val="CA520A"/>
      </a:accent1>
      <a:accent2>
        <a:srgbClr val="07443C"/>
      </a:accent2>
      <a:accent3>
        <a:srgbClr val="CA520A"/>
      </a:accent3>
      <a:accent4>
        <a:srgbClr val="07443C"/>
      </a:accent4>
      <a:accent5>
        <a:srgbClr val="CA520A"/>
      </a:accent5>
      <a:accent6>
        <a:srgbClr val="07443C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938</Words>
  <Application>Microsoft Office PowerPoint</Application>
  <PresentationFormat>Widescreen</PresentationFormat>
  <Paragraphs>139</Paragraphs>
  <Slides>22</Slides>
  <Notes>21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Microsoft YaHei</vt:lpstr>
      <vt:lpstr>华文琥珀</vt:lpstr>
      <vt:lpstr>.VnTime</vt:lpstr>
      <vt:lpstr>Arial</vt:lpstr>
      <vt:lpstr>Arial Black</vt:lpstr>
      <vt:lpstr>Calibri</vt:lpstr>
      <vt:lpstr>Cambria Math</vt:lpstr>
      <vt:lpstr>HP001 5 hàng</vt:lpstr>
      <vt:lpstr>Segoe UI Semibold</vt:lpstr>
      <vt:lpstr>Tahoma</vt:lpstr>
      <vt:lpstr>Times New Roman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创意儿童教育培训动态PPT说课模板</dc:title>
  <dc:creator>1</dc:creator>
  <cp:lastModifiedBy>noi ha</cp:lastModifiedBy>
  <cp:revision>45</cp:revision>
  <dcterms:created xsi:type="dcterms:W3CDTF">2015-05-05T08:02:00Z</dcterms:created>
  <dcterms:modified xsi:type="dcterms:W3CDTF">2021-12-21T14:28:09Z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44227A5E19CB4B889EF7A52994D19335</vt:lpwstr>
  </property>
  <property fmtid="{D5CDD505-2E9C-101B-9397-08002B2CF9AE}" pid="3" name="KSOProductBuildVer">
    <vt:lpwstr>1033-11.2.0.10382</vt:lpwstr>
  </property>
</Properties>
</file>