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984" r:id="rId4"/>
    <p:sldId id="272" r:id="rId5"/>
    <p:sldId id="258" r:id="rId6"/>
    <p:sldId id="989" r:id="rId7"/>
    <p:sldId id="263" r:id="rId8"/>
    <p:sldId id="279" r:id="rId9"/>
    <p:sldId id="276" r:id="rId10"/>
    <p:sldId id="273" r:id="rId11"/>
    <p:sldId id="278" r:id="rId12"/>
    <p:sldId id="274" r:id="rId13"/>
    <p:sldId id="990" r:id="rId14"/>
    <p:sldId id="359" r:id="rId15"/>
    <p:sldId id="973" r:id="rId16"/>
    <p:sldId id="974" r:id="rId17"/>
    <p:sldId id="975" r:id="rId18"/>
    <p:sldId id="981" r:id="rId19"/>
    <p:sldId id="978" r:id="rId20"/>
    <p:sldId id="979" r:id="rId21"/>
    <p:sldId id="980" r:id="rId22"/>
    <p:sldId id="982" r:id="rId23"/>
    <p:sldId id="985" r:id="rId24"/>
  </p:sldIdLst>
  <p:sldSz cx="18288000" cy="10287000"/>
  <p:notesSz cx="6858000" cy="9144000"/>
  <p:embeddedFontLst>
    <p:embeddedFont>
      <p:font typeface="Aileron Regular" panose="020B0604020202020204" charset="0"/>
      <p:regular r:id="rId26"/>
    </p:embeddedFon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Nunito" panose="00000500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engXian" panose="02010600030101010101" pitchFamily="2" charset="-122"/>
      <p:regular r:id="rId39"/>
      <p:bold r:id="rId40"/>
    </p:embeddedFont>
    <p:embeddedFont>
      <p:font typeface="Mitr SemiBold" panose="020B0604020202020204" charset="-34"/>
      <p:regular r:id="rId41"/>
      <p:bold r:id="rId42"/>
    </p:embeddedFont>
    <p:embeddedFont>
      <p:font typeface="Microsoft YaHei" panose="020B0503020204020204" pitchFamily="34" charset="-122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3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4622" autoAdjust="0"/>
  </p:normalViewPr>
  <p:slideViewPr>
    <p:cSldViewPr>
      <p:cViewPr varScale="1">
        <p:scale>
          <a:sx n="46" d="100"/>
          <a:sy n="46" d="100"/>
        </p:scale>
        <p:origin x="8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1T16:10:58.401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C81EE-3AB5-4423-B9BE-72863560B5F7}" type="datetimeFigureOut">
              <a:rPr lang="vi-VN" smtClean="0"/>
              <a:t>15/12/2021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9625F-0B31-491E-96A9-B426AD9DF8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74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nhắc lại tên bài học cùng với cô nào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18288000" cy="10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"/>
            <a:ext cx="18288000" cy="10277856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686812" y="1665560"/>
            <a:ext cx="168101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5491621" y="223873"/>
            <a:ext cx="1835999" cy="14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11046184" y="6814679"/>
            <a:ext cx="7241819" cy="3475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2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1828755" rtl="0" eaLnBrk="1" latinLnBrk="0" hangingPunct="1">
        <a:spcBef>
          <a:spcPct val="0"/>
        </a:spcBef>
        <a:buNone/>
        <a:defRPr sz="8801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7.svg"/><Relationship Id="rId5" Type="http://schemas.openxmlformats.org/officeDocument/2006/relationships/image" Target="../media/image2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28.emf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slide" Target="slide1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4573" y="1452636"/>
            <a:ext cx="12338854" cy="79140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71272" y="7427781"/>
            <a:ext cx="3690602" cy="2516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9972" y="7181272"/>
            <a:ext cx="3186847" cy="3105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58661" y="1212832"/>
            <a:ext cx="2225221" cy="21969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84955" y="4149736"/>
            <a:ext cx="9130183" cy="3157758"/>
            <a:chOff x="-42496" y="975486"/>
            <a:chExt cx="12173577" cy="4210344"/>
          </a:xfrm>
        </p:grpSpPr>
        <p:sp>
          <p:nvSpPr>
            <p:cNvPr id="8" name="TextBox 8"/>
            <p:cNvSpPr txBox="1"/>
            <p:nvPr/>
          </p:nvSpPr>
          <p:spPr>
            <a:xfrm>
              <a:off x="1936152" y="4360390"/>
              <a:ext cx="8291756" cy="825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4"/>
                </a:lnSpc>
              </a:pPr>
              <a:r>
                <a:rPr lang="en-US" sz="5400" dirty="0">
                  <a:solidFill>
                    <a:srgbClr val="663E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TUẦN 15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42496" y="975486"/>
              <a:ext cx="12173577" cy="2673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192"/>
                </a:lnSpc>
              </a:pPr>
              <a:r>
                <a:rPr lang="en-US" sz="13811" dirty="0" err="1">
                  <a:solidFill>
                    <a:srgbClr val="663E2C"/>
                  </a:solidFill>
                  <a:latin typeface="Mitr SemiBold"/>
                </a:rPr>
                <a:t>Tập</a:t>
              </a:r>
              <a:r>
                <a:rPr lang="en-US" sz="13811" dirty="0">
                  <a:solidFill>
                    <a:srgbClr val="663E2C"/>
                  </a:solidFill>
                  <a:latin typeface="Mitr SemiBold"/>
                </a:rPr>
                <a:t> </a:t>
              </a:r>
              <a:r>
                <a:rPr lang="en-US" sz="13811" dirty="0" err="1">
                  <a:solidFill>
                    <a:srgbClr val="663E2C"/>
                  </a:solidFill>
                  <a:latin typeface="Mitr SemiBold"/>
                </a:rPr>
                <a:t>đọc</a:t>
              </a:r>
              <a:endParaRPr lang="en-US" sz="13811" dirty="0">
                <a:solidFill>
                  <a:srgbClr val="663E2C"/>
                </a:solidFill>
                <a:latin typeface="Mitr Semi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64">
        <p:fade/>
      </p:transition>
    </mc:Choice>
    <mc:Fallback xmlns="">
      <p:transition spd="med" advTm="38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ngkul">
            <a:extLst>
              <a:ext uri="{FF2B5EF4-FFF2-40B4-BE49-F238E27FC236}">
                <a16:creationId xmlns:a16="http://schemas.microsoft.com/office/drawing/2014/main" id="{4C64565A-2DB6-4D5F-8285-42EF61491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"/>
            <a:ext cx="603253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aibua">
            <a:extLst>
              <a:ext uri="{FF2B5EF4-FFF2-40B4-BE49-F238E27FC236}">
                <a16:creationId xmlns:a16="http://schemas.microsoft.com/office/drawing/2014/main" id="{21E888BD-C7F4-497D-9FE7-AAC32EA2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43337"/>
            <a:ext cx="5354169" cy="515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iem">
            <a:extLst>
              <a:ext uri="{FF2B5EF4-FFF2-40B4-BE49-F238E27FC236}">
                <a16:creationId xmlns:a16="http://schemas.microsoft.com/office/drawing/2014/main" id="{5FE0F416-19FB-49A7-A8F2-6A1074E2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29300"/>
            <a:ext cx="619024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72E74-3784-4CCF-9460-471FEF851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06" y="5825836"/>
            <a:ext cx="5354169" cy="3795679"/>
          </a:xfrm>
          <a:prstGeom prst="rect">
            <a:avLst/>
          </a:prstGeom>
        </p:spPr>
      </p:pic>
      <p:sp>
        <p:nvSpPr>
          <p:cNvPr id="8" name="AutoShape 10">
            <a:extLst>
              <a:ext uri="{FF2B5EF4-FFF2-40B4-BE49-F238E27FC236}">
                <a16:creationId xmlns:a16="http://schemas.microsoft.com/office/drawing/2014/main" id="{A74C1387-9487-46FB-884E-1C2CD1A8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027" y="3723312"/>
            <a:ext cx="2051510" cy="1447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cuốc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ED5C6B9D-3E94-4AEA-8C3D-19E571881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6920" y="3927764"/>
            <a:ext cx="2271573" cy="121573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cào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cỏ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09DD30E4-02D0-4AB1-8868-2E50F692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934" y="8631577"/>
            <a:ext cx="1905000" cy="1104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hái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AutoShape 14">
            <a:extLst>
              <a:ext uri="{FF2B5EF4-FFF2-40B4-BE49-F238E27FC236}">
                <a16:creationId xmlns:a16="http://schemas.microsoft.com/office/drawing/2014/main" id="{8E30C88D-7B20-4AEC-BB9A-369A29940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406" y="8631577"/>
            <a:ext cx="1852794" cy="989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DFFE3">
                  <a:gamma/>
                  <a:shade val="46275"/>
                  <a:invGamma/>
                </a:srgbClr>
              </a:gs>
              <a:gs pos="50000">
                <a:srgbClr val="6DFFE3"/>
              </a:gs>
              <a:gs pos="100000">
                <a:srgbClr val="6DFFE3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liềm</a:t>
            </a:r>
            <a:endParaRPr lang="en-US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1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54">
        <p14:conveyor dir="l"/>
      </p:transition>
    </mc:Choice>
    <mc:Fallback xmlns="">
      <p:transition spd="slow" advTm="8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552701"/>
            <a:ext cx="13859831" cy="4572000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438400" y="630127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48D073BC-2789-4AF0-B054-E79162947D01}"/>
              </a:ext>
            </a:extLst>
          </p:cNvPr>
          <p:cNvSpPr txBox="1"/>
          <p:nvPr/>
        </p:nvSpPr>
        <p:spPr>
          <a:xfrm>
            <a:off x="2209800" y="2803731"/>
            <a:ext cx="13086856" cy="3968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giöõa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vôùi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beáp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löûa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taâm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hoïp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taïi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baøn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vieäc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lôùn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cuõng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tieáp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khaùch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2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095">
        <p14:doors dir="vert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81200" y="2552700"/>
            <a:ext cx="13859831" cy="6563379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89CE3C66-EF5D-4273-90D5-A20DBB959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229881">
            <a:off x="15485446" y="6885655"/>
            <a:ext cx="2713385" cy="330168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927AB9C-B22A-4B15-B3F3-D0992A51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221004">
            <a:off x="-376326" y="6722092"/>
            <a:ext cx="2901075" cy="29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366024" y="800655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D3E18EFA-8F11-471C-816B-4D34814D5E88}"/>
              </a:ext>
            </a:extLst>
          </p:cNvPr>
          <p:cNvSpPr txBox="1"/>
          <p:nvPr/>
        </p:nvSpPr>
        <p:spPr>
          <a:xfrm>
            <a:off x="914400" y="2299122"/>
            <a:ext cx="16383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	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gian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thöù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thanh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nieân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Theo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quaùn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nhieàu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daân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toäc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trai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16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tuoåi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chöa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ñình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ñeàu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baûo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veä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buoân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					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8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095">
        <p14:doors dir="vert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5747657"/>
            <a:ext cx="4579680" cy="50370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117300" y="6107194"/>
            <a:ext cx="5403614" cy="4379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CD390-F5A3-4622-BDAD-6B760E6ABEDC}"/>
              </a:ext>
            </a:extLst>
          </p:cNvPr>
          <p:cNvSpPr txBox="1"/>
          <p:nvPr/>
        </p:nvSpPr>
        <p:spPr>
          <a:xfrm>
            <a:off x="2209800" y="2247900"/>
            <a:ext cx="12132000" cy="1631216"/>
          </a:xfrm>
          <a:prstGeom prst="rect">
            <a:avLst/>
          </a:prstGeom>
          <a:solidFill>
            <a:srgbClr val="FFFFC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86000" y="3261222"/>
            <a:ext cx="9372600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0700" y="272929"/>
            <a:ext cx="15163800" cy="2240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2400300" y="810187"/>
            <a:ext cx="1394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1. Vì sao nhà rông phải chắc và cao? </a:t>
            </a:r>
            <a:endParaRPr lang="en-US" sz="6000" b="1" dirty="0"/>
          </a:p>
        </p:txBody>
      </p:sp>
      <p:sp>
        <p:nvSpPr>
          <p:cNvPr id="11" name="Rectangle 10"/>
          <p:cNvSpPr/>
          <p:nvPr/>
        </p:nvSpPr>
        <p:spPr>
          <a:xfrm>
            <a:off x="685800" y="2957985"/>
            <a:ext cx="16764000" cy="3232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838200" y="2847679"/>
            <a:ext cx="1645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bão,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đụng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vướng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0"/>
    </mc:Choice>
    <mc:Fallback xmlns=""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6" y="218060"/>
            <a:ext cx="18072000" cy="183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146957" y="695780"/>
            <a:ext cx="1826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2. Gian đầu của nhà rông được trang trí thế nào?</a:t>
            </a:r>
            <a:endParaRPr lang="en-US" sz="6000" b="1" dirty="0"/>
          </a:p>
        </p:txBody>
      </p:sp>
      <p:sp>
        <p:nvSpPr>
          <p:cNvPr id="11" name="Rectangle 10"/>
          <p:cNvSpPr/>
          <p:nvPr/>
        </p:nvSpPr>
        <p:spPr>
          <a:xfrm>
            <a:off x="271186" y="2654233"/>
            <a:ext cx="17602200" cy="2810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271186" y="2654233"/>
            <a:ext cx="173363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Gian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44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</a:t>
            </a:r>
          </a:p>
          <a:p>
            <a:pPr algn="just"/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4"/>
    </mc:Choice>
    <mc:Fallback xmlns="">
      <p:transition spd="slow" advTm="5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198" y="2931304"/>
            <a:ext cx="9372600" cy="1005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5084" y="277106"/>
            <a:ext cx="17604000" cy="1584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90302"/>
            <a:ext cx="1729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2046191"/>
            <a:ext cx="16078200" cy="2499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/>
          <p:cNvSpPr txBox="1"/>
          <p:nvPr/>
        </p:nvSpPr>
        <p:spPr>
          <a:xfrm>
            <a:off x="1156457" y="2218500"/>
            <a:ext cx="15988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Gian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lửa,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là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4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94868" y="5564078"/>
            <a:ext cx="2778832" cy="4416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1"/>
    </mc:Choice>
    <mc:Fallback xmlns="">
      <p:transition spd="slow" advTm="4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384C-997A-4817-8CB6-AC8B01B7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47700"/>
            <a:ext cx="8229600" cy="1143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NỘI DUNG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7FDE2-B6E7-412A-81D2-ECC6469F0BA4}"/>
              </a:ext>
            </a:extLst>
          </p:cNvPr>
          <p:cNvSpPr/>
          <p:nvPr/>
        </p:nvSpPr>
        <p:spPr>
          <a:xfrm>
            <a:off x="1447800" y="1790700"/>
            <a:ext cx="14173200" cy="388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C9346-3518-4808-85D5-590A6B564CDF}"/>
              </a:ext>
            </a:extLst>
          </p:cNvPr>
          <p:cNvSpPr txBox="1">
            <a:spLocks/>
          </p:cNvSpPr>
          <p:nvPr/>
        </p:nvSpPr>
        <p:spPr>
          <a:xfrm>
            <a:off x="2019300" y="1981200"/>
            <a:ext cx="13030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1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067">
        <p:circle/>
      </p:transition>
    </mc:Choice>
    <mc:Fallback xmlns="">
      <p:transition spd="slow" advTm="220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11E377-D91A-461F-B61D-311B457D9736}"/>
              </a:ext>
            </a:extLst>
          </p:cNvPr>
          <p:cNvSpPr/>
          <p:nvPr/>
        </p:nvSpPr>
        <p:spPr>
          <a:xfrm>
            <a:off x="1676400" y="2552700"/>
            <a:ext cx="154686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Luyện đọc lại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510536"/>
      </p:ext>
    </p:extLst>
  </p:cSld>
  <p:clrMapOvr>
    <a:masterClrMapping/>
  </p:clrMapOvr>
  <p:transition spd="slow" advTm="10876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479A-2E2D-4D78-8C89-349A23AB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300325"/>
            <a:ext cx="13563600" cy="13716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rgbClr val="FFFF00"/>
                </a:solidFill>
                <a:latin typeface="+mn-lt"/>
              </a:rPr>
              <a:t>Lưu ý khi các em đọc bài</a:t>
            </a:r>
            <a:endParaRPr lang="en-US" sz="6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8600A-0A00-47A1-B653-8D62F7FBF57E}"/>
              </a:ext>
            </a:extLst>
          </p:cNvPr>
          <p:cNvSpPr txBox="1"/>
          <p:nvPr/>
        </p:nvSpPr>
        <p:spPr>
          <a:xfrm>
            <a:off x="5556584" y="2671925"/>
            <a:ext cx="922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400"/>
            </a:lvl1pPr>
          </a:lstStyle>
          <a:p>
            <a:r>
              <a:rPr lang="vi-VN" b="1" dirty="0"/>
              <a:t>- Giọng đọc thong thả.</a:t>
            </a:r>
            <a:endParaRPr lang="en-US" b="1" dirty="0"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6675C-6930-4406-9966-8B4C04B09C75}"/>
              </a:ext>
            </a:extLst>
          </p:cNvPr>
          <p:cNvSpPr txBox="1"/>
          <p:nvPr/>
        </p:nvSpPr>
        <p:spPr>
          <a:xfrm>
            <a:off x="5584658" y="3850838"/>
            <a:ext cx="10603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/>
              <a:t>- Ngắt nghỉ hơi đúng dấu câu và những câu dài theo hướng dẫn.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C131D-5477-4EEF-9655-16E14479C908}"/>
              </a:ext>
            </a:extLst>
          </p:cNvPr>
          <p:cNvSpPr txBox="1"/>
          <p:nvPr/>
        </p:nvSpPr>
        <p:spPr>
          <a:xfrm>
            <a:off x="5584658" y="6346924"/>
            <a:ext cx="922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/>
              <a:t>- Phát âm đúng từ khó có trong bài.</a:t>
            </a:r>
            <a:endParaRPr lang="en-US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3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801">
        <p14:warp dir="in"/>
      </p:transition>
    </mc:Choice>
    <mc:Fallback xmlns="">
      <p:transition spd="slow" advTm="1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1C0B6-46F5-416E-8096-ECED13E3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6" y="154188"/>
            <a:ext cx="5943600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rông 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media1-dhontvox_ibVluXCE">
            <a:hlinkClick r:id="" action="ppaction://media"/>
            <a:extLst>
              <a:ext uri="{FF2B5EF4-FFF2-40B4-BE49-F238E27FC236}">
                <a16:creationId xmlns:a16="http://schemas.microsoft.com/office/drawing/2014/main" id="{7DFC59F8-78FF-4A87-A940-0DAFECF44778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6000" y="1495891"/>
            <a:ext cx="14796000" cy="83349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C9696-D40A-405C-AF0B-B7B28CC0B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7187"/>
            <a:ext cx="15925800" cy="8851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22A2-C503-4402-AFE7-DF51BEBF6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8" y="377337"/>
            <a:ext cx="17688844" cy="9771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9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150">
        <p:split orient="vert"/>
      </p:transition>
    </mc:Choice>
    <mc:Fallback xmlns="">
      <p:transition spd="slow" advTm="661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8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94" objId="9"/>
        <p14:stopEvt time="30454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BE98D1-3B4C-4AF2-812C-E37A0C3A8AEF}"/>
              </a:ext>
            </a:extLst>
          </p:cNvPr>
          <p:cNvSpPr txBox="1"/>
          <p:nvPr/>
        </p:nvSpPr>
        <p:spPr>
          <a:xfrm>
            <a:off x="580571" y="2324100"/>
            <a:ext cx="17221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     Gian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ñaàu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thôø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vaùch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moät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gioû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maây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ñöïng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Ñoù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nhaët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laáy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choïn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ñaát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Xung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quanh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ngöôøi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ta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caønh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hoa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ñan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tre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vuõ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khí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noâng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cuï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cha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oâng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truyeàn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laïi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duøng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cuùng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srgbClr val="262A55"/>
                </a:solidFill>
                <a:latin typeface="VNI-Avo" pitchFamily="2" charset="0"/>
              </a:rPr>
              <a:t>teá</a:t>
            </a:r>
            <a:r>
              <a:rPr lang="en-US" sz="6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94341815"/>
      </p:ext>
    </p:extLst>
  </p:cSld>
  <p:clrMapOvr>
    <a:masterClrMapping/>
  </p:clrMapOvr>
  <p:transition spd="slow" advTm="3024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0F81-6613-4698-9B4F-5F3087A1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104900"/>
            <a:ext cx="11582400" cy="5410200"/>
          </a:xfrm>
        </p:spPr>
        <p:txBody>
          <a:bodyPr>
            <a:normAutofit/>
          </a:bodyPr>
          <a:lstStyle/>
          <a:p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Luyện đọc lại bài tập đọc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504E4F-D3BE-456C-A9C7-245AB35FBD7B}"/>
              </a:ext>
            </a:extLst>
          </p:cNvPr>
          <p:cNvSpPr txBox="1">
            <a:spLocks/>
          </p:cNvSpPr>
          <p:nvPr/>
        </p:nvSpPr>
        <p:spPr>
          <a:xfrm>
            <a:off x="2971800" y="4533900"/>
            <a:ext cx="11582400" cy="2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bài: Đôi bạn</a:t>
            </a:r>
            <a:b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46181"/>
      </p:ext>
    </p:extLst>
  </p:cSld>
  <p:clrMapOvr>
    <a:masterClrMapping/>
  </p:clrMapOvr>
  <p:transition spd="slow" advTm="19799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8FAD09E7-7A36-4B4A-9764-79A5F7DBD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495300"/>
            <a:ext cx="13182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33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733800" y="283019"/>
            <a:ext cx="1032262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36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36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262A55"/>
                </a:solidFill>
                <a:latin typeface="VNI-Avo" pitchFamily="2" charset="0"/>
              </a:rPr>
              <a:t>Taây</a:t>
            </a:r>
            <a:r>
              <a:rPr lang="en-US" sz="3600" b="1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262A55"/>
                </a:solidFill>
                <a:latin typeface="VNI-Avo" pitchFamily="2" charset="0"/>
              </a:rPr>
              <a:t>Nguyeân</a:t>
            </a:r>
            <a:endParaRPr lang="en-US" sz="3600" b="1" dirty="0">
              <a:solidFill>
                <a:srgbClr val="262A55"/>
              </a:solidFill>
              <a:latin typeface="VNI-Avo" pitchFamily="2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68370" flipH="1">
            <a:off x="2365395" y="1432652"/>
            <a:ext cx="1052246" cy="111198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B378D90B-9A12-4D3A-8C80-BCDBCBEC0F87}"/>
              </a:ext>
            </a:extLst>
          </p:cNvPr>
          <p:cNvSpPr txBox="1"/>
          <p:nvPr/>
        </p:nvSpPr>
        <p:spPr>
          <a:xfrm>
            <a:off x="1023255" y="1076727"/>
            <a:ext cx="168609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Nh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ñöôïc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laøm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loaïi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goã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beàn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chaéc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nhö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lim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guï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E3BE1C7-CA5F-4643-B397-43714F2FDCF6}"/>
              </a:ext>
            </a:extLst>
          </p:cNvPr>
          <p:cNvSpPr txBox="1"/>
          <p:nvPr/>
        </p:nvSpPr>
        <p:spPr>
          <a:xfrm>
            <a:off x="949033" y="2915348"/>
            <a:ext cx="1686098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ñaàu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h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thôø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vaùch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moät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gioû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maây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ñöïng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Ñoù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nhaët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laáy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choïn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ñaát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Xung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quanh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hoøn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thaàn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ngöôøi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ta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treo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caønh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hoa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tre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vuõ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khí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cuï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cha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truyeàn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laïi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troáng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duøng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cuùng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teá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FC3B6BF-C91E-48D9-A635-E1C3AF73A7B3}"/>
              </a:ext>
            </a:extLst>
          </p:cNvPr>
          <p:cNvSpPr txBox="1"/>
          <p:nvPr/>
        </p:nvSpPr>
        <p:spPr>
          <a:xfrm>
            <a:off x="969815" y="5804384"/>
            <a:ext cx="168609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	Gian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giöõa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vôùi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beáp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löûa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taâm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hoïp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taïi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baøn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nhöõng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vieäc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lôùn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Ñaây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cuõng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tieáp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khaùch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B94501D8-8B3E-4190-8FA2-E743F42236EC}"/>
              </a:ext>
            </a:extLst>
          </p:cNvPr>
          <p:cNvSpPr txBox="1"/>
          <p:nvPr/>
        </p:nvSpPr>
        <p:spPr>
          <a:xfrm>
            <a:off x="1004451" y="7734300"/>
            <a:ext cx="1686098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	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gian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thöù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nôi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thanh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nieân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 Theo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quaùn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cuûa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nhieàu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daân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toäc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trai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töø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16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tuoåi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chöa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laäp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gia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ñình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ñeàu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nguû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taäp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trung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ôû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nhaø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baûo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veä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buoân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262A55"/>
                </a:solidFill>
                <a:latin typeface="VNI-Avo" pitchFamily="2" charset="0"/>
              </a:rPr>
              <a:t>laøng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					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                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Theo NGUYEÃN V</a:t>
            </a:r>
            <a:r>
              <a:rPr lang="en-US" sz="3600" dirty="0">
                <a:solidFill>
                  <a:srgbClr val="262A55"/>
                </a:solidFill>
                <a:latin typeface="VNI-Avo" pitchFamily="2" charset="0"/>
              </a:rPr>
              <a:t>AÊN HUY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</p:spTree>
    <p:custDataLst>
      <p:tags r:id="rId1"/>
    </p:custDataLst>
  </p:cSld>
  <p:clrMapOvr>
    <a:masterClrMapping/>
  </p:clrMapOvr>
  <p:transition spd="slow" advTm="324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A7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4675">
            <a:off x="16515733" y="6409003"/>
            <a:ext cx="1590727" cy="370720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9E93BA1-FC40-4C59-978D-201211314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8027429"/>
            <a:ext cx="2717864" cy="2530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1044015"/>
            <a:ext cx="352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</a:rPr>
              <a:t>CHIA ĐOẠN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2628900"/>
            <a:ext cx="1265532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Bài được chia thành 4 đoạn:</a:t>
            </a:r>
          </a:p>
          <a:p>
            <a:pPr marL="571500" indent="-571500">
              <a:buFontTx/>
              <a:buChar char="-"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Đoạn 1: Từ đầu đến “</a:t>
            </a:r>
            <a:r>
              <a:rPr lang="en-US" sz="4800" i="1" smtClean="0">
                <a:latin typeface="Times New Roman" pitchFamily="18" charset="0"/>
                <a:cs typeface="Times New Roman" pitchFamily="18" charset="0"/>
              </a:rPr>
              <a:t>không vướng mái nhà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0" indent="-571500">
              <a:buFontTx/>
              <a:buChar char="-"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Đoạn 2: Tiếp cho đến “</a:t>
            </a:r>
            <a:r>
              <a:rPr lang="en-US" sz="4800" i="1" smtClean="0">
                <a:latin typeface="Times New Roman" pitchFamily="18" charset="0"/>
                <a:cs typeface="Times New Roman" pitchFamily="18" charset="0"/>
              </a:rPr>
              <a:t>dùng khi cúng tế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0" indent="-571500">
              <a:buFontTx/>
              <a:buChar char="-"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Đoạn 3: Tiếp theo đến “</a:t>
            </a:r>
            <a:r>
              <a:rPr lang="en-US" sz="4800" i="1" smtClean="0">
                <a:latin typeface="Times New Roman" pitchFamily="18" charset="0"/>
                <a:cs typeface="Times New Roman" pitchFamily="18" charset="0"/>
              </a:rPr>
              <a:t>nơi tiếp khách của làng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0" indent="-571500">
              <a:buFontTx/>
              <a:buChar char="-"/>
            </a:pP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Đoạn 4: Còn lại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422">
        <p:split orient="vert"/>
      </p:transition>
    </mc:Choice>
    <mc:Fallback xmlns="">
      <p:transition spd="slow" advTm="744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44675">
            <a:off x="16515733" y="6409003"/>
            <a:ext cx="1590727" cy="370720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9E93BA1-FC40-4C59-978D-201211314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04800" y="8027429"/>
            <a:ext cx="2717864" cy="2530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3005434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</a:rPr>
              <a:t>LUYỆN ĐỌC ĐOẠN</a:t>
            </a:r>
            <a:endParaRPr lang="en-US" sz="8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422">
        <p:split orient="vert"/>
      </p:transition>
    </mc:Choice>
    <mc:Fallback xmlns="">
      <p:transition spd="slow" advTm="744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0" y="1126619"/>
            <a:ext cx="17068800" cy="8512681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2819400" y="190500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9333456" y="1126619"/>
            <a:ext cx="0" cy="60361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970326" y="166256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Giải nghĩa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4706E-AAFB-4F0A-8103-112F4784DC32}"/>
              </a:ext>
            </a:extLst>
          </p:cNvPr>
          <p:cNvSpPr txBox="1"/>
          <p:nvPr/>
        </p:nvSpPr>
        <p:spPr>
          <a:xfrm>
            <a:off x="9850383" y="1515091"/>
            <a:ext cx="7680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Rông chiêng: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một điệu múa của đồng bào Tây Nguyên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0AB960FA-F98E-43C8-90CB-94DF52A8877E}"/>
              </a:ext>
            </a:extLst>
          </p:cNvPr>
          <p:cNvSpPr txBox="1"/>
          <p:nvPr/>
        </p:nvSpPr>
        <p:spPr>
          <a:xfrm>
            <a:off x="990600" y="1603673"/>
            <a:ext cx="7876584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</a:rPr>
              <a:t>	Nh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thöôøng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ñöôïc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laøm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baèng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caùc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loaïi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goã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beàn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chaéc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nhö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lim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guï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seán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taùu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44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A9BACC70-156A-4852-97C6-88E72662CC5A}"/>
              </a:ext>
            </a:extLst>
          </p:cNvPr>
          <p:cNvSpPr txBox="1"/>
          <p:nvPr/>
        </p:nvSpPr>
        <p:spPr>
          <a:xfrm>
            <a:off x="9601200" y="4185877"/>
            <a:ext cx="783952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Noù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phaûi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cao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ñeå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voi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qua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ñuïng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vaø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muùa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roâng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chieâng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treân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saøn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ngoïn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giaùo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khoâng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vöôùng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262A55"/>
                </a:solidFill>
                <a:latin typeface="VNI-Avo" pitchFamily="2" charset="0"/>
              </a:rPr>
              <a:t>maùi</a:t>
            </a:r>
            <a:r>
              <a:rPr lang="en-US" sz="4000" dirty="0">
                <a:solidFill>
                  <a:srgbClr val="262A55"/>
                </a:solidFill>
                <a:latin typeface="VNI-Avo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</a:endParaRPr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FE7415EE-0197-44B4-AAFD-B530F97CAC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44881" y="4239791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id="{2E07C405-128A-4BCA-BAB9-6FF2C22F1D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46290" y="4947279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8">
            <a:extLst>
              <a:ext uri="{FF2B5EF4-FFF2-40B4-BE49-F238E27FC236}">
                <a16:creationId xmlns:a16="http://schemas.microsoft.com/office/drawing/2014/main" id="{FA065706-28FF-4347-82ED-25D880619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364535" y="5511781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297DC8D6-A251-45D7-9956-63519E988E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80012" y="6045181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8">
            <a:extLst>
              <a:ext uri="{FF2B5EF4-FFF2-40B4-BE49-F238E27FC236}">
                <a16:creationId xmlns:a16="http://schemas.microsoft.com/office/drawing/2014/main" id="{6563C4E4-73F0-4541-973D-55BADAF01A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44806" y="6045181"/>
            <a:ext cx="152166" cy="5022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964855" y="3321903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Ngắt câu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082">
        <p14:doors dir="vert"/>
      </p:transition>
    </mc:Choice>
    <mc:Fallback xmlns="">
      <p:transition spd="slow" advTm="33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0" grpId="0"/>
      <p:bldP spid="23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rgbClr val="C5D5E9"/>
            </a:gs>
            <a:gs pos="58400">
              <a:srgbClr val="BFD1E7"/>
            </a:gs>
            <a:gs pos="39000">
              <a:srgbClr val="B4C9E3"/>
            </a:gs>
            <a:gs pos="0">
              <a:schemeClr val="accent1">
                <a:lumMod val="45000"/>
                <a:lumOff val="5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ABE41-D2ED-4B2F-B1EC-9AFC3F41F716}"/>
              </a:ext>
            </a:extLst>
          </p:cNvPr>
          <p:cNvSpPr txBox="1"/>
          <p:nvPr/>
        </p:nvSpPr>
        <p:spPr>
          <a:xfrm>
            <a:off x="838200" y="509155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solidFill>
                  <a:schemeClr val="tx2">
                    <a:lumMod val="75000"/>
                  </a:schemeClr>
                </a:solidFill>
              </a:rPr>
              <a:t>chiêng trống</a:t>
            </a:r>
            <a:endParaRPr lang="en-US" sz="8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8" descr="450px-Babendil_01">
            <a:extLst>
              <a:ext uri="{FF2B5EF4-FFF2-40B4-BE49-F238E27FC236}">
                <a16:creationId xmlns:a16="http://schemas.microsoft.com/office/drawing/2014/main" id="{8506D2FF-EA65-44EA-ACC4-D4F5C76C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14" y="2469122"/>
            <a:ext cx="5770145" cy="67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05-Trong-24309-300">
            <a:extLst>
              <a:ext uri="{FF2B5EF4-FFF2-40B4-BE49-F238E27FC236}">
                <a16:creationId xmlns:a16="http://schemas.microsoft.com/office/drawing/2014/main" id="{EF43A9C3-3E31-429F-BDB9-7BA874CB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400300"/>
            <a:ext cx="5786186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>
            <a:extLst>
              <a:ext uri="{FF2B5EF4-FFF2-40B4-BE49-F238E27FC236}">
                <a16:creationId xmlns:a16="http://schemas.microsoft.com/office/drawing/2014/main" id="{B7BAB411-0615-42EA-91C8-B6D5C8E3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9194388"/>
            <a:ext cx="5786186" cy="787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trống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BF947EE-59B5-44C4-97F6-B566633F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815" y="9194388"/>
            <a:ext cx="5786186" cy="787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chiêng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1952">
        <p:cut/>
      </p:transition>
    </mc:Choice>
    <mc:Fallback xmlns="">
      <p:transition advTm="2195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C9DED-F418-4A60-A943-5F00BA1B2ABA}"/>
              </a:ext>
            </a:extLst>
          </p:cNvPr>
          <p:cNvSpPr txBox="1"/>
          <p:nvPr/>
        </p:nvSpPr>
        <p:spPr>
          <a:xfrm>
            <a:off x="1295400" y="342900"/>
            <a:ext cx="1440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chemeClr val="tx2">
                    <a:lumMod val="75000"/>
                  </a:schemeClr>
                </a:solidFill>
              </a:rPr>
              <a:t>rông chiêng</a:t>
            </a:r>
            <a:endParaRPr lang="en-US" sz="7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videoplayback-hzbqfkzb_UHMCPQCS">
            <a:hlinkClick r:id="" action="ppaction://media"/>
            <a:extLst>
              <a:ext uri="{FF2B5EF4-FFF2-40B4-BE49-F238E27FC236}">
                <a16:creationId xmlns:a16="http://schemas.microsoft.com/office/drawing/2014/main" id="{0FBD88A4-1302-4635-8A57-2DDB369FA19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4309" y="1509709"/>
            <a:ext cx="14976000" cy="8424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C21D9D-4188-430F-8DF3-CF5644299C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6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000">
        <p14:reveal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17" objId="8"/>
        <p14:triggerEvt type="onClick" time="8217" objId="8"/>
        <p14:stopEvt time="15621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1264180"/>
            <a:ext cx="17511475" cy="8202722"/>
            <a:chOff x="0" y="0"/>
            <a:chExt cx="7457039" cy="1526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7039" cy="1526168"/>
            </a:xfrm>
            <a:custGeom>
              <a:avLst/>
              <a:gdLst/>
              <a:ahLst/>
              <a:cxnLst/>
              <a:rect l="l" t="t" r="r" b="b"/>
              <a:pathLst>
                <a:path w="7457039" h="1526168">
                  <a:moveTo>
                    <a:pt x="7332579" y="1526168"/>
                  </a:moveTo>
                  <a:lnTo>
                    <a:pt x="124460" y="1526168"/>
                  </a:lnTo>
                  <a:cubicBezTo>
                    <a:pt x="55880" y="1526168"/>
                    <a:pt x="0" y="1470288"/>
                    <a:pt x="0" y="1401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2579" y="0"/>
                  </a:lnTo>
                  <a:cubicBezTo>
                    <a:pt x="7401159" y="0"/>
                    <a:pt x="7457039" y="55880"/>
                    <a:pt x="7457039" y="124460"/>
                  </a:cubicBezTo>
                  <a:lnTo>
                    <a:pt x="7457039" y="1401708"/>
                  </a:lnTo>
                  <a:cubicBezTo>
                    <a:pt x="7457039" y="1470288"/>
                    <a:pt x="7401159" y="1526168"/>
                    <a:pt x="7332579" y="1526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9466902"/>
            <a:ext cx="18288000" cy="820098"/>
            <a:chOff x="0" y="0"/>
            <a:chExt cx="24384000" cy="109346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FADEC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4605159" y="349905"/>
              <a:ext cx="9251474" cy="35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ts val="223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0" i="0" u="none" strike="noStrike" kern="1200" cap="none" spc="0" normalizeH="0" baseline="0" noProof="0">
                  <a:ln>
                    <a:noFill/>
                  </a:ln>
                  <a:solidFill>
                    <a:srgbClr val="1C4F59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English Class | Laredo York Primary School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82539F-99FD-47CD-96F4-ED8DE038BB8D}"/>
              </a:ext>
            </a:extLst>
          </p:cNvPr>
          <p:cNvSpPr txBox="1"/>
          <p:nvPr/>
        </p:nvSpPr>
        <p:spPr>
          <a:xfrm>
            <a:off x="1611315" y="433183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3CB0D-46E8-49DD-B311-56567BDCEF67}"/>
              </a:ext>
            </a:extLst>
          </p:cNvPr>
          <p:cNvCxnSpPr>
            <a:cxnSpLocks/>
          </p:cNvCxnSpPr>
          <p:nvPr/>
        </p:nvCxnSpPr>
        <p:spPr>
          <a:xfrm>
            <a:off x="10058400" y="2612519"/>
            <a:ext cx="0" cy="60361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6">
            <a:extLst>
              <a:ext uri="{FF2B5EF4-FFF2-40B4-BE49-F238E27FC236}">
                <a16:creationId xmlns:a16="http://schemas.microsoft.com/office/drawing/2014/main" id="{01931557-0864-4F15-AAFE-702FFB70092D}"/>
              </a:ext>
            </a:extLst>
          </p:cNvPr>
          <p:cNvSpPr txBox="1"/>
          <p:nvPr/>
        </p:nvSpPr>
        <p:spPr>
          <a:xfrm>
            <a:off x="590167" y="1820742"/>
            <a:ext cx="902103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Gian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thôø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vaùch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moät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gioû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ñöïng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nhaët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laäp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caønh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cha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truyeàn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laïi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chieâng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duøng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teá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BD5B1B-651F-4947-B5DE-721A1702DBA4}"/>
              </a:ext>
            </a:extLst>
          </p:cNvPr>
          <p:cNvSpPr txBox="1"/>
          <p:nvPr/>
        </p:nvSpPr>
        <p:spPr>
          <a:xfrm>
            <a:off x="11927137" y="1771132"/>
            <a:ext cx="306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Giải nghĩa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C4706E-AAFB-4F0A-8103-112F4784DC32}"/>
              </a:ext>
            </a:extLst>
          </p:cNvPr>
          <p:cNvSpPr txBox="1"/>
          <p:nvPr/>
        </p:nvSpPr>
        <p:spPr>
          <a:xfrm>
            <a:off x="10289543" y="3009900"/>
            <a:ext cx="5784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 cụ: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đồ dùng để làm ruộng (cuốc, cày, bừa, liềm, hái,…)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E7BDA922-8559-43C6-B0AB-B78D5CC6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015" y="5217492"/>
            <a:ext cx="2971800" cy="2143228"/>
          </a:xfrm>
          <a:prstGeom prst="rect">
            <a:avLst/>
          </a:prstGeom>
          <a:noFill/>
          <a:ln w="38100" cmpd="sng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601A5A-6678-44D2-A6CB-FBC9D853D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602" y="5009045"/>
            <a:ext cx="2843069" cy="2351675"/>
          </a:xfrm>
          <a:prstGeom prst="rect">
            <a:avLst/>
          </a:prstGeom>
        </p:spPr>
      </p:pic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4BD05173-67AA-4BEB-BC37-28B5CEB7FC97}"/>
              </a:ext>
            </a:extLst>
          </p:cNvPr>
          <p:cNvSpPr/>
          <p:nvPr/>
        </p:nvSpPr>
        <p:spPr>
          <a:xfrm>
            <a:off x="10953869" y="8153955"/>
            <a:ext cx="2302982" cy="765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cày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Rectangle: Rounded Corners 14">
            <a:extLst>
              <a:ext uri="{FF2B5EF4-FFF2-40B4-BE49-F238E27FC236}">
                <a16:creationId xmlns:a16="http://schemas.microsoft.com/office/drawing/2014/main" id="{11A65F8C-5A8D-4CED-99B4-789400FDADD4}"/>
              </a:ext>
            </a:extLst>
          </p:cNvPr>
          <p:cNvSpPr/>
          <p:nvPr/>
        </p:nvSpPr>
        <p:spPr>
          <a:xfrm>
            <a:off x="14987686" y="8153955"/>
            <a:ext cx="2193110" cy="765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bừa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917">
        <p14:doors dir="vert"/>
      </p:transition>
    </mc:Choice>
    <mc:Fallback xmlns="">
      <p:transition spd="slow" advTm="2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7|2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.3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6|2.6|2.1|2.9|2.8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|0.7|4.5|1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2|3.5|3.6|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|2|3.5|3.6|2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524</Words>
  <Application>Microsoft Office PowerPoint</Application>
  <PresentationFormat>Custom</PresentationFormat>
  <Paragraphs>64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inpin heiti</vt:lpstr>
      <vt:lpstr>Aileron Regular</vt:lpstr>
      <vt:lpstr>VNI-Avo</vt:lpstr>
      <vt:lpstr>Nunito</vt:lpstr>
      <vt:lpstr>Calibri</vt:lpstr>
      <vt:lpstr>DengXian</vt:lpstr>
      <vt:lpstr>Times New Roman</vt:lpstr>
      <vt:lpstr>Mitr SemiBold</vt:lpstr>
      <vt:lpstr>Microsoft YaHei</vt:lpstr>
      <vt:lpstr>Office Theme</vt:lpstr>
      <vt:lpstr>第一PPT，www.1ppt.com</vt:lpstr>
      <vt:lpstr>PowerPoint Presentation</vt:lpstr>
      <vt:lpstr>nhà rông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Lưu ý khi các em đọc bài</vt:lpstr>
      <vt:lpstr>PowerPoint Presentation</vt:lpstr>
      <vt:lpstr>DẶN DÒ    - Luyện đọc lại bài tập đọc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Hồng và Xanh dương Dụng cụ Học tập Giới thiệu bản thân Bản thuyết trình Giáo dục</dc:title>
  <dc:creator>asus</dc:creator>
  <cp:lastModifiedBy>Admin</cp:lastModifiedBy>
  <cp:revision>104</cp:revision>
  <dcterms:created xsi:type="dcterms:W3CDTF">2006-08-16T00:00:00Z</dcterms:created>
  <dcterms:modified xsi:type="dcterms:W3CDTF">2021-12-15T12:59:47Z</dcterms:modified>
  <dc:identifier>DAEtwI4CYO0</dc:identifier>
</cp:coreProperties>
</file>