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3"/>
  </p:notesMasterIdLst>
  <p:sldIdLst>
    <p:sldId id="487" r:id="rId2"/>
    <p:sldId id="489" r:id="rId3"/>
    <p:sldId id="491" r:id="rId4"/>
    <p:sldId id="490" r:id="rId5"/>
    <p:sldId id="257" r:id="rId6"/>
    <p:sldId id="259" r:id="rId7"/>
    <p:sldId id="417" r:id="rId8"/>
    <p:sldId id="286" r:id="rId9"/>
    <p:sldId id="261" r:id="rId10"/>
    <p:sldId id="268" r:id="rId11"/>
    <p:sldId id="403" r:id="rId12"/>
    <p:sldId id="495" r:id="rId13"/>
    <p:sldId id="418" r:id="rId14"/>
    <p:sldId id="496" r:id="rId15"/>
    <p:sldId id="497" r:id="rId16"/>
    <p:sldId id="493" r:id="rId17"/>
    <p:sldId id="481" r:id="rId18"/>
    <p:sldId id="482" r:id="rId19"/>
    <p:sldId id="498" r:id="rId20"/>
    <p:sldId id="499" r:id="rId21"/>
    <p:sldId id="494" r:id="rId22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Muli" panose="020B0604020202020204" charset="0"/>
      <p:regular r:id="rId33"/>
      <p: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CCCF42-E481-489F-A090-7432CDEA442F}">
  <a:tblStyle styleId="{CDCCCF42-E481-489F-A090-7432CDEA44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A4FE9-5BF7-468A-A00C-F9FC09BBC12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6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2368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81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40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840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08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1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‐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‐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‐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/>
              <a:pPr lvl="0" eaLnBrk="1" hangingPunct="1">
                <a:buNone/>
              </a:pPr>
              <a:t>‹#›</a:t>
            </a:fld>
            <a:endParaRPr lang="en-US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58308"/>
      </p:ext>
    </p:extLst>
  </p:cSld>
  <p:clrMapOvr>
    <a:masterClrMapping/>
  </p:clrMapOvr>
  <p:transition spd="slow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05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05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850051E-A3C3-4853-8F13-6FFC20EA8617}" type="slidenum">
              <a:rPr lang="en-US" sz="105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sz="105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35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6B880E-3BE9-4A10-966A-C1D42C70BCF6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inpin heiti" charset="-122"/>
                <a:cs typeface="+mn-cs"/>
              </a:rPr>
              <a:pPr defTabSz="685800">
                <a:buClrTx/>
                <a:defRPr/>
              </a:pPr>
              <a:t>2021/11/15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D05F30F0-2D64-4950-B991-DBE38FB597C1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inpin heiti" charset="-122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89929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6B880E-3BE9-4A10-966A-C1D42C70BCF6}" type="datetimeFigureOut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inpin heiti" charset="-122"/>
                <a:cs typeface="+mn-cs"/>
              </a:rPr>
              <a:pPr defTabSz="685800">
                <a:buClrTx/>
                <a:defRPr/>
              </a:pPr>
              <a:t>2021/11/15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zh-CN" altLang="en-US" sz="900" kern="120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D05F30F0-2D64-4950-B991-DBE38FB597C1}" type="slidenum">
              <a:rPr lang="zh-CN" altLang="en-US" sz="900" kern="1200" smtClean="0">
                <a:solidFill>
                  <a:prstClr val="black">
                    <a:tint val="75000"/>
                  </a:prstClr>
                </a:solidFill>
                <a:ea typeface="inpin heiti" charset="-122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zh-CN" altLang="en-US" sz="900" kern="1200">
              <a:solidFill>
                <a:prstClr val="black">
                  <a:tint val="75000"/>
                </a:prstClr>
              </a:solidFill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31121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matic SC"/>
              <a:buNone/>
              <a:defRPr sz="24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‐"/>
              <a:defRPr sz="2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6" r:id="rId4"/>
    <p:sldLayoutId id="2147483659" r:id="rId5"/>
    <p:sldLayoutId id="2147483660" r:id="rId6"/>
    <p:sldLayoutId id="2147483661" r:id="rId7"/>
    <p:sldLayoutId id="2147483662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5903981" y="3421427"/>
            <a:ext cx="3084877" cy="200691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341529"/>
            <a:ext cx="9144000" cy="180197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F438CF3-0FB1-4A39-9E0F-CB9E32659DC5}"/>
              </a:ext>
            </a:extLst>
          </p:cNvPr>
          <p:cNvSpPr txBox="1"/>
          <p:nvPr/>
        </p:nvSpPr>
        <p:spPr>
          <a:xfrm>
            <a:off x="3271615" y="2844416"/>
            <a:ext cx="29670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kern="1200" dirty="0" err="1">
                <a:ln w="57150">
                  <a:noFill/>
                </a:ln>
                <a:solidFill>
                  <a:srgbClr val="FF339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Môn</a:t>
            </a:r>
            <a:r>
              <a:rPr lang="en-US" altLang="zh-CN" sz="4500" b="1" kern="1200" dirty="0">
                <a:ln w="57150">
                  <a:noFill/>
                </a:ln>
                <a:solidFill>
                  <a:srgbClr val="FF339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Toán</a:t>
            </a:r>
            <a:endParaRPr lang="zh-CN" altLang="en-US" sz="4500" b="1" kern="1200" dirty="0">
              <a:ln w="57150">
                <a:noFill/>
              </a:ln>
              <a:solidFill>
                <a:srgbClr val="FF339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1071563" y="1185862"/>
            <a:ext cx="7522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5400" kern="1200" dirty="0" err="1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Chào</a:t>
            </a:r>
            <a:r>
              <a:rPr lang="en-US" altLang="zh-CN" sz="5400" kern="12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5400" kern="1200" dirty="0" err="1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mừng</a:t>
            </a:r>
            <a:r>
              <a:rPr lang="en-US" altLang="zh-CN" sz="5400" kern="12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các con</a:t>
            </a:r>
          </a:p>
          <a:p>
            <a:pPr algn="ctr" defTabSz="685800">
              <a:buClrTx/>
              <a:defRPr/>
            </a:pPr>
            <a:r>
              <a:rPr lang="en-US" altLang="zh-CN" sz="5400" kern="1200" dirty="0" err="1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đến</a:t>
            </a:r>
            <a:r>
              <a:rPr lang="en-US" altLang="zh-CN" sz="5400" kern="12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với </a:t>
            </a:r>
            <a:r>
              <a:rPr lang="en-US" altLang="zh-CN" sz="5400" kern="1200" dirty="0" err="1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bài</a:t>
            </a:r>
            <a:r>
              <a:rPr lang="en-US" altLang="zh-CN" sz="5400" kern="12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5400" kern="1200" dirty="0" err="1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giảng</a:t>
            </a:r>
            <a:r>
              <a:rPr lang="en-US" altLang="zh-CN" sz="5400" kern="12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online </a:t>
            </a:r>
            <a:endParaRPr lang="zh-CN" altLang="en-US" sz="5400" kern="120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7766005" y="69173"/>
            <a:ext cx="1446092" cy="145816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2339667" cy="168184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127248" y="-48060"/>
            <a:ext cx="3540580" cy="169263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518146" y="2880819"/>
            <a:ext cx="677328" cy="682985"/>
          </a:xfrm>
          <a:prstGeom prst="rect">
            <a:avLst/>
          </a:prstGeom>
        </p:spPr>
      </p:pic>
      <p:pic>
        <p:nvPicPr>
          <p:cNvPr id="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49101" y="-1847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14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F18786-220B-45D1-96F4-AD11EA9AAAF2}"/>
              </a:ext>
            </a:extLst>
          </p:cNvPr>
          <p:cNvGrpSpPr/>
          <p:nvPr/>
        </p:nvGrpSpPr>
        <p:grpSpPr>
          <a:xfrm>
            <a:off x="333724" y="540085"/>
            <a:ext cx="8522682" cy="1200329"/>
            <a:chOff x="531628" y="1520840"/>
            <a:chExt cx="8522682" cy="1200329"/>
          </a:xfrm>
        </p:grpSpPr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9FB40F46-FE48-446E-B0A8-D7FDD52F3830}"/>
                </a:ext>
              </a:extLst>
            </p:cNvPr>
            <p:cNvSpPr/>
            <p:nvPr/>
          </p:nvSpPr>
          <p:spPr>
            <a:xfrm>
              <a:off x="531628" y="1601881"/>
              <a:ext cx="538716" cy="545804"/>
            </a:xfrm>
            <a:prstGeom prst="donu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D6B76-DDA7-447E-9F2E-9CEE1B92EB00}"/>
                </a:ext>
              </a:extLst>
            </p:cNvPr>
            <p:cNvSpPr txBox="1"/>
            <p:nvPr/>
          </p:nvSpPr>
          <p:spPr>
            <a:xfrm>
              <a:off x="1070344" y="1520840"/>
              <a:ext cx="79839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18l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6l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939F364-AA7D-4425-BDA1-828296DB8371}"/>
              </a:ext>
            </a:extLst>
          </p:cNvPr>
          <p:cNvSpPr txBox="1"/>
          <p:nvPr/>
        </p:nvSpPr>
        <p:spPr>
          <a:xfrm>
            <a:off x="1912882" y="1801714"/>
            <a:ext cx="17057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2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2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EA9A6B-1071-4898-B612-FFEF0020CC34}"/>
              </a:ext>
            </a:extLst>
          </p:cNvPr>
          <p:cNvSpPr txBox="1"/>
          <p:nvPr/>
        </p:nvSpPr>
        <p:spPr>
          <a:xfrm>
            <a:off x="-52389" y="2459219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DB82C2-4748-4F3D-B35C-121D13F3ACFB}"/>
              </a:ext>
            </a:extLst>
          </p:cNvPr>
          <p:cNvSpPr txBox="1"/>
          <p:nvPr/>
        </p:nvSpPr>
        <p:spPr>
          <a:xfrm>
            <a:off x="-51929" y="2870780"/>
            <a:ext cx="184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4A71B0-0E4D-42BC-993E-F386FB1AC832}"/>
              </a:ext>
            </a:extLst>
          </p:cNvPr>
          <p:cNvGrpSpPr/>
          <p:nvPr/>
        </p:nvGrpSpPr>
        <p:grpSpPr>
          <a:xfrm>
            <a:off x="1848557" y="2596340"/>
            <a:ext cx="1409388" cy="180898"/>
            <a:chOff x="1857433" y="3582763"/>
            <a:chExt cx="1396130" cy="129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4D8F005-8DCF-4312-87B0-4E4890DE8D85}"/>
                </a:ext>
              </a:extLst>
            </p:cNvPr>
            <p:cNvCxnSpPr>
              <a:cxnSpLocks/>
            </p:cNvCxnSpPr>
            <p:nvPr/>
          </p:nvCxnSpPr>
          <p:spPr>
            <a:xfrm>
              <a:off x="1857433" y="3653647"/>
              <a:ext cx="1396130" cy="0"/>
            </a:xfrm>
            <a:prstGeom prst="line">
              <a:avLst/>
            </a:prstGeom>
            <a:ln w="19050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781B088-89DB-4772-944D-0243C5FE5274}"/>
                </a:ext>
              </a:extLst>
            </p:cNvPr>
            <p:cNvCxnSpPr>
              <a:cxnSpLocks/>
            </p:cNvCxnSpPr>
            <p:nvPr/>
          </p:nvCxnSpPr>
          <p:spPr>
            <a:xfrm>
              <a:off x="1857433" y="3582763"/>
              <a:ext cx="0" cy="129690"/>
            </a:xfrm>
            <a:prstGeom prst="line">
              <a:avLst/>
            </a:prstGeom>
            <a:ln w="19050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C899FB-FF1D-4FB0-8D37-413AEF6944D0}"/>
                </a:ext>
              </a:extLst>
            </p:cNvPr>
            <p:cNvCxnSpPr>
              <a:cxnSpLocks/>
            </p:cNvCxnSpPr>
            <p:nvPr/>
          </p:nvCxnSpPr>
          <p:spPr>
            <a:xfrm>
              <a:off x="3253563" y="3582763"/>
              <a:ext cx="0" cy="129690"/>
            </a:xfrm>
            <a:prstGeom prst="line">
              <a:avLst/>
            </a:prstGeom>
            <a:ln w="19050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9BA7CE8-0559-4E11-B8BA-A5C63E34DA73}"/>
              </a:ext>
            </a:extLst>
          </p:cNvPr>
          <p:cNvSpPr txBox="1"/>
          <p:nvPr/>
        </p:nvSpPr>
        <p:spPr>
          <a:xfrm>
            <a:off x="2159971" y="215033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90A11-900D-4BDA-8E06-F1EDF5A4A5E2}"/>
              </a:ext>
            </a:extLst>
          </p:cNvPr>
          <p:cNvGrpSpPr/>
          <p:nvPr/>
        </p:nvGrpSpPr>
        <p:grpSpPr>
          <a:xfrm>
            <a:off x="1848557" y="2668953"/>
            <a:ext cx="2211446" cy="489386"/>
            <a:chOff x="1848557" y="3177759"/>
            <a:chExt cx="2211446" cy="48938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E523780-402B-4ED3-B9CC-4C1E84D535A3}"/>
                </a:ext>
              </a:extLst>
            </p:cNvPr>
            <p:cNvCxnSpPr>
              <a:cxnSpLocks/>
            </p:cNvCxnSpPr>
            <p:nvPr/>
          </p:nvCxnSpPr>
          <p:spPr>
            <a:xfrm>
              <a:off x="3966219" y="3555043"/>
              <a:ext cx="0" cy="106594"/>
            </a:xfrm>
            <a:prstGeom prst="line">
              <a:avLst/>
            </a:prstGeom>
            <a:ln w="19050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8EBA749-A458-4377-B75B-37BA378FB845}"/>
                </a:ext>
              </a:extLst>
            </p:cNvPr>
            <p:cNvGrpSpPr/>
            <p:nvPr/>
          </p:nvGrpSpPr>
          <p:grpSpPr>
            <a:xfrm>
              <a:off x="1848557" y="3177759"/>
              <a:ext cx="2211446" cy="489386"/>
              <a:chOff x="1848557" y="3177759"/>
              <a:chExt cx="2211446" cy="489386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B749C1D-66FE-416D-949F-2C5C1DD9B0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818" y="3613847"/>
                <a:ext cx="2104401" cy="0"/>
              </a:xfrm>
              <a:prstGeom prst="line">
                <a:avLst/>
              </a:prstGeom>
              <a:ln w="19050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31262E6-3BDF-4DD3-A432-0AD106B1B4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8557" y="3551163"/>
                <a:ext cx="0" cy="106594"/>
              </a:xfrm>
              <a:prstGeom prst="line">
                <a:avLst/>
              </a:prstGeom>
              <a:ln w="19050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E8B1F43-976D-44C9-9DE7-6720CE6643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3015" y="3560551"/>
                <a:ext cx="0" cy="106594"/>
              </a:xfrm>
              <a:prstGeom prst="line">
                <a:avLst/>
              </a:prstGeom>
              <a:ln w="19050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8C9A2F1-8FB6-4571-BDD4-DF27FACF8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8557" y="3307630"/>
                <a:ext cx="0" cy="269413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6632535-4964-47AD-93DF-BD46C9428E38}"/>
                  </a:ext>
                </a:extLst>
              </p:cNvPr>
              <p:cNvCxnSpPr/>
              <p:nvPr/>
            </p:nvCxnSpPr>
            <p:spPr>
              <a:xfrm>
                <a:off x="3253015" y="3308260"/>
                <a:ext cx="0" cy="30558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511AF38-EC08-4749-A474-7FFFF0B19CD3}"/>
                  </a:ext>
                </a:extLst>
              </p:cNvPr>
              <p:cNvSpPr/>
              <p:nvPr/>
            </p:nvSpPr>
            <p:spPr>
              <a:xfrm>
                <a:off x="3271073" y="3507826"/>
                <a:ext cx="695146" cy="106021"/>
              </a:xfrm>
              <a:custGeom>
                <a:avLst/>
                <a:gdLst>
                  <a:gd name="connsiteX0" fmla="*/ 0 w 893135"/>
                  <a:gd name="connsiteY0" fmla="*/ 184345 h 184345"/>
                  <a:gd name="connsiteX1" fmla="*/ 460745 w 893135"/>
                  <a:gd name="connsiteY1" fmla="*/ 47 h 184345"/>
                  <a:gd name="connsiteX2" fmla="*/ 893135 w 893135"/>
                  <a:gd name="connsiteY2" fmla="*/ 170168 h 18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3135" h="184345">
                    <a:moveTo>
                      <a:pt x="0" y="184345"/>
                    </a:moveTo>
                    <a:cubicBezTo>
                      <a:pt x="155944" y="93377"/>
                      <a:pt x="311889" y="2410"/>
                      <a:pt x="460745" y="47"/>
                    </a:cubicBezTo>
                    <a:cubicBezTo>
                      <a:pt x="609601" y="-2316"/>
                      <a:pt x="751368" y="83926"/>
                      <a:pt x="893135" y="170168"/>
                    </a:cubicBezTo>
                  </a:path>
                </a:pathLst>
              </a:custGeom>
              <a:ln>
                <a:solidFill>
                  <a:schemeClr val="accent2">
                    <a:lumMod val="25000"/>
                  </a:schemeClr>
                </a:solidFill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0C9D3D3-872D-44C8-9ABE-44CFBBC11603}"/>
                  </a:ext>
                </a:extLst>
              </p:cNvPr>
              <p:cNvSpPr txBox="1"/>
              <p:nvPr/>
            </p:nvSpPr>
            <p:spPr>
              <a:xfrm>
                <a:off x="3266196" y="3177759"/>
                <a:ext cx="7938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6l </a:t>
                </a:r>
                <a:r>
                  <a:rPr 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dầu</a:t>
                </a:r>
                <a:endParaRPr lang="vi-VN" sz="1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Right Brace 32">
            <a:extLst>
              <a:ext uri="{FF2B5EF4-FFF2-40B4-BE49-F238E27FC236}">
                <a16:creationId xmlns:a16="http://schemas.microsoft.com/office/drawing/2014/main" id="{B18A3FE8-1FF1-4109-BB9C-8775AB97F35E}"/>
              </a:ext>
            </a:extLst>
          </p:cNvPr>
          <p:cNvSpPr/>
          <p:nvPr/>
        </p:nvSpPr>
        <p:spPr>
          <a:xfrm>
            <a:off x="4029783" y="2586423"/>
            <a:ext cx="161405" cy="57864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ADA266-24AA-4B0D-ABCE-48A97F466780}"/>
              </a:ext>
            </a:extLst>
          </p:cNvPr>
          <p:cNvSpPr txBox="1"/>
          <p:nvPr/>
        </p:nvSpPr>
        <p:spPr>
          <a:xfrm>
            <a:off x="4127564" y="269890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2C7314-ECF0-4CD4-AC05-5899AE1B3253}"/>
              </a:ext>
            </a:extLst>
          </p:cNvPr>
          <p:cNvSpPr txBox="1"/>
          <p:nvPr/>
        </p:nvSpPr>
        <p:spPr>
          <a:xfrm>
            <a:off x="6363553" y="1770161"/>
            <a:ext cx="1214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20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8367E8-85F1-4872-8D3D-AAE67943D2CB}"/>
              </a:ext>
            </a:extLst>
          </p:cNvPr>
          <p:cNvSpPr txBox="1"/>
          <p:nvPr/>
        </p:nvSpPr>
        <p:spPr>
          <a:xfrm>
            <a:off x="4843756" y="2105275"/>
            <a:ext cx="4419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0011592-29F7-459E-987B-280C8AA972FC}"/>
                  </a:ext>
                </a:extLst>
              </p:cNvPr>
              <p:cNvSpPr txBox="1"/>
              <p:nvPr/>
            </p:nvSpPr>
            <p:spPr>
              <a:xfrm>
                <a:off x="5524216" y="2520774"/>
                <a:ext cx="23484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vi-VN" sz="20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vi-VN" sz="2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𝐥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ầ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0011592-29F7-459E-987B-280C8AA97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216" y="2520774"/>
                <a:ext cx="2348400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1299" t="-2000" r="-3377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90A89DA-0D1E-4B8E-851A-92D8F603EF8A}"/>
                  </a:ext>
                </a:extLst>
              </p:cNvPr>
              <p:cNvSpPr txBox="1"/>
              <p:nvPr/>
            </p:nvSpPr>
            <p:spPr>
              <a:xfrm>
                <a:off x="5562435" y="3340043"/>
                <a:ext cx="250228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vi-VN" sz="20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vi-VN" sz="2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𝐥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ầ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90A89DA-0D1E-4B8E-851A-92D8F603E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435" y="3340043"/>
                <a:ext cx="2502287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1217" t="-2000" r="-292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B6B4B93A-E07B-472F-BE99-C12D8F5B0D4C}"/>
              </a:ext>
            </a:extLst>
          </p:cNvPr>
          <p:cNvSpPr txBox="1"/>
          <p:nvPr/>
        </p:nvSpPr>
        <p:spPr>
          <a:xfrm>
            <a:off x="4797455" y="2809432"/>
            <a:ext cx="4346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EFFC567-291F-447D-B34B-864E786952FA}"/>
                  </a:ext>
                </a:extLst>
              </p:cNvPr>
              <p:cNvSpPr txBox="1"/>
              <p:nvPr/>
            </p:nvSpPr>
            <p:spPr>
              <a:xfrm>
                <a:off x="5997159" y="3836272"/>
                <a:ext cx="19182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Đá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ố: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𝐥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ầ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EFFC567-291F-447D-B34B-864E78695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159" y="3836272"/>
                <a:ext cx="1918282" cy="307777"/>
              </a:xfrm>
              <a:prstGeom prst="rect">
                <a:avLst/>
              </a:prstGeom>
              <a:blipFill rotWithShape="1">
                <a:blip r:embed="rId6"/>
                <a:stretch>
                  <a:fillRect l="-3185" t="-1961" r="-2548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8ACDA08-75C3-4335-AE62-AEF71222BD0C}"/>
              </a:ext>
            </a:extLst>
          </p:cNvPr>
          <p:cNvSpPr/>
          <p:nvPr/>
        </p:nvSpPr>
        <p:spPr>
          <a:xfrm rot="10800000">
            <a:off x="1867754" y="3127257"/>
            <a:ext cx="2093241" cy="118763"/>
          </a:xfrm>
          <a:custGeom>
            <a:avLst/>
            <a:gdLst>
              <a:gd name="connsiteX0" fmla="*/ 0 w 893135"/>
              <a:gd name="connsiteY0" fmla="*/ 184345 h 184345"/>
              <a:gd name="connsiteX1" fmla="*/ 460745 w 893135"/>
              <a:gd name="connsiteY1" fmla="*/ 47 h 184345"/>
              <a:gd name="connsiteX2" fmla="*/ 893135 w 893135"/>
              <a:gd name="connsiteY2" fmla="*/ 170168 h 18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3135" h="184345">
                <a:moveTo>
                  <a:pt x="0" y="184345"/>
                </a:moveTo>
                <a:cubicBezTo>
                  <a:pt x="155944" y="93377"/>
                  <a:pt x="311889" y="2410"/>
                  <a:pt x="460745" y="47"/>
                </a:cubicBezTo>
                <a:cubicBezTo>
                  <a:pt x="609601" y="-2316"/>
                  <a:pt x="751368" y="83926"/>
                  <a:pt x="893135" y="170168"/>
                </a:cubicBezTo>
              </a:path>
            </a:pathLst>
          </a:cu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: Shape 42">
            <a:extLst>
              <a:ext uri="{FF2B5EF4-FFF2-40B4-BE49-F238E27FC236}">
                <a16:creationId xmlns:a16="http://schemas.microsoft.com/office/drawing/2014/main" id="{88ACDA08-75C3-4335-AE62-AEF71222BD0C}"/>
              </a:ext>
            </a:extLst>
          </p:cNvPr>
          <p:cNvSpPr/>
          <p:nvPr/>
        </p:nvSpPr>
        <p:spPr>
          <a:xfrm rot="10800000" flipV="1">
            <a:off x="1867752" y="2550608"/>
            <a:ext cx="1344691" cy="91821"/>
          </a:xfrm>
          <a:custGeom>
            <a:avLst/>
            <a:gdLst>
              <a:gd name="connsiteX0" fmla="*/ 0 w 893135"/>
              <a:gd name="connsiteY0" fmla="*/ 184345 h 184345"/>
              <a:gd name="connsiteX1" fmla="*/ 460745 w 893135"/>
              <a:gd name="connsiteY1" fmla="*/ 47 h 184345"/>
              <a:gd name="connsiteX2" fmla="*/ 893135 w 893135"/>
              <a:gd name="connsiteY2" fmla="*/ 170168 h 18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3135" h="184345">
                <a:moveTo>
                  <a:pt x="0" y="184345"/>
                </a:moveTo>
                <a:cubicBezTo>
                  <a:pt x="155944" y="93377"/>
                  <a:pt x="311889" y="2410"/>
                  <a:pt x="460745" y="47"/>
                </a:cubicBezTo>
                <a:cubicBezTo>
                  <a:pt x="609601" y="-2316"/>
                  <a:pt x="751368" y="83926"/>
                  <a:pt x="893135" y="170168"/>
                </a:cubicBezTo>
              </a:path>
            </a:pathLst>
          </a:cu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4868437" y="2073478"/>
            <a:ext cx="7669" cy="249269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8" grpId="0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70399" y="2701529"/>
            <a:ext cx="8893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Nhà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/>
          <p:nvPr/>
        </p:nvSpPr>
        <p:spPr>
          <a:xfrm>
            <a:off x="1189436" y="2257426"/>
            <a:ext cx="1896665" cy="5078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7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Tóm tắt</a:t>
            </a:r>
          </a:p>
        </p:txBody>
      </p:sp>
      <p:sp>
        <p:nvSpPr>
          <p:cNvPr id="5124" name="Line 9"/>
          <p:cNvSpPr/>
          <p:nvPr/>
        </p:nvSpPr>
        <p:spPr>
          <a:xfrm>
            <a:off x="9601200" y="3028950"/>
            <a:ext cx="0" cy="205979"/>
          </a:xfrm>
          <a:prstGeom prst="line">
            <a:avLst/>
          </a:prstGeom>
          <a:ln w="5715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743200" y="2701529"/>
            <a:ext cx="17573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Chợ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huyện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199543" y="2719423"/>
            <a:ext cx="2444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Bưu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tỉnh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4267200" y="3954066"/>
            <a:ext cx="1147763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 km</a:t>
            </a:r>
          </a:p>
        </p:txBody>
      </p:sp>
      <p:sp>
        <p:nvSpPr>
          <p:cNvPr id="17" name="Text Box 14"/>
          <p:cNvSpPr txBox="1"/>
          <p:nvPr/>
        </p:nvSpPr>
        <p:spPr>
          <a:xfrm>
            <a:off x="1969294" y="2901554"/>
            <a:ext cx="1033463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5 km</a:t>
            </a:r>
          </a:p>
        </p:txBody>
      </p:sp>
      <p:sp>
        <p:nvSpPr>
          <p:cNvPr id="5129" name="AutoShape 37"/>
          <p:cNvSpPr/>
          <p:nvPr/>
        </p:nvSpPr>
        <p:spPr>
          <a:xfrm rot="5400000">
            <a:off x="2451497" y="2752725"/>
            <a:ext cx="295275" cy="1306116"/>
          </a:xfrm>
          <a:prstGeom prst="leftBrace">
            <a:avLst>
              <a:gd name="adj1" fmla="val 55476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wrap="none" anchor="ctr"/>
          <a:lstStyle/>
          <a:p>
            <a:endParaRPr sz="18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5130" name="AutoShape 39"/>
          <p:cNvSpPr/>
          <p:nvPr/>
        </p:nvSpPr>
        <p:spPr>
          <a:xfrm rot="-5400000" flipV="1">
            <a:off x="4407694" y="1083469"/>
            <a:ext cx="342900" cy="5282804"/>
          </a:xfrm>
          <a:prstGeom prst="leftBrace">
            <a:avLst>
              <a:gd name="adj1" fmla="val 85376"/>
              <a:gd name="adj2" fmla="val 49671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wrap="none" anchor="ctr"/>
          <a:lstStyle/>
          <a:p>
            <a:endParaRPr sz="18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grpSp>
        <p:nvGrpSpPr>
          <p:cNvPr id="7168" name="Group 7167"/>
          <p:cNvGrpSpPr/>
          <p:nvPr/>
        </p:nvGrpSpPr>
        <p:grpSpPr>
          <a:xfrm>
            <a:off x="1938338" y="3537348"/>
            <a:ext cx="1314450" cy="130969"/>
            <a:chOff x="1241425" y="3882216"/>
            <a:chExt cx="1752646" cy="174626"/>
          </a:xfrm>
        </p:grpSpPr>
        <p:sp>
          <p:nvSpPr>
            <p:cNvPr id="5153" name="Line 7"/>
            <p:cNvSpPr>
              <a:spLocks noChangeShapeType="1"/>
            </p:cNvSpPr>
            <p:nvPr/>
          </p:nvSpPr>
          <p:spPr bwMode="auto">
            <a:xfrm>
              <a:off x="1243013" y="3886978"/>
              <a:ext cx="0" cy="169864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154" name="Line 8"/>
            <p:cNvSpPr>
              <a:spLocks noChangeShapeType="1"/>
            </p:cNvSpPr>
            <p:nvPr/>
          </p:nvSpPr>
          <p:spPr bwMode="auto">
            <a:xfrm flipV="1">
              <a:off x="1241425" y="3963178"/>
              <a:ext cx="1752646" cy="9525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155" name="Line 7"/>
            <p:cNvSpPr>
              <a:spLocks noChangeShapeType="1"/>
            </p:cNvSpPr>
            <p:nvPr/>
          </p:nvSpPr>
          <p:spPr bwMode="auto">
            <a:xfrm>
              <a:off x="2994071" y="3882216"/>
              <a:ext cx="0" cy="169863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267075" y="3530205"/>
            <a:ext cx="1314450" cy="130969"/>
            <a:chOff x="1241425" y="3882216"/>
            <a:chExt cx="1752646" cy="174626"/>
          </a:xfrm>
        </p:grpSpPr>
        <p:sp>
          <p:nvSpPr>
            <p:cNvPr id="5150" name="Line 7"/>
            <p:cNvSpPr>
              <a:spLocks noChangeShapeType="1"/>
            </p:cNvSpPr>
            <p:nvPr/>
          </p:nvSpPr>
          <p:spPr bwMode="auto">
            <a:xfrm>
              <a:off x="1243013" y="3886978"/>
              <a:ext cx="0" cy="169864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151" name="Line 8"/>
            <p:cNvSpPr>
              <a:spLocks noChangeShapeType="1"/>
            </p:cNvSpPr>
            <p:nvPr/>
          </p:nvSpPr>
          <p:spPr bwMode="auto">
            <a:xfrm flipV="1">
              <a:off x="1241425" y="3963178"/>
              <a:ext cx="1752646" cy="9525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152" name="Line 7"/>
            <p:cNvSpPr>
              <a:spLocks noChangeShapeType="1"/>
            </p:cNvSpPr>
            <p:nvPr/>
          </p:nvSpPr>
          <p:spPr bwMode="auto">
            <a:xfrm>
              <a:off x="2994071" y="3882216"/>
              <a:ext cx="0" cy="169863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592241" y="3531395"/>
            <a:ext cx="1314450" cy="130969"/>
            <a:chOff x="1241425" y="3882216"/>
            <a:chExt cx="1752646" cy="174626"/>
          </a:xfrm>
        </p:grpSpPr>
        <p:sp>
          <p:nvSpPr>
            <p:cNvPr id="5147" name="Line 7"/>
            <p:cNvSpPr>
              <a:spLocks noChangeShapeType="1"/>
            </p:cNvSpPr>
            <p:nvPr/>
          </p:nvSpPr>
          <p:spPr bwMode="auto">
            <a:xfrm>
              <a:off x="1243012" y="3886979"/>
              <a:ext cx="0" cy="169863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148" name="Line 8"/>
            <p:cNvSpPr>
              <a:spLocks noChangeShapeType="1"/>
            </p:cNvSpPr>
            <p:nvPr/>
          </p:nvSpPr>
          <p:spPr bwMode="auto">
            <a:xfrm flipV="1">
              <a:off x="1241425" y="3963179"/>
              <a:ext cx="1752646" cy="9525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149" name="Line 7"/>
            <p:cNvSpPr>
              <a:spLocks noChangeShapeType="1"/>
            </p:cNvSpPr>
            <p:nvPr/>
          </p:nvSpPr>
          <p:spPr bwMode="auto">
            <a:xfrm>
              <a:off x="2994071" y="3882216"/>
              <a:ext cx="0" cy="169864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906692" y="3459958"/>
            <a:ext cx="1320403" cy="251222"/>
            <a:chOff x="1241425" y="3787793"/>
            <a:chExt cx="1760583" cy="334965"/>
          </a:xfrm>
        </p:grpSpPr>
        <p:sp>
          <p:nvSpPr>
            <p:cNvPr id="5144" name="Line 7"/>
            <p:cNvSpPr>
              <a:spLocks noChangeShapeType="1"/>
            </p:cNvSpPr>
            <p:nvPr/>
          </p:nvSpPr>
          <p:spPr bwMode="auto">
            <a:xfrm>
              <a:off x="1243012" y="3886219"/>
              <a:ext cx="0" cy="169864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0000CC"/>
                </a:solidFill>
              </a:endParaRPr>
            </a:p>
          </p:txBody>
        </p:sp>
        <p:sp>
          <p:nvSpPr>
            <p:cNvPr id="5145" name="Line 8"/>
            <p:cNvSpPr>
              <a:spLocks noChangeShapeType="1"/>
            </p:cNvSpPr>
            <p:nvPr/>
          </p:nvSpPr>
          <p:spPr bwMode="auto">
            <a:xfrm flipV="1">
              <a:off x="1241425" y="3962419"/>
              <a:ext cx="1752646" cy="9525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0000CC"/>
                </a:solidFill>
              </a:endParaRPr>
            </a:p>
          </p:txBody>
        </p:sp>
        <p:sp>
          <p:nvSpPr>
            <p:cNvPr id="5146" name="Line 7"/>
            <p:cNvSpPr>
              <a:spLocks noChangeShapeType="1"/>
            </p:cNvSpPr>
            <p:nvPr/>
          </p:nvSpPr>
          <p:spPr bwMode="auto">
            <a:xfrm flipH="1">
              <a:off x="3002008" y="3787793"/>
              <a:ext cx="0" cy="334965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>
                <a:solidFill>
                  <a:srgbClr val="0000CC"/>
                </a:solidFill>
              </a:endParaRPr>
            </a:p>
          </p:txBody>
        </p:sp>
      </p:grpSp>
      <p:sp>
        <p:nvSpPr>
          <p:cNvPr id="5137" name="Rectangle 2"/>
          <p:cNvSpPr/>
          <p:nvPr/>
        </p:nvSpPr>
        <p:spPr>
          <a:xfrm>
            <a:off x="89501" y="33468"/>
            <a:ext cx="8842361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sz="24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Bài 1: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(Trang 51)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Quãng đường từ nhà đến chợ huyện dài 5km, quãng đường từ chợ huyện đến bưu điện tỉnh dài gấp 3 lần quãng đường từ nhà đến chợ huyện</a:t>
            </a:r>
            <a:r>
              <a:rPr lang="vi-VN" altLang="x-none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(theo sơ đồ sau). Hỏi quãng đường từ nhà đến bưu điện tỉnh dài bao nhiêu ki-lô-mét?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2743200" y="776417"/>
            <a:ext cx="3943350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63" name="Straight Connector 62"/>
          <p:cNvCxnSpPr/>
          <p:nvPr/>
        </p:nvCxnSpPr>
        <p:spPr>
          <a:xfrm>
            <a:off x="537014" y="1167394"/>
            <a:ext cx="3630216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65" name="Straight Connector 64"/>
          <p:cNvCxnSpPr>
            <a:cxnSpLocks/>
          </p:cNvCxnSpPr>
          <p:nvPr/>
        </p:nvCxnSpPr>
        <p:spPr>
          <a:xfrm>
            <a:off x="142875" y="1558123"/>
            <a:ext cx="2016921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10" name="Straight Connector 109"/>
          <p:cNvCxnSpPr>
            <a:cxnSpLocks/>
          </p:cNvCxnSpPr>
          <p:nvPr/>
        </p:nvCxnSpPr>
        <p:spPr>
          <a:xfrm>
            <a:off x="4925040" y="1558123"/>
            <a:ext cx="3777526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grpSp>
        <p:nvGrpSpPr>
          <p:cNvPr id="44" name="Group 43"/>
          <p:cNvGrpSpPr/>
          <p:nvPr/>
        </p:nvGrpSpPr>
        <p:grpSpPr>
          <a:xfrm>
            <a:off x="3257551" y="3505200"/>
            <a:ext cx="3974306" cy="177404"/>
            <a:chOff x="-598651" y="3945885"/>
            <a:chExt cx="5123944" cy="169329"/>
          </a:xfrm>
        </p:grpSpPr>
        <p:sp>
          <p:nvSpPr>
            <p:cNvPr id="45" name="Line 7"/>
            <p:cNvSpPr>
              <a:spLocks noChangeShapeType="1"/>
            </p:cNvSpPr>
            <p:nvPr/>
          </p:nvSpPr>
          <p:spPr bwMode="auto">
            <a:xfrm flipH="1">
              <a:off x="1117517" y="3973159"/>
              <a:ext cx="0" cy="137509"/>
            </a:xfrm>
            <a:prstGeom prst="line">
              <a:avLst/>
            </a:prstGeom>
            <a:ln w="57150"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V="1">
              <a:off x="-598651" y="4014071"/>
              <a:ext cx="5123944" cy="7955"/>
            </a:xfrm>
            <a:prstGeom prst="line">
              <a:avLst/>
            </a:prstGeom>
            <a:ln w="57150"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>
                <a:ln>
                  <a:solidFill>
                    <a:srgbClr val="0000CC"/>
                  </a:solidFill>
                </a:ln>
              </a:endParaRPr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>
              <a:off x="2813730" y="3945885"/>
              <a:ext cx="0" cy="169329"/>
            </a:xfrm>
            <a:prstGeom prst="line">
              <a:avLst/>
            </a:prstGeom>
            <a:ln w="57150">
              <a:solidFill>
                <a:srgbClr val="0000CC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947863" y="3542110"/>
            <a:ext cx="1304925" cy="157163"/>
            <a:chOff x="1243012" y="3847287"/>
            <a:chExt cx="1739946" cy="209555"/>
          </a:xfrm>
        </p:grpSpPr>
        <p:sp>
          <p:nvSpPr>
            <p:cNvPr id="51" name="Line 7"/>
            <p:cNvSpPr>
              <a:spLocks noChangeShapeType="1"/>
            </p:cNvSpPr>
            <p:nvPr/>
          </p:nvSpPr>
          <p:spPr bwMode="auto">
            <a:xfrm>
              <a:off x="1243012" y="3886975"/>
              <a:ext cx="0" cy="1698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  <p:sp>
          <p:nvSpPr>
            <p:cNvPr id="52" name="Line 8"/>
            <p:cNvSpPr>
              <a:spLocks noChangeShapeType="1"/>
            </p:cNvSpPr>
            <p:nvPr/>
          </p:nvSpPr>
          <p:spPr bwMode="auto">
            <a:xfrm>
              <a:off x="1271588" y="3928251"/>
              <a:ext cx="1711370" cy="317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" name="Line 7"/>
            <p:cNvSpPr>
              <a:spLocks noChangeShapeType="1"/>
            </p:cNvSpPr>
            <p:nvPr/>
          </p:nvSpPr>
          <p:spPr bwMode="auto">
            <a:xfrm>
              <a:off x="2982958" y="3847287"/>
              <a:ext cx="0" cy="16986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050"/>
            </a:p>
          </p:txBody>
        </p:sp>
      </p:grp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4792020" y="1167394"/>
            <a:ext cx="3910546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B9752DB-5846-40F6-ABF5-811134C8DEDF}"/>
              </a:ext>
            </a:extLst>
          </p:cNvPr>
          <p:cNvCxnSpPr>
            <a:cxnSpLocks/>
          </p:cNvCxnSpPr>
          <p:nvPr/>
        </p:nvCxnSpPr>
        <p:spPr>
          <a:xfrm>
            <a:off x="205319" y="1893597"/>
            <a:ext cx="1134748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  <p:bldP spid="16" grpId="0"/>
      <p:bldP spid="17" grpId="0"/>
      <p:bldP spid="17" grpId="1"/>
      <p:bldP spid="5129" grpId="0" animBg="1"/>
      <p:bldP spid="51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977"/>
            <a:ext cx="9149854" cy="541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537728" y="310301"/>
            <a:ext cx="382931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33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Bài 1: (Trang 51)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951820" y="1005576"/>
            <a:ext cx="291632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33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Bài </a:t>
            </a:r>
            <a:r>
              <a:rPr lang="en-US" altLang="en-US" sz="3300" b="1" kern="1200" dirty="0" err="1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giải</a:t>
            </a:r>
            <a:r>
              <a:rPr lang="en-US" altLang="en-US" sz="33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-450558" y="1707655"/>
            <a:ext cx="95590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 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Quãng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đường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từ chợ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huyện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đến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bưu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điện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tỉnh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dài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là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:</a:t>
            </a:r>
          </a:p>
          <a:p>
            <a:pPr defTabSz="685800" eaLnBrk="0" fontAlgn="base" hangingPunct="0">
              <a:spcBef>
                <a:spcPct val="0"/>
              </a:spcBef>
              <a:buClrTx/>
              <a:buNone/>
              <a:defRPr/>
            </a:pPr>
            <a:endParaRPr lang="en-US" altLang="en-US" sz="3000" b="1" kern="1200" dirty="0">
              <a:solidFill>
                <a:srgbClr val="00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6916" y="2339264"/>
            <a:ext cx="52963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300" b="1" dirty="0">
                <a:latin typeface="HP001 5 hàng" panose="020B0603050302020204" pitchFamily="34" charset="0"/>
              </a:rPr>
              <a:t>5  </a:t>
            </a:r>
            <a:r>
              <a:rPr lang="en-US" altLang="en-US" sz="33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en-US" sz="3300" b="1" dirty="0">
                <a:latin typeface="HP001 5 hàng" panose="020B0603050302020204" pitchFamily="34" charset="0"/>
              </a:rPr>
              <a:t>   3  = 15 (km)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6685" y="3017302"/>
            <a:ext cx="92768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buClrTx/>
              <a:buNone/>
              <a:defRPr/>
            </a:pPr>
            <a:r>
              <a:rPr lang="en-US" altLang="en-US" sz="33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 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Quãng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đường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từ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nhà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đến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bưu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điện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HP001 5 hàng" panose="020B0603050302020204" pitchFamily="34" charset="0"/>
              </a:rPr>
              <a:t>tỉnh</a:t>
            </a:r>
            <a:r>
              <a:rPr lang="en-US" altLang="en-US" sz="3000" b="1" dirty="0">
                <a:solidFill>
                  <a:srgbClr val="000000"/>
                </a:solidFill>
                <a:latin typeface="HP001 5 hàng" panose="020B0603050302020204" pitchFamily="34" charset="0"/>
              </a:rPr>
              <a:t> dài là:</a:t>
            </a:r>
            <a:endParaRPr lang="en-US" altLang="en-US" sz="3300" b="1" kern="1200" dirty="0">
              <a:solidFill>
                <a:srgbClr val="000000"/>
              </a:solidFill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26916" y="3684633"/>
            <a:ext cx="52963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300" b="1" dirty="0">
                <a:latin typeface="HP001 5 hàng" panose="020B0603050302020204" pitchFamily="34" charset="0"/>
              </a:rPr>
              <a:t>5  +  15  = 20 (km)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51820" y="4351964"/>
            <a:ext cx="52963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300" b="1" dirty="0" err="1">
                <a:latin typeface="HP001 5 hàng" panose="020B0603050302020204" pitchFamily="34" charset="0"/>
              </a:rPr>
              <a:t>Đáp</a:t>
            </a:r>
            <a:r>
              <a:rPr lang="en-US" altLang="en-US" sz="3300" b="1" dirty="0">
                <a:latin typeface="HP001 5 hàng" panose="020B0603050302020204" pitchFamily="34" charset="0"/>
              </a:rPr>
              <a:t> số: 20 (km)</a:t>
            </a:r>
          </a:p>
        </p:txBody>
      </p:sp>
    </p:spTree>
    <p:extLst>
      <p:ext uri="{BB962C8B-B14F-4D97-AF65-F5344CB8AC3E}">
        <p14:creationId xmlns:p14="http://schemas.microsoft.com/office/powerpoint/2010/main" val="3052544751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58" name="Rectangle 2"/>
              <p:cNvSpPr/>
              <p:nvPr/>
            </p:nvSpPr>
            <p:spPr>
              <a:xfrm>
                <a:off x="1151" y="36798"/>
                <a:ext cx="8485217" cy="136447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vi-VN" altLang="x-none" sz="2400" b="1" i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vi-VN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Bài 2:</a:t>
                </a:r>
                <a:r>
                  <a:rPr lang="en-US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 (Trang 51)</a:t>
                </a:r>
                <a:r>
                  <a:rPr lang="vi-VN" sz="2400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 </a:t>
                </a:r>
                <a:endParaRPr lang="vi-VN" altLang="x-none" sz="2400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  <a:p>
                <a:pPr eaLnBrk="1" hangingPunct="1"/>
                <a:r>
                  <a:rPr lang="vi-VN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           Một thùng đựng 24 lít </a:t>
                </a:r>
                <a:r>
                  <a:rPr lang="vi-VN" sz="24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mật</a:t>
                </a:r>
                <a:r>
                  <a:rPr lang="vi-VN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24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ong</a:t>
                </a:r>
                <a:r>
                  <a:rPr lang="vi-VN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, </a:t>
                </a:r>
                <a:r>
                  <a:rPr lang="vi-VN" sz="24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lấy</a:t>
                </a:r>
                <a:r>
                  <a:rPr lang="vi-VN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ar-AE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vi-VN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lít mật ong đó.  Hỏi trong thùng còn lại bao nhiêu lít mật ong?</a:t>
                </a:r>
                <a:endParaRPr sz="2400" b="1" dirty="0">
                  <a:solidFill>
                    <a:srgbClr val="0000CC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45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" y="36798"/>
                <a:ext cx="8485217" cy="1364476"/>
              </a:xfrm>
              <a:prstGeom prst="rect">
                <a:avLst/>
              </a:prstGeom>
              <a:blipFill>
                <a:blip r:embed="rId4"/>
                <a:stretch>
                  <a:fillRect l="-1078" t="-3571" b="-9375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5"/>
          <p:cNvSpPr txBox="1"/>
          <p:nvPr/>
        </p:nvSpPr>
        <p:spPr>
          <a:xfrm>
            <a:off x="128702" y="1455590"/>
            <a:ext cx="1419225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Tóm tắt</a:t>
            </a:r>
          </a:p>
        </p:txBody>
      </p:sp>
      <p:sp>
        <p:nvSpPr>
          <p:cNvPr id="18" name="Arc 11"/>
          <p:cNvSpPr/>
          <p:nvPr/>
        </p:nvSpPr>
        <p:spPr>
          <a:xfrm rot="-520455">
            <a:off x="468420" y="2328025"/>
            <a:ext cx="3659981" cy="1807369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7661" h="21600" fill="none">
                <a:moveTo>
                  <a:pt x="-1" y="74"/>
                </a:moveTo>
                <a:cubicBezTo>
                  <a:pt x="596" y="24"/>
                  <a:pt x="1194" y="-1"/>
                  <a:pt x="1793" y="0"/>
                </a:cubicBezTo>
                <a:cubicBezTo>
                  <a:pt x="7819" y="0"/>
                  <a:pt x="13572" y="2517"/>
                  <a:pt x="17660" y="6945"/>
                </a:cubicBezTo>
              </a:path>
              <a:path w="17661" h="21600" stroke="0">
                <a:moveTo>
                  <a:pt x="-1" y="74"/>
                </a:moveTo>
                <a:cubicBezTo>
                  <a:pt x="596" y="24"/>
                  <a:pt x="1194" y="-1"/>
                  <a:pt x="1793" y="0"/>
                </a:cubicBezTo>
                <a:cubicBezTo>
                  <a:pt x="7819" y="0"/>
                  <a:pt x="13572" y="2517"/>
                  <a:pt x="17660" y="6945"/>
                </a:cubicBezTo>
                <a:lnTo>
                  <a:pt x="1793" y="21600"/>
                </a:lnTo>
                <a:lnTo>
                  <a:pt x="-1" y="74"/>
                </a:lnTo>
                <a:close/>
              </a:path>
            </a:pathLst>
          </a:custGeom>
          <a:noFill/>
          <a:ln w="28575" cap="flat" cmpd="sng">
            <a:solidFill>
              <a:srgbClr val="FF66C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19" name="Text Box 12"/>
          <p:cNvSpPr txBox="1"/>
          <p:nvPr/>
        </p:nvSpPr>
        <p:spPr>
          <a:xfrm>
            <a:off x="1439969" y="1806530"/>
            <a:ext cx="234315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24</a:t>
            </a:r>
            <a:r>
              <a:rPr lang="vi-VN" altLang="x-none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l mật ong</a:t>
            </a:r>
          </a:p>
        </p:txBody>
      </p:sp>
      <p:sp>
        <p:nvSpPr>
          <p:cNvPr id="20" name="Arc 13"/>
          <p:cNvSpPr/>
          <p:nvPr/>
        </p:nvSpPr>
        <p:spPr>
          <a:xfrm rot="10095827">
            <a:off x="254629" y="1433121"/>
            <a:ext cx="2437210" cy="149542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8670" h="21600" fill="none">
                <a:moveTo>
                  <a:pt x="-1" y="125"/>
                </a:moveTo>
                <a:cubicBezTo>
                  <a:pt x="772" y="41"/>
                  <a:pt x="1549" y="-1"/>
                  <a:pt x="2327" y="0"/>
                </a:cubicBezTo>
                <a:cubicBezTo>
                  <a:pt x="8601" y="0"/>
                  <a:pt x="14566" y="2728"/>
                  <a:pt x="18669" y="7476"/>
                </a:cubicBezTo>
              </a:path>
              <a:path w="18670" h="21600" stroke="0">
                <a:moveTo>
                  <a:pt x="-1" y="125"/>
                </a:moveTo>
                <a:cubicBezTo>
                  <a:pt x="772" y="41"/>
                  <a:pt x="1549" y="-1"/>
                  <a:pt x="2327" y="0"/>
                </a:cubicBezTo>
                <a:cubicBezTo>
                  <a:pt x="8601" y="0"/>
                  <a:pt x="14566" y="2728"/>
                  <a:pt x="18669" y="7476"/>
                </a:cubicBezTo>
                <a:lnTo>
                  <a:pt x="2327" y="21600"/>
                </a:lnTo>
                <a:lnTo>
                  <a:pt x="-1" y="125"/>
                </a:lnTo>
                <a:close/>
              </a:path>
            </a:pathLst>
          </a:custGeom>
          <a:noFill/>
          <a:ln w="28575" cap="flat" cmpd="sng">
            <a:solidFill>
              <a:srgbClr val="FF66CC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3" name="Text Box 16"/>
          <p:cNvSpPr txBox="1"/>
          <p:nvPr/>
        </p:nvSpPr>
        <p:spPr>
          <a:xfrm>
            <a:off x="966734" y="2946487"/>
            <a:ext cx="1576388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x-none" sz="2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C</a:t>
            </a:r>
            <a:r>
              <a:rPr lang="vi-VN" altLang="x-none" sz="2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òn</a:t>
            </a:r>
            <a:r>
              <a:rPr lang="en-US" altLang="x-none" sz="2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x-none" sz="2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vi-VN" altLang="x-none" sz="2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?</a:t>
            </a:r>
            <a:endParaRPr sz="20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Arc 17"/>
          <p:cNvSpPr/>
          <p:nvPr/>
        </p:nvSpPr>
        <p:spPr>
          <a:xfrm rot="9719171">
            <a:off x="2703222" y="1608886"/>
            <a:ext cx="1200150" cy="12573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9294" h="21600" fill="none">
                <a:moveTo>
                  <a:pt x="0" y="273"/>
                </a:moveTo>
                <a:cubicBezTo>
                  <a:pt x="1132" y="91"/>
                  <a:pt x="2278" y="-1"/>
                  <a:pt x="3426" y="0"/>
                </a:cubicBezTo>
                <a:cubicBezTo>
                  <a:pt x="9452" y="0"/>
                  <a:pt x="15205" y="2517"/>
                  <a:pt x="19293" y="6945"/>
                </a:cubicBezTo>
              </a:path>
              <a:path w="19294" h="21600" stroke="0">
                <a:moveTo>
                  <a:pt x="0" y="273"/>
                </a:moveTo>
                <a:cubicBezTo>
                  <a:pt x="1132" y="91"/>
                  <a:pt x="2278" y="-1"/>
                  <a:pt x="3426" y="0"/>
                </a:cubicBezTo>
                <a:cubicBezTo>
                  <a:pt x="9452" y="0"/>
                  <a:pt x="15205" y="2517"/>
                  <a:pt x="19293" y="6945"/>
                </a:cubicBezTo>
                <a:lnTo>
                  <a:pt x="3426" y="21600"/>
                </a:lnTo>
                <a:lnTo>
                  <a:pt x="0" y="273"/>
                </a:lnTo>
                <a:close/>
              </a:path>
            </a:pathLst>
          </a:custGeom>
          <a:noFill/>
          <a:ln w="28575" cap="flat" cmpd="sng">
            <a:solidFill>
              <a:srgbClr val="FF66CC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050"/>
          </a:p>
        </p:txBody>
      </p:sp>
      <p:sp>
        <p:nvSpPr>
          <p:cNvPr id="25" name="Text Box 18"/>
          <p:cNvSpPr txBox="1"/>
          <p:nvPr/>
        </p:nvSpPr>
        <p:spPr>
          <a:xfrm>
            <a:off x="2963994" y="2976387"/>
            <a:ext cx="1801415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Lấy</a:t>
            </a:r>
            <a:r>
              <a:rPr lang="en-US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ra</a:t>
            </a:r>
            <a:r>
              <a:rPr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317190" y="2632824"/>
            <a:ext cx="37147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2400">
              <a:solidFill>
                <a:srgbClr val="0000CC"/>
              </a:solidFill>
            </a:endParaRPr>
          </a:p>
        </p:txBody>
      </p:sp>
      <p:cxnSp>
        <p:nvCxnSpPr>
          <p:cNvPr id="19483" name="Straight Connector 28"/>
          <p:cNvCxnSpPr/>
          <p:nvPr/>
        </p:nvCxnSpPr>
        <p:spPr>
          <a:xfrm>
            <a:off x="5314556" y="1768288"/>
            <a:ext cx="138135" cy="0"/>
          </a:xfrm>
          <a:prstGeom prst="line">
            <a:avLst/>
          </a:prstGeom>
          <a:ln w="28575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1556630" y="2589961"/>
            <a:ext cx="0" cy="1143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2769878" y="2576864"/>
            <a:ext cx="0" cy="1143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4031940" y="2566149"/>
            <a:ext cx="0" cy="1143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39" name="Line 8"/>
          <p:cNvSpPr>
            <a:spLocks noChangeShapeType="1"/>
          </p:cNvSpPr>
          <p:nvPr/>
        </p:nvSpPr>
        <p:spPr bwMode="auto">
          <a:xfrm>
            <a:off x="317190" y="2570911"/>
            <a:ext cx="0" cy="1143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30" name="Line 24"/>
          <p:cNvSpPr/>
          <p:nvPr/>
        </p:nvSpPr>
        <p:spPr>
          <a:xfrm flipH="1">
            <a:off x="4530355" y="1771300"/>
            <a:ext cx="11906" cy="214074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31" name="Text Box 23"/>
          <p:cNvSpPr txBox="1"/>
          <p:nvPr/>
        </p:nvSpPr>
        <p:spPr>
          <a:xfrm>
            <a:off x="6224986" y="1433066"/>
            <a:ext cx="140846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32" name="Text Box 21"/>
          <p:cNvSpPr txBox="1"/>
          <p:nvPr/>
        </p:nvSpPr>
        <p:spPr>
          <a:xfrm>
            <a:off x="4489238" y="1956286"/>
            <a:ext cx="4690422" cy="24622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Số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mật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đã lấy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là</a:t>
            </a:r>
            <a:r>
              <a:rPr lang="vi-VN" altLang="x-none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x-none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24 : 3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Số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mật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còn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là: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24 – 8 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1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Đáp số: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16 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mật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ong</a:t>
            </a:r>
            <a:endParaRPr sz="2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3" grpId="0"/>
      <p:bldP spid="25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0C164-F373-43A9-8F95-143B89F1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36" y="63063"/>
            <a:ext cx="8324645" cy="1205265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(Trang 52)</a:t>
            </a:r>
            <a:b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ô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ô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ô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88F98472-2362-4C21-BD2C-E08B8DA345C0}"/>
              </a:ext>
            </a:extLst>
          </p:cNvPr>
          <p:cNvSpPr txBox="1"/>
          <p:nvPr/>
        </p:nvSpPr>
        <p:spPr>
          <a:xfrm>
            <a:off x="2882516" y="1885357"/>
            <a:ext cx="23431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45 ô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</a:t>
            </a:r>
            <a:endParaRPr sz="28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DC3A36BD-1968-4337-99CA-9FE4CBE37FF0}"/>
              </a:ext>
            </a:extLst>
          </p:cNvPr>
          <p:cNvSpPr txBox="1"/>
          <p:nvPr/>
        </p:nvSpPr>
        <p:spPr>
          <a:xfrm>
            <a:off x="4558782" y="2968617"/>
            <a:ext cx="157638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sz="24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C</a:t>
            </a:r>
            <a:r>
              <a:rPr lang="vi-VN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òn</a:t>
            </a:r>
            <a:r>
              <a:rPr lang="en-US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vi-VN" altLang="x-none" sz="24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?</a:t>
            </a:r>
            <a:endParaRPr sz="24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CF5A8295-6D3D-4334-8F1A-BAF1F25BE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9737" y="2711651"/>
            <a:ext cx="37147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93A4C272-636C-4954-AF4A-1BEB2DFEB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134" y="2654501"/>
            <a:ext cx="0" cy="114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2000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A78D78C2-F692-4B60-AB48-1A0B79D081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039" y="2671768"/>
            <a:ext cx="0" cy="114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2000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580469CF-07F7-414E-A7EA-104DD84E74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4487" y="2644976"/>
            <a:ext cx="0" cy="114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2000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13C8ADA6-0BE6-48CD-863B-57670299D3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9737" y="2649738"/>
            <a:ext cx="0" cy="114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2000"/>
          </a:p>
        </p:txBody>
      </p:sp>
      <p:sp>
        <p:nvSpPr>
          <p:cNvPr id="13" name="Arc 11">
            <a:extLst>
              <a:ext uri="{FF2B5EF4-FFF2-40B4-BE49-F238E27FC236}">
                <a16:creationId xmlns:a16="http://schemas.microsoft.com/office/drawing/2014/main" id="{B04283CF-8874-443F-9544-C577AA483FAF}"/>
              </a:ext>
            </a:extLst>
          </p:cNvPr>
          <p:cNvSpPr/>
          <p:nvPr/>
        </p:nvSpPr>
        <p:spPr>
          <a:xfrm rot="-520455">
            <a:off x="1910967" y="2406852"/>
            <a:ext cx="3659981" cy="1807369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7661" h="21600" fill="none">
                <a:moveTo>
                  <a:pt x="-1" y="74"/>
                </a:moveTo>
                <a:cubicBezTo>
                  <a:pt x="596" y="24"/>
                  <a:pt x="1194" y="-1"/>
                  <a:pt x="1793" y="0"/>
                </a:cubicBezTo>
                <a:cubicBezTo>
                  <a:pt x="7819" y="0"/>
                  <a:pt x="13572" y="2517"/>
                  <a:pt x="17660" y="6945"/>
                </a:cubicBezTo>
              </a:path>
              <a:path w="17661" h="21600" stroke="0">
                <a:moveTo>
                  <a:pt x="-1" y="74"/>
                </a:moveTo>
                <a:cubicBezTo>
                  <a:pt x="596" y="24"/>
                  <a:pt x="1194" y="-1"/>
                  <a:pt x="1793" y="0"/>
                </a:cubicBezTo>
                <a:cubicBezTo>
                  <a:pt x="7819" y="0"/>
                  <a:pt x="13572" y="2517"/>
                  <a:pt x="17660" y="6945"/>
                </a:cubicBezTo>
                <a:lnTo>
                  <a:pt x="1793" y="21600"/>
                </a:lnTo>
                <a:lnTo>
                  <a:pt x="-1" y="74"/>
                </a:ln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100"/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35A7B3A4-194B-4C12-8FF1-9DC6BAB23EE7}"/>
              </a:ext>
            </a:extLst>
          </p:cNvPr>
          <p:cNvSpPr txBox="1"/>
          <p:nvPr/>
        </p:nvSpPr>
        <p:spPr>
          <a:xfrm>
            <a:off x="1013236" y="1371263"/>
            <a:ext cx="141922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8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Tóm tắt</a:t>
            </a:r>
          </a:p>
        </p:txBody>
      </p:sp>
      <p:sp>
        <p:nvSpPr>
          <p:cNvPr id="15" name="Arc 13">
            <a:extLst>
              <a:ext uri="{FF2B5EF4-FFF2-40B4-BE49-F238E27FC236}">
                <a16:creationId xmlns:a16="http://schemas.microsoft.com/office/drawing/2014/main" id="{6315F4B8-4F28-4C64-9052-D805801B86C5}"/>
              </a:ext>
            </a:extLst>
          </p:cNvPr>
          <p:cNvSpPr/>
          <p:nvPr/>
        </p:nvSpPr>
        <p:spPr>
          <a:xfrm rot="9909573">
            <a:off x="1662921" y="1615965"/>
            <a:ext cx="1461862" cy="139637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8670" h="21600" fill="none">
                <a:moveTo>
                  <a:pt x="-1" y="125"/>
                </a:moveTo>
                <a:cubicBezTo>
                  <a:pt x="772" y="41"/>
                  <a:pt x="1549" y="-1"/>
                  <a:pt x="2327" y="0"/>
                </a:cubicBezTo>
                <a:cubicBezTo>
                  <a:pt x="8601" y="0"/>
                  <a:pt x="14566" y="2728"/>
                  <a:pt x="18669" y="7476"/>
                </a:cubicBezTo>
              </a:path>
              <a:path w="18670" h="21600" stroke="0">
                <a:moveTo>
                  <a:pt x="-1" y="125"/>
                </a:moveTo>
                <a:cubicBezTo>
                  <a:pt x="772" y="41"/>
                  <a:pt x="1549" y="-1"/>
                  <a:pt x="2327" y="0"/>
                </a:cubicBezTo>
                <a:cubicBezTo>
                  <a:pt x="8601" y="0"/>
                  <a:pt x="14566" y="2728"/>
                  <a:pt x="18669" y="7476"/>
                </a:cubicBezTo>
                <a:lnTo>
                  <a:pt x="2327" y="21600"/>
                </a:lnTo>
                <a:lnTo>
                  <a:pt x="-1" y="125"/>
                </a:lnTo>
                <a:close/>
              </a:path>
            </a:pathLst>
          </a:custGeom>
          <a:noFill/>
          <a:ln w="28575" cap="flat" cmpd="sng">
            <a:solidFill>
              <a:srgbClr val="FF66CC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100"/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1B76BEA2-D67F-4944-96EC-1D1BB3087282}"/>
              </a:ext>
            </a:extLst>
          </p:cNvPr>
          <p:cNvSpPr txBox="1"/>
          <p:nvPr/>
        </p:nvSpPr>
        <p:spPr>
          <a:xfrm>
            <a:off x="1871854" y="2992776"/>
            <a:ext cx="118842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18 ô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</a:t>
            </a:r>
            <a:endParaRPr sz="24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Arc 13">
            <a:extLst>
              <a:ext uri="{FF2B5EF4-FFF2-40B4-BE49-F238E27FC236}">
                <a16:creationId xmlns:a16="http://schemas.microsoft.com/office/drawing/2014/main" id="{F4BA7A48-ED21-4C85-B0FE-395241D86056}"/>
              </a:ext>
            </a:extLst>
          </p:cNvPr>
          <p:cNvSpPr/>
          <p:nvPr/>
        </p:nvSpPr>
        <p:spPr>
          <a:xfrm rot="9631738">
            <a:off x="3254323" y="1771017"/>
            <a:ext cx="1317316" cy="1244467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8670" h="21600" fill="none">
                <a:moveTo>
                  <a:pt x="-1" y="125"/>
                </a:moveTo>
                <a:cubicBezTo>
                  <a:pt x="772" y="41"/>
                  <a:pt x="1549" y="-1"/>
                  <a:pt x="2327" y="0"/>
                </a:cubicBezTo>
                <a:cubicBezTo>
                  <a:pt x="8601" y="0"/>
                  <a:pt x="14566" y="2728"/>
                  <a:pt x="18669" y="7476"/>
                </a:cubicBezTo>
              </a:path>
              <a:path w="18670" h="21600" stroke="0">
                <a:moveTo>
                  <a:pt x="-1" y="125"/>
                </a:moveTo>
                <a:cubicBezTo>
                  <a:pt x="772" y="41"/>
                  <a:pt x="1549" y="-1"/>
                  <a:pt x="2327" y="0"/>
                </a:cubicBezTo>
                <a:cubicBezTo>
                  <a:pt x="8601" y="0"/>
                  <a:pt x="14566" y="2728"/>
                  <a:pt x="18669" y="7476"/>
                </a:cubicBezTo>
                <a:lnTo>
                  <a:pt x="2327" y="21600"/>
                </a:lnTo>
                <a:lnTo>
                  <a:pt x="-1" y="125"/>
                </a:lnTo>
                <a:close/>
              </a:path>
            </a:pathLst>
          </a:custGeom>
          <a:noFill/>
          <a:ln w="28575" cap="flat" cmpd="sng">
            <a:solidFill>
              <a:srgbClr val="FF66CC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100"/>
          </a:p>
        </p:txBody>
      </p:sp>
      <p:sp>
        <p:nvSpPr>
          <p:cNvPr id="19" name="Arc 17">
            <a:extLst>
              <a:ext uri="{FF2B5EF4-FFF2-40B4-BE49-F238E27FC236}">
                <a16:creationId xmlns:a16="http://schemas.microsoft.com/office/drawing/2014/main" id="{0AAF381F-8332-4DB7-B2A6-5B204486A460}"/>
              </a:ext>
            </a:extLst>
          </p:cNvPr>
          <p:cNvSpPr/>
          <p:nvPr/>
        </p:nvSpPr>
        <p:spPr>
          <a:xfrm rot="9460948">
            <a:off x="4612332" y="1952469"/>
            <a:ext cx="663938" cy="97735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9294" h="21600" fill="none">
                <a:moveTo>
                  <a:pt x="0" y="273"/>
                </a:moveTo>
                <a:cubicBezTo>
                  <a:pt x="1132" y="91"/>
                  <a:pt x="2278" y="-1"/>
                  <a:pt x="3426" y="0"/>
                </a:cubicBezTo>
                <a:cubicBezTo>
                  <a:pt x="9452" y="0"/>
                  <a:pt x="15205" y="2517"/>
                  <a:pt x="19293" y="6945"/>
                </a:cubicBezTo>
              </a:path>
              <a:path w="19294" h="21600" stroke="0">
                <a:moveTo>
                  <a:pt x="0" y="273"/>
                </a:moveTo>
                <a:cubicBezTo>
                  <a:pt x="1132" y="91"/>
                  <a:pt x="2278" y="-1"/>
                  <a:pt x="3426" y="0"/>
                </a:cubicBezTo>
                <a:cubicBezTo>
                  <a:pt x="9452" y="0"/>
                  <a:pt x="15205" y="2517"/>
                  <a:pt x="19293" y="6945"/>
                </a:cubicBezTo>
                <a:lnTo>
                  <a:pt x="3426" y="21600"/>
                </a:lnTo>
                <a:lnTo>
                  <a:pt x="0" y="273"/>
                </a:lnTo>
                <a:close/>
              </a:path>
            </a:pathLst>
          </a:custGeom>
          <a:noFill/>
          <a:ln w="28575" cap="flat" cmpd="sng">
            <a:solidFill>
              <a:srgbClr val="FF66CC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100"/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ECDE5CC4-7D18-4DEB-8209-EE5F3C174C7A}"/>
              </a:ext>
            </a:extLst>
          </p:cNvPr>
          <p:cNvSpPr txBox="1"/>
          <p:nvPr/>
        </p:nvSpPr>
        <p:spPr>
          <a:xfrm>
            <a:off x="3418158" y="2976125"/>
            <a:ext cx="1056957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17 ô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</a:t>
            </a:r>
            <a:endParaRPr sz="24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47932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DA0D1-8EB0-4957-9659-5A4F0B5A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smtClean="0"/>
              <a:pPr lvl="0" eaLnBrk="1" hangingPunct="1">
                <a:buNone/>
              </a:pPr>
              <a:t>15</a:t>
            </a:fld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C15203-E90C-4243-B6EA-E32986D54CC5}"/>
              </a:ext>
            </a:extLst>
          </p:cNvPr>
          <p:cNvSpPr txBox="1"/>
          <p:nvPr/>
        </p:nvSpPr>
        <p:spPr>
          <a:xfrm>
            <a:off x="157655" y="1048210"/>
            <a:ext cx="4349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</a:p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 – 18 = 27 (ô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 – 17 = 10 (ô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2B247-303B-4BF7-87C1-4CC598CCD24E}"/>
              </a:ext>
            </a:extLst>
          </p:cNvPr>
          <p:cNvSpPr txBox="1"/>
          <p:nvPr/>
        </p:nvSpPr>
        <p:spPr>
          <a:xfrm>
            <a:off x="4824248" y="1056191"/>
            <a:ext cx="440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 + 17 = 35 (ô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 – 35 = 10 (ô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BA6AE0F-3DF2-4150-9B4E-11C6BF3CEE04}"/>
              </a:ext>
            </a:extLst>
          </p:cNvPr>
          <p:cNvSpPr txBox="1"/>
          <p:nvPr/>
        </p:nvSpPr>
        <p:spPr>
          <a:xfrm>
            <a:off x="3541793" y="228650"/>
            <a:ext cx="141922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endParaRPr sz="2800" b="1" i="1" u="sng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F2CA1B-D848-4B44-BC89-5C83BC6AD51C}"/>
              </a:ext>
            </a:extLst>
          </p:cNvPr>
          <p:cNvCxnSpPr>
            <a:cxnSpLocks/>
          </p:cNvCxnSpPr>
          <p:nvPr/>
        </p:nvCxnSpPr>
        <p:spPr>
          <a:xfrm>
            <a:off x="4572000" y="835572"/>
            <a:ext cx="0" cy="28982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224921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5903981" y="3421427"/>
            <a:ext cx="3084877" cy="200691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C474235-CF36-4857-A99B-6C0B5753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5005" y="1575662"/>
            <a:ext cx="5240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defTabSz="685800">
              <a:buClrTx/>
              <a:defRPr/>
            </a:pPr>
            <a:r>
              <a:rPr lang="en-US" altLang="zh-CN" sz="7200" b="1" kern="1200" dirty="0">
                <a:ln w="19050">
                  <a:solidFill>
                    <a:prstClr val="white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 học </a:t>
            </a:r>
            <a:r>
              <a:rPr lang="en-US" altLang="zh-CN" sz="7200" b="1" kern="1200" dirty="0" err="1">
                <a:ln w="19050">
                  <a:solidFill>
                    <a:prstClr val="white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vui</a:t>
            </a:r>
            <a:endParaRPr lang="zh-CN" altLang="en-US" sz="7200" b="1" kern="1200" dirty="0">
              <a:ln w="19050">
                <a:solidFill>
                  <a:prstClr val="white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6700789" y="6917"/>
            <a:ext cx="2166836" cy="21849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1" y="11011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341529"/>
            <a:ext cx="9144000" cy="180197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46177" y="2401342"/>
            <a:ext cx="890600" cy="89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7350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1" y="59642"/>
            <a:ext cx="7813250" cy="272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9221" y="2787775"/>
            <a:ext cx="709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21m		B. 12m		C. 6m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0350" y="59642"/>
            <a:ext cx="3031717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Bài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toán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vui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:</a:t>
            </a:r>
          </a:p>
        </p:txBody>
      </p:sp>
      <p:sp>
        <p:nvSpPr>
          <p:cNvPr id="4" name="Oval 3"/>
          <p:cNvSpPr/>
          <p:nvPr/>
        </p:nvSpPr>
        <p:spPr>
          <a:xfrm>
            <a:off x="3438527" y="2734422"/>
            <a:ext cx="639163" cy="5934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" name="Rectangle 10"/>
          <p:cNvSpPr/>
          <p:nvPr/>
        </p:nvSpPr>
        <p:spPr>
          <a:xfrm>
            <a:off x="1749490" y="3562866"/>
            <a:ext cx="5293439" cy="703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Đã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bán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số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là: 18 : 3 = 6 (m)</a:t>
            </a:r>
          </a:p>
          <a:p>
            <a:pPr algn="ctr"/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Cuộn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còn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dài là: 18 – 6 = 12 (m)</a:t>
            </a:r>
            <a:endParaRPr lang="vi-VN" altLang="x-non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86411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0"/>
            <a:ext cx="8046894" cy="293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0393" y="3004126"/>
            <a:ext cx="6707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A. 8 quả		B. 20 quả	C. 15 quả</a:t>
            </a:r>
          </a:p>
        </p:txBody>
      </p:sp>
      <p:sp>
        <p:nvSpPr>
          <p:cNvPr id="7" name="Oval 6"/>
          <p:cNvSpPr/>
          <p:nvPr/>
        </p:nvSpPr>
        <p:spPr>
          <a:xfrm>
            <a:off x="3383868" y="2949792"/>
            <a:ext cx="593413" cy="5934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915003" y="87474"/>
            <a:ext cx="2814713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Bài </a:t>
            </a:r>
            <a:r>
              <a:rPr lang="en-US" sz="33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toán</a:t>
            </a:r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3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vui</a:t>
            </a:r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7922" y="3890544"/>
            <a:ext cx="4914546" cy="748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Số quả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bưởi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là: 5 </a:t>
            </a:r>
            <a:r>
              <a:rPr lang="en-US" altLang="x-non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 = 15 (quả)</a:t>
            </a:r>
          </a:p>
          <a:p>
            <a:pPr algn="ctr"/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cả số quả cam và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bưởi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là:</a:t>
            </a:r>
          </a:p>
          <a:p>
            <a:pPr algn="ctr"/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 + 15 = 20 (quả)</a:t>
            </a:r>
            <a:endParaRPr lang="vi-VN" altLang="x-non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8985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544"/>
            <a:ext cx="867645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6722" y="4193236"/>
            <a:ext cx="64476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lời:……………………………………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3086827" y="-90876"/>
            <a:ext cx="2814713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Bài </a:t>
            </a:r>
            <a:r>
              <a:rPr lang="en-US" sz="33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toán</a:t>
            </a:r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3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vui</a:t>
            </a:r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2107805" y="608779"/>
            <a:ext cx="4419119" cy="25382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lắp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Nhập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một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lốp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xe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1: 40 chiếc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2: 50 chiếc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Đem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số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lốp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lắp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mấy xe?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(Biết mỗi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lô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có 3 bánh xe)</a:t>
            </a:r>
          </a:p>
          <a:p>
            <a:pPr algn="ctr"/>
            <a:endParaRPr lang="vi-VN" altLang="x-none" sz="105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6691" y="4164928"/>
            <a:ext cx="37264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xe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4459" y="3194124"/>
            <a:ext cx="4957895" cy="786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cả số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lốp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xe là: 40 + 50 = 90 (chiếc)</a:t>
            </a:r>
          </a:p>
          <a:p>
            <a:pPr algn="ctr"/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Lắp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được số xe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lô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là: 90 : 3 = 30 (xe)</a:t>
            </a:r>
            <a:endParaRPr lang="vi-VN" altLang="x-non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8776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片包含 镜子&#10;&#10;已生成高可信度的说明">
            <a:extLst>
              <a:ext uri="{FF2B5EF4-FFF2-40B4-BE49-F238E27FC236}">
                <a16:creationId xmlns:a16="http://schemas.microsoft.com/office/drawing/2014/main" id="{2386D0FD-564B-4106-9CA6-C3A029319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6"/>
          <a:stretch/>
        </p:blipFill>
        <p:spPr>
          <a:xfrm>
            <a:off x="-898800" y="660599"/>
            <a:ext cx="9855023" cy="3882399"/>
          </a:xfrm>
          <a:prstGeom prst="rect">
            <a:avLst/>
          </a:prstGeom>
        </p:spPr>
      </p:pic>
      <p:pic>
        <p:nvPicPr>
          <p:cNvPr id="32" name="图片 31" descr="图片包含 物体&#10;&#10;已生成高可信度的说明">
            <a:extLst>
              <a:ext uri="{FF2B5EF4-FFF2-40B4-BE49-F238E27FC236}">
                <a16:creationId xmlns:a16="http://schemas.microsoft.com/office/drawing/2014/main" id="{1138BADF-4321-45EB-BA6D-37BA4E763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" y="208737"/>
            <a:ext cx="691728" cy="6917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341529"/>
            <a:ext cx="9144000" cy="18019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1747D41-488B-4746-95E4-4A8292E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>
            <a:off x="8001290" y="181962"/>
            <a:ext cx="888335" cy="895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5788" y="1497889"/>
            <a:ext cx="6555458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buClrTx/>
              <a:defRPr/>
            </a:pPr>
            <a:r>
              <a:rPr lang="en-US" sz="4400" b="1" kern="1200" dirty="0" err="1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lang="en-US" sz="4400" b="1" kern="1200" dirty="0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lang="en-US" sz="4400" b="1" kern="1200" dirty="0" err="1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lang="en-US" sz="4400" b="1" kern="1200" dirty="0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bằng </a:t>
            </a:r>
            <a:r>
              <a:rPr lang="en-US" sz="4400" b="1" kern="1200" dirty="0" err="1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4400" b="1" kern="1200" dirty="0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lang="en-US" sz="4400" b="1" kern="1200" dirty="0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ln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lang="en-US" sz="4400" b="1" kern="1200" dirty="0">
              <a:ln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2816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4" y="-23457"/>
            <a:ext cx="7424620" cy="293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9533" y="2976344"/>
            <a:ext cx="72961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A. 725 </a:t>
            </a:r>
            <a:r>
              <a:rPr lang="en-US" sz="2700" dirty="0" err="1"/>
              <a:t>cây</a:t>
            </a:r>
            <a:r>
              <a:rPr lang="en-US" sz="2700" dirty="0"/>
              <a:t>		B. 580 </a:t>
            </a:r>
            <a:r>
              <a:rPr lang="en-US" sz="2700" dirty="0" err="1"/>
              <a:t>cây</a:t>
            </a:r>
            <a:r>
              <a:rPr lang="en-US" sz="2700" dirty="0"/>
              <a:t>		C. 15 quả</a:t>
            </a:r>
          </a:p>
        </p:txBody>
      </p:sp>
      <p:sp>
        <p:nvSpPr>
          <p:cNvPr id="7" name="Oval 6"/>
          <p:cNvSpPr/>
          <p:nvPr/>
        </p:nvSpPr>
        <p:spPr>
          <a:xfrm>
            <a:off x="899592" y="2913107"/>
            <a:ext cx="593413" cy="5934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3329862" y="87474"/>
            <a:ext cx="2814713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Bài </a:t>
            </a:r>
            <a:r>
              <a:rPr lang="en-US" sz="33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toán</a:t>
            </a:r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3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vui</a:t>
            </a:r>
            <a:r>
              <a:rPr lang="en-US" sz="33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727685" y="1191904"/>
            <a:ext cx="3522458" cy="14626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Trên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đồi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có 145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Số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xoan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gấp 4 lần số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Hỏi trên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đồi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có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cả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altLang="x-none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6298" y="3764936"/>
            <a:ext cx="6748187" cy="786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Số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xoan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là: 145 </a:t>
            </a:r>
            <a:r>
              <a:rPr lang="en-US" altLang="x-none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 = 580 (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Trên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có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cả số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là: 580 + 145 = 725 (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endParaRPr lang="vi-VN" altLang="x-non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30234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5903981" y="3421427"/>
            <a:ext cx="3084877" cy="200691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341529"/>
            <a:ext cx="9144000" cy="180197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921554" y="1867820"/>
            <a:ext cx="7276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altLang="zh-CN" sz="6000" kern="1200" dirty="0" err="1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Chúc</a:t>
            </a:r>
            <a:r>
              <a:rPr lang="en-US" altLang="zh-CN" sz="6000" kern="12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các con học </a:t>
            </a:r>
            <a:r>
              <a:rPr lang="en-US" altLang="zh-CN" sz="6000" kern="1200" dirty="0" err="1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giỏi</a:t>
            </a:r>
            <a:r>
              <a:rPr lang="en-US" altLang="zh-CN" sz="6000" kern="12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  <a:endParaRPr lang="zh-CN" altLang="en-US" sz="6000" kern="120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7071164" y="166795"/>
            <a:ext cx="1878095" cy="189377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2339667" cy="168184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679013" y="110209"/>
            <a:ext cx="3792401" cy="181301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398591" y="3139195"/>
            <a:ext cx="677328" cy="6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5447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438381"/>
            <a:ext cx="9144000" cy="1705120"/>
          </a:xfrm>
          <a:prstGeom prst="rect">
            <a:avLst/>
          </a:prstGeom>
        </p:spPr>
      </p:pic>
      <p:grpSp>
        <p:nvGrpSpPr>
          <p:cNvPr id="3" name="组合 12"/>
          <p:cNvGrpSpPr>
            <a:grpSpLocks/>
          </p:cNvGrpSpPr>
          <p:nvPr/>
        </p:nvGrpSpPr>
        <p:grpSpPr bwMode="auto">
          <a:xfrm>
            <a:off x="3514725" y="1403395"/>
            <a:ext cx="5026602" cy="544932"/>
            <a:chOff x="0" y="0"/>
            <a:chExt cx="4425388" cy="726575"/>
          </a:xfrm>
        </p:grpSpPr>
        <p:sp>
          <p:nvSpPr>
            <p:cNvPr id="4" name="TextBox 1"/>
            <p:cNvSpPr>
              <a:spLocks noChangeArrowheads="1"/>
            </p:cNvSpPr>
            <p:nvPr/>
          </p:nvSpPr>
          <p:spPr bwMode="auto">
            <a:xfrm>
              <a:off x="0" y="0"/>
              <a:ext cx="350279" cy="677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700" b="1" kern="1200" dirty="0">
                  <a:solidFill>
                    <a:srgbClr val="4472C4"/>
                  </a:solidFill>
                  <a:latin typeface="inpin heiti" charset="-122"/>
                  <a:ea typeface="inpin heiti" charset="-122"/>
                  <a:cs typeface="+mn-cs"/>
                  <a:sym typeface="Impact" pitchFamily="34" charset="0"/>
                </a:rPr>
                <a:t>1</a:t>
              </a:r>
              <a:endParaRPr lang="zh-CN" altLang="en-US" sz="2700" b="1" kern="1200" dirty="0">
                <a:solidFill>
                  <a:srgbClr val="4472C4"/>
                </a:solidFill>
                <a:latin typeface="inpin heiti" charset="-122"/>
                <a:ea typeface="inpin heiti" charset="-122"/>
                <a:cs typeface="+mn-cs"/>
                <a:sym typeface="Impact" pitchFamily="34" charset="0"/>
              </a:endParaRPr>
            </a:p>
          </p:txBody>
        </p:sp>
        <p:sp>
          <p:nvSpPr>
            <p:cNvPr id="5" name="直接连接符 15"/>
            <p:cNvSpPr>
              <a:spLocks noChangeShapeType="1"/>
            </p:cNvSpPr>
            <p:nvPr/>
          </p:nvSpPr>
          <p:spPr bwMode="auto">
            <a:xfrm flipH="1">
              <a:off x="48569" y="136025"/>
              <a:ext cx="590550" cy="590550"/>
            </a:xfrm>
            <a:prstGeom prst="line">
              <a:avLst/>
            </a:prstGeom>
            <a:noFill/>
            <a:ln w="9525" cap="flat" cmpd="sng">
              <a:solidFill>
                <a:schemeClr val="accent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>
                <a:buClrTx/>
                <a:defRPr/>
              </a:pPr>
              <a:endParaRPr lang="zh-CN" altLang="en-US" sz="2400" kern="1200" dirty="0">
                <a:solidFill>
                  <a:prstClr val="black"/>
                </a:solidFill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6" name="矩形 7"/>
            <p:cNvSpPr>
              <a:spLocks noChangeArrowheads="1"/>
            </p:cNvSpPr>
            <p:nvPr/>
          </p:nvSpPr>
          <p:spPr bwMode="auto">
            <a:xfrm>
              <a:off x="452436" y="95251"/>
              <a:ext cx="3972952" cy="52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defTabSz="685800">
                <a:lnSpc>
                  <a:spcPct val="120000"/>
                </a:lnSpc>
                <a:buClrTx/>
                <a:defRPr/>
              </a:pPr>
              <a:r>
                <a:rPr lang="en-US" altLang="zh-CN" sz="1800" b="1" dirty="0" err="1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18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18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18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bài </a:t>
              </a:r>
              <a:r>
                <a:rPr lang="en-US" altLang="zh-CN" sz="1800" b="1" dirty="0" err="1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toán</a:t>
              </a:r>
              <a:r>
                <a:rPr lang="en-US" altLang="zh-CN" sz="18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bằng </a:t>
              </a:r>
              <a:r>
                <a:rPr lang="en-US" altLang="zh-CN" sz="1800" b="1" dirty="0" err="1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18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phép</a:t>
              </a:r>
              <a:r>
                <a:rPr lang="en-US" altLang="zh-CN" sz="18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18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.</a:t>
              </a:r>
              <a:endParaRPr lang="zh-CN" altLang="en-US" sz="40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18"/>
          <p:cNvGrpSpPr>
            <a:grpSpLocks/>
          </p:cNvGrpSpPr>
          <p:nvPr/>
        </p:nvGrpSpPr>
        <p:grpSpPr bwMode="auto">
          <a:xfrm>
            <a:off x="3515101" y="2587226"/>
            <a:ext cx="4632937" cy="1108343"/>
            <a:chOff x="0" y="0"/>
            <a:chExt cx="4607475" cy="1477788"/>
          </a:xfrm>
        </p:grpSpPr>
        <p:sp>
          <p:nvSpPr>
            <p:cNvPr id="9" name="TextBox 10"/>
            <p:cNvSpPr>
              <a:spLocks noChangeArrowheads="1"/>
            </p:cNvSpPr>
            <p:nvPr/>
          </p:nvSpPr>
          <p:spPr bwMode="auto">
            <a:xfrm>
              <a:off x="0" y="0"/>
              <a:ext cx="395679" cy="677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700" b="1" kern="1200" dirty="0">
                  <a:solidFill>
                    <a:srgbClr val="FD7B8B"/>
                  </a:solidFill>
                  <a:latin typeface="inpin heiti" charset="-122"/>
                  <a:ea typeface="inpin heiti" charset="-122"/>
                  <a:cs typeface="+mn-cs"/>
                  <a:sym typeface="Impact" pitchFamily="34" charset="0"/>
                </a:rPr>
                <a:t>2</a:t>
              </a:r>
              <a:endParaRPr lang="zh-CN" altLang="en-US" sz="2700" b="1" kern="1200" dirty="0">
                <a:solidFill>
                  <a:srgbClr val="FD7B8B"/>
                </a:solidFill>
                <a:latin typeface="inpin heiti" charset="-122"/>
                <a:ea typeface="inpin heiti" charset="-122"/>
                <a:cs typeface="+mn-cs"/>
                <a:sym typeface="Impact" pitchFamily="34" charset="0"/>
              </a:endParaRPr>
            </a:p>
          </p:txBody>
        </p:sp>
        <p:sp>
          <p:nvSpPr>
            <p:cNvPr id="10" name="直接连接符 20"/>
            <p:cNvSpPr>
              <a:spLocks noChangeShapeType="1"/>
            </p:cNvSpPr>
            <p:nvPr/>
          </p:nvSpPr>
          <p:spPr bwMode="auto">
            <a:xfrm flipH="1">
              <a:off x="93136" y="116751"/>
              <a:ext cx="590550" cy="590550"/>
            </a:xfrm>
            <a:prstGeom prst="line">
              <a:avLst/>
            </a:prstGeom>
            <a:noFill/>
            <a:ln w="9525" cap="flat" cmpd="sng">
              <a:solidFill>
                <a:srgbClr val="FD7B8B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>
                <a:buClrTx/>
                <a:defRPr/>
              </a:pPr>
              <a:endParaRPr lang="zh-CN" altLang="en-US" sz="1800" kern="1200" dirty="0">
                <a:solidFill>
                  <a:prstClr val="black"/>
                </a:solidFill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1" name="矩形 12"/>
            <p:cNvSpPr>
              <a:spLocks noChangeArrowheads="1"/>
            </p:cNvSpPr>
            <p:nvPr/>
          </p:nvSpPr>
          <p:spPr bwMode="auto">
            <a:xfrm>
              <a:off x="530789" y="63728"/>
              <a:ext cx="4076686" cy="1414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Ôn </a:t>
              </a:r>
              <a:r>
                <a:rPr lang="en-US" altLang="zh-CN" sz="1800" b="1" dirty="0" err="1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dạng</a:t>
              </a: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toán</a:t>
              </a: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nhiều</a:t>
              </a: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hơn</a:t>
              </a: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1800" b="1" dirty="0" err="1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ít</a:t>
              </a: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hơn</a:t>
              </a: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, gấp một số </a:t>
              </a:r>
              <a:r>
                <a:rPr lang="en-US" altLang="zh-CN" sz="1800" b="1" dirty="0" err="1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lên</a:t>
              </a: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1" dirty="0" err="1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nhiều</a:t>
              </a:r>
              <a:r>
                <a:rPr lang="en-US" altLang="zh-CN" sz="1800" b="1" dirty="0">
                  <a:solidFill>
                    <a:srgbClr val="FF66CC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lần, giảm đi một số lần.</a:t>
              </a:r>
              <a:endParaRPr lang="zh-CN" altLang="en-US" sz="1800" b="1" dirty="0">
                <a:solidFill>
                  <a:srgbClr val="FF66CC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8" y="110424"/>
            <a:ext cx="691728" cy="6917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4" y="9141"/>
            <a:ext cx="1730828" cy="1218416"/>
          </a:xfrm>
          <a:prstGeom prst="rect">
            <a:avLst/>
          </a:prstGeom>
        </p:spPr>
      </p:pic>
      <p:pic>
        <p:nvPicPr>
          <p:cNvPr id="22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6" y="1137850"/>
            <a:ext cx="2825354" cy="28253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85084" y="237604"/>
            <a:ext cx="277383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lang="en-US" sz="54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endParaRPr lang="en-US" sz="54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8797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977"/>
            <a:ext cx="9149854" cy="541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537728" y="262640"/>
            <a:ext cx="83776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3600" b="1" kern="1200" dirty="0" err="1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Thứ</a:t>
            </a:r>
            <a:r>
              <a:rPr lang="en-US" altLang="en-US" sz="36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3600" b="1" kern="1200" dirty="0" err="1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sáu</a:t>
            </a:r>
            <a:r>
              <a:rPr lang="en-US" altLang="en-US" sz="36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3600" b="1" kern="1200" dirty="0" err="1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ngày</a:t>
            </a:r>
            <a:r>
              <a:rPr lang="en-US" altLang="en-US" sz="36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 12 </a:t>
            </a:r>
            <a:r>
              <a:rPr lang="en-US" altLang="en-US" sz="3600" b="1" kern="1200" dirty="0" err="1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tháng</a:t>
            </a:r>
            <a:r>
              <a:rPr lang="en-US" altLang="en-US" sz="36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 10 </a:t>
            </a:r>
            <a:r>
              <a:rPr lang="en-US" altLang="en-US" sz="3600" b="1" kern="1200" dirty="0" err="1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năm</a:t>
            </a:r>
            <a:r>
              <a:rPr lang="en-US" altLang="en-US" sz="36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2982951" y="966717"/>
            <a:ext cx="14156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36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1111468" y="1670794"/>
            <a:ext cx="65742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3300" b="1" kern="1200" dirty="0" err="1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Giải</a:t>
            </a:r>
            <a:r>
              <a:rPr lang="en-US" altLang="en-US" sz="33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 bài </a:t>
            </a:r>
            <a:r>
              <a:rPr lang="en-US" altLang="en-US" sz="3300" b="1" kern="1200" dirty="0" err="1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  <a:r>
              <a:rPr lang="en-US" altLang="en-US" sz="33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 bằng </a:t>
            </a:r>
            <a:r>
              <a:rPr lang="en-US" altLang="en-US" sz="3300" b="1" kern="1200" dirty="0" err="1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hai</a:t>
            </a:r>
            <a:r>
              <a:rPr lang="en-US" altLang="en-US" sz="33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 phép </a:t>
            </a:r>
            <a:r>
              <a:rPr lang="en-US" altLang="en-US" sz="3300" b="1" kern="1200" dirty="0" err="1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tính</a:t>
            </a:r>
            <a:r>
              <a:rPr lang="en-US" altLang="en-US" sz="3300" b="1" kern="1200" dirty="0">
                <a:solidFill>
                  <a:srgbClr val="000000"/>
                </a:solidFill>
                <a:latin typeface="HP001 5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6140398"/>
      </p:ext>
    </p:extLst>
  </p:cSld>
  <p:clrMapOvr>
    <a:masterClrMapping/>
  </p:clrMapOvr>
  <p:transition spd="slow"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632A3C5-51BA-4736-8BF3-77C966D977A3}"/>
              </a:ext>
            </a:extLst>
          </p:cNvPr>
          <p:cNvSpPr txBox="1"/>
          <p:nvPr/>
        </p:nvSpPr>
        <p:spPr>
          <a:xfrm>
            <a:off x="252534" y="456331"/>
            <a:ext cx="863893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b="1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223788-21E1-4B0E-BEBD-5DDDC32153FE}"/>
              </a:ext>
            </a:extLst>
          </p:cNvPr>
          <p:cNvSpPr txBox="1"/>
          <p:nvPr/>
        </p:nvSpPr>
        <p:spPr>
          <a:xfrm>
            <a:off x="1852338" y="1896146"/>
            <a:ext cx="1738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6F242-769D-43CD-B42B-681FE154FA8C}"/>
              </a:ext>
            </a:extLst>
          </p:cNvPr>
          <p:cNvSpPr txBox="1"/>
          <p:nvPr/>
        </p:nvSpPr>
        <p:spPr>
          <a:xfrm>
            <a:off x="169605" y="2570140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9FCF3-8F53-4D02-8C1D-60974D97AEB1}"/>
              </a:ext>
            </a:extLst>
          </p:cNvPr>
          <p:cNvSpPr txBox="1"/>
          <p:nvPr/>
        </p:nvSpPr>
        <p:spPr>
          <a:xfrm>
            <a:off x="162231" y="3005416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50AF31-F712-4693-9FFE-A83614A2C345}"/>
              </a:ext>
            </a:extLst>
          </p:cNvPr>
          <p:cNvGrpSpPr/>
          <p:nvPr/>
        </p:nvGrpSpPr>
        <p:grpSpPr>
          <a:xfrm>
            <a:off x="1885787" y="2785583"/>
            <a:ext cx="1396130" cy="129690"/>
            <a:chOff x="1857433" y="3582763"/>
            <a:chExt cx="1396130" cy="1296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BD9B31D-63F9-4512-92F3-DB6677D2F71E}"/>
                </a:ext>
              </a:extLst>
            </p:cNvPr>
            <p:cNvCxnSpPr>
              <a:cxnSpLocks/>
            </p:cNvCxnSpPr>
            <p:nvPr/>
          </p:nvCxnSpPr>
          <p:spPr>
            <a:xfrm>
              <a:off x="1857433" y="3653647"/>
              <a:ext cx="139613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0BE4488-008A-4B98-B2F6-D5FD432DD0F7}"/>
                </a:ext>
              </a:extLst>
            </p:cNvPr>
            <p:cNvCxnSpPr>
              <a:cxnSpLocks/>
            </p:cNvCxnSpPr>
            <p:nvPr/>
          </p:nvCxnSpPr>
          <p:spPr>
            <a:xfrm>
              <a:off x="1857433" y="3582763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1DB194-36FE-4F06-86B2-EC4D7290175C}"/>
                </a:ext>
              </a:extLst>
            </p:cNvPr>
            <p:cNvCxnSpPr>
              <a:cxnSpLocks/>
            </p:cNvCxnSpPr>
            <p:nvPr/>
          </p:nvCxnSpPr>
          <p:spPr>
            <a:xfrm>
              <a:off x="2308704" y="3582763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A92BD2-2CC3-4A76-9BDB-FD2DDAEA6D2B}"/>
                </a:ext>
              </a:extLst>
            </p:cNvPr>
            <p:cNvCxnSpPr>
              <a:cxnSpLocks/>
            </p:cNvCxnSpPr>
            <p:nvPr/>
          </p:nvCxnSpPr>
          <p:spPr>
            <a:xfrm>
              <a:off x="2789554" y="3582763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52CEF18-8683-4315-ADFD-4354E8634EF3}"/>
                </a:ext>
              </a:extLst>
            </p:cNvPr>
            <p:cNvCxnSpPr>
              <a:cxnSpLocks/>
            </p:cNvCxnSpPr>
            <p:nvPr/>
          </p:nvCxnSpPr>
          <p:spPr>
            <a:xfrm>
              <a:off x="3253563" y="3582763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6EBB08-11BC-44C3-9EDD-076CA601E3FE}"/>
              </a:ext>
            </a:extLst>
          </p:cNvPr>
          <p:cNvGrpSpPr/>
          <p:nvPr/>
        </p:nvGrpSpPr>
        <p:grpSpPr>
          <a:xfrm>
            <a:off x="1885787" y="3226734"/>
            <a:ext cx="2303441" cy="136391"/>
            <a:chOff x="1885787" y="4375787"/>
            <a:chExt cx="2303441" cy="13639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552982A-00DF-44C3-B5BB-4C294029F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5787" y="4434757"/>
              <a:ext cx="2303441" cy="1257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D8A02DD-036F-4345-BE61-71CD3C79BC5F}"/>
                </a:ext>
              </a:extLst>
            </p:cNvPr>
            <p:cNvCxnSpPr>
              <a:cxnSpLocks/>
            </p:cNvCxnSpPr>
            <p:nvPr/>
          </p:nvCxnSpPr>
          <p:spPr>
            <a:xfrm>
              <a:off x="1885787" y="4375787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D1F513-275D-485C-AF5A-55267E82A9B5}"/>
                </a:ext>
              </a:extLst>
            </p:cNvPr>
            <p:cNvCxnSpPr>
              <a:cxnSpLocks/>
            </p:cNvCxnSpPr>
            <p:nvPr/>
          </p:nvCxnSpPr>
          <p:spPr>
            <a:xfrm>
              <a:off x="2351234" y="4382488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D8D9102-7ABD-4504-8A60-771FF41D8FFE}"/>
                </a:ext>
              </a:extLst>
            </p:cNvPr>
            <p:cNvCxnSpPr>
              <a:cxnSpLocks/>
            </p:cNvCxnSpPr>
            <p:nvPr/>
          </p:nvCxnSpPr>
          <p:spPr>
            <a:xfrm>
              <a:off x="2817908" y="4382488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9C181BF-E256-43C6-BAB7-07F9C49912BC}"/>
                </a:ext>
              </a:extLst>
            </p:cNvPr>
            <p:cNvCxnSpPr>
              <a:cxnSpLocks/>
            </p:cNvCxnSpPr>
            <p:nvPr/>
          </p:nvCxnSpPr>
          <p:spPr>
            <a:xfrm>
              <a:off x="3281917" y="4382488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52DC908-29AD-4A5F-9EF1-49FC324C0E6F}"/>
                </a:ext>
              </a:extLst>
            </p:cNvPr>
            <p:cNvCxnSpPr>
              <a:cxnSpLocks/>
            </p:cNvCxnSpPr>
            <p:nvPr/>
          </p:nvCxnSpPr>
          <p:spPr>
            <a:xfrm>
              <a:off x="3753294" y="4375787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C05B4FF-4E34-4B90-AD16-DE08866B5E22}"/>
                </a:ext>
              </a:extLst>
            </p:cNvPr>
            <p:cNvCxnSpPr>
              <a:cxnSpLocks/>
            </p:cNvCxnSpPr>
            <p:nvPr/>
          </p:nvCxnSpPr>
          <p:spPr>
            <a:xfrm>
              <a:off x="4189228" y="4382488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33AEE01-36DF-479E-B9B9-895A50C1377B}"/>
              </a:ext>
            </a:extLst>
          </p:cNvPr>
          <p:cNvSpPr txBox="1"/>
          <p:nvPr/>
        </p:nvSpPr>
        <p:spPr>
          <a:xfrm>
            <a:off x="2238244" y="2415152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319343-D32E-476E-A758-CAD66E5A99AA}"/>
              </a:ext>
            </a:extLst>
          </p:cNvPr>
          <p:cNvCxnSpPr>
            <a:endCxn id="11" idx="3"/>
          </p:cNvCxnSpPr>
          <p:nvPr/>
        </p:nvCxnSpPr>
        <p:spPr>
          <a:xfrm>
            <a:off x="1627697" y="2915273"/>
            <a:ext cx="227626" cy="32097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5D96F1-5A8E-47F3-A5DD-39D0397ED10C}"/>
              </a:ext>
            </a:extLst>
          </p:cNvPr>
          <p:cNvCxnSpPr/>
          <p:nvPr/>
        </p:nvCxnSpPr>
        <p:spPr>
          <a:xfrm>
            <a:off x="3281917" y="2915273"/>
            <a:ext cx="0" cy="3055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4B7109B-4731-4632-9DE1-D7F42686BC89}"/>
              </a:ext>
            </a:extLst>
          </p:cNvPr>
          <p:cNvSpPr/>
          <p:nvPr/>
        </p:nvSpPr>
        <p:spPr>
          <a:xfrm>
            <a:off x="3303182" y="3173230"/>
            <a:ext cx="886046" cy="102440"/>
          </a:xfrm>
          <a:custGeom>
            <a:avLst/>
            <a:gdLst>
              <a:gd name="connsiteX0" fmla="*/ 0 w 893135"/>
              <a:gd name="connsiteY0" fmla="*/ 184345 h 184345"/>
              <a:gd name="connsiteX1" fmla="*/ 460745 w 893135"/>
              <a:gd name="connsiteY1" fmla="*/ 47 h 184345"/>
              <a:gd name="connsiteX2" fmla="*/ 893135 w 893135"/>
              <a:gd name="connsiteY2" fmla="*/ 170168 h 18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3135" h="184345">
                <a:moveTo>
                  <a:pt x="0" y="184345"/>
                </a:moveTo>
                <a:cubicBezTo>
                  <a:pt x="155944" y="93377"/>
                  <a:pt x="311889" y="2410"/>
                  <a:pt x="460745" y="47"/>
                </a:cubicBezTo>
                <a:cubicBezTo>
                  <a:pt x="609601" y="-2316"/>
                  <a:pt x="751368" y="83926"/>
                  <a:pt x="893135" y="170168"/>
                </a:cubicBezTo>
              </a:path>
            </a:pathLst>
          </a:cu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62EF4FB-F34F-4A0C-A036-871E584F5E5F}"/>
              </a:ext>
            </a:extLst>
          </p:cNvPr>
          <p:cNvSpPr/>
          <p:nvPr/>
        </p:nvSpPr>
        <p:spPr>
          <a:xfrm rot="10800000">
            <a:off x="1885785" y="3325025"/>
            <a:ext cx="2303439" cy="97069"/>
          </a:xfrm>
          <a:custGeom>
            <a:avLst/>
            <a:gdLst>
              <a:gd name="connsiteX0" fmla="*/ 0 w 893135"/>
              <a:gd name="connsiteY0" fmla="*/ 184345 h 184345"/>
              <a:gd name="connsiteX1" fmla="*/ 460745 w 893135"/>
              <a:gd name="connsiteY1" fmla="*/ 47 h 184345"/>
              <a:gd name="connsiteX2" fmla="*/ 893135 w 893135"/>
              <a:gd name="connsiteY2" fmla="*/ 170168 h 18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3135" h="184345">
                <a:moveTo>
                  <a:pt x="0" y="184345"/>
                </a:moveTo>
                <a:cubicBezTo>
                  <a:pt x="155944" y="93377"/>
                  <a:pt x="311889" y="2410"/>
                  <a:pt x="460745" y="47"/>
                </a:cubicBezTo>
                <a:cubicBezTo>
                  <a:pt x="609601" y="-2316"/>
                  <a:pt x="751368" y="83926"/>
                  <a:pt x="893135" y="170168"/>
                </a:cubicBezTo>
              </a:path>
            </a:pathLst>
          </a:cu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318374-028E-43CA-936C-D5159F09F109}"/>
              </a:ext>
            </a:extLst>
          </p:cNvPr>
          <p:cNvSpPr txBox="1"/>
          <p:nvPr/>
        </p:nvSpPr>
        <p:spPr>
          <a:xfrm>
            <a:off x="3321213" y="2838404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6E035B-8EAE-41B4-BDC9-F91C296B9299}"/>
              </a:ext>
            </a:extLst>
          </p:cNvPr>
          <p:cNvGrpSpPr/>
          <p:nvPr/>
        </p:nvGrpSpPr>
        <p:grpSpPr>
          <a:xfrm>
            <a:off x="4225463" y="2777783"/>
            <a:ext cx="1019609" cy="578641"/>
            <a:chOff x="4328699" y="3393629"/>
            <a:chExt cx="1019609" cy="578641"/>
          </a:xfrm>
        </p:grpSpPr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6E2221BB-B1E7-44D9-8305-49F9E9AE0192}"/>
                </a:ext>
              </a:extLst>
            </p:cNvPr>
            <p:cNvSpPr/>
            <p:nvPr/>
          </p:nvSpPr>
          <p:spPr>
            <a:xfrm>
              <a:off x="4328699" y="3393629"/>
              <a:ext cx="161405" cy="57864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881022F-A0CB-4EB9-BD45-A3F0E01C3D04}"/>
                </a:ext>
              </a:extLst>
            </p:cNvPr>
            <p:cNvSpPr txBox="1"/>
            <p:nvPr/>
          </p:nvSpPr>
          <p:spPr>
            <a:xfrm>
              <a:off x="4453511" y="3479949"/>
              <a:ext cx="894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kèn</a:t>
              </a:r>
              <a:endPara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4A679DB-C9C9-4808-AC05-4AF5D3061010}"/>
              </a:ext>
            </a:extLst>
          </p:cNvPr>
          <p:cNvSpPr txBox="1"/>
          <p:nvPr/>
        </p:nvSpPr>
        <p:spPr>
          <a:xfrm>
            <a:off x="2624791" y="3439947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A7D608E-8656-4CCA-AA5E-103E31C66D6D}"/>
              </a:ext>
            </a:extLst>
          </p:cNvPr>
          <p:cNvSpPr txBox="1"/>
          <p:nvPr/>
        </p:nvSpPr>
        <p:spPr>
          <a:xfrm>
            <a:off x="5247045" y="2071485"/>
            <a:ext cx="3608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B44DFA5-0D14-4057-9256-5A26E29BA00D}"/>
                  </a:ext>
                </a:extLst>
              </p:cNvPr>
              <p:cNvSpPr txBox="1"/>
              <p:nvPr/>
            </p:nvSpPr>
            <p:spPr>
              <a:xfrm>
                <a:off x="6229418" y="2829480"/>
                <a:ext cx="21207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vi-VN" sz="24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2400" b="1" i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vi-VN" sz="24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b="1" i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𝐢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4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B44DFA5-0D14-4057-9256-5A26E29BA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418" y="2829480"/>
                <a:ext cx="2120772" cy="369332"/>
              </a:xfrm>
              <a:prstGeom prst="rect">
                <a:avLst/>
              </a:prstGeom>
              <a:blipFill>
                <a:blip r:embed="rId4"/>
                <a:stretch>
                  <a:fillRect l="-2874" r="-4310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0D114886-CF38-476D-AE36-19DCB35A426B}"/>
              </a:ext>
            </a:extLst>
          </p:cNvPr>
          <p:cNvSpPr txBox="1"/>
          <p:nvPr/>
        </p:nvSpPr>
        <p:spPr>
          <a:xfrm>
            <a:off x="5238816" y="3097121"/>
            <a:ext cx="3793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97B4CFE-4CDD-46CF-A148-B1F7BF459ED9}"/>
                  </a:ext>
                </a:extLst>
              </p:cNvPr>
              <p:cNvSpPr txBox="1"/>
              <p:nvPr/>
            </p:nvSpPr>
            <p:spPr>
              <a:xfrm>
                <a:off x="6229418" y="3515258"/>
                <a:ext cx="21207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vi-VN" sz="24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vi-VN" sz="24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𝐢</m:t>
                      </m:r>
                      <m:r>
                        <a:rPr lang="vi-VN" sz="24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7B4CFE-4CDD-46CF-A148-B1F7BF459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418" y="3515258"/>
                <a:ext cx="2120772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2874" r="-4310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AD2A49A-56B2-41DD-8E46-63B35EFCD3CA}"/>
                  </a:ext>
                </a:extLst>
              </p:cNvPr>
              <p:cNvSpPr txBox="1"/>
              <p:nvPr/>
            </p:nvSpPr>
            <p:spPr>
              <a:xfrm>
                <a:off x="6397413" y="3869842"/>
                <a:ext cx="254556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Đá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ố: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𝐚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á</m:t>
                    </m:r>
                    <m:r>
                      <a:rPr lang="vi-VN" sz="2400" b="1" i="0" smtClean="0">
                        <a:latin typeface="Cambria Math" panose="02040503050406030204" pitchFamily="18" charset="0"/>
                      </a:rPr>
                      <m:t>𝐢</m:t>
                    </m:r>
                  </m:oMath>
                </a14:m>
                <a:r>
                  <a: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kèn</a:t>
                </a:r>
              </a:p>
              <a:p>
                <a:r>
                  <a: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8 cái kèn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AD2A49A-56B2-41DD-8E46-63B35EFCD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413" y="3869842"/>
                <a:ext cx="2545569" cy="738664"/>
              </a:xfrm>
              <a:prstGeom prst="rect">
                <a:avLst/>
              </a:prstGeom>
              <a:blipFill rotWithShape="1">
                <a:blip r:embed="rId6"/>
                <a:stretch>
                  <a:fillRect l="-5502" t="-13223" r="-6938" b="-23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1228C8F-6CBB-46E3-BD08-053531BC8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316" y="858395"/>
            <a:ext cx="2755203" cy="1183216"/>
          </a:xfrm>
          <a:prstGeom prst="rect">
            <a:avLst/>
          </a:prstGeom>
        </p:spPr>
      </p:pic>
      <p:sp>
        <p:nvSpPr>
          <p:cNvPr id="44" name="Line 24"/>
          <p:cNvSpPr>
            <a:spLocks noChangeShapeType="1"/>
          </p:cNvSpPr>
          <p:nvPr/>
        </p:nvSpPr>
        <p:spPr bwMode="auto">
          <a:xfrm flipH="1">
            <a:off x="5238816" y="2425571"/>
            <a:ext cx="4891" cy="2072326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4" grpId="0"/>
      <p:bldP spid="11" grpId="0"/>
      <p:bldP spid="31" grpId="0"/>
      <p:bldP spid="40" grpId="0" animBg="1"/>
      <p:bldP spid="42" grpId="0" animBg="1"/>
      <p:bldP spid="43" grpId="0"/>
      <p:bldP spid="48" grpId="0"/>
      <p:bldP spid="50" grpId="0"/>
      <p:bldP spid="46" grpId="0"/>
      <p:bldP spid="52" grpId="0"/>
      <p:bldP spid="53" grpId="0"/>
      <p:bldP spid="55" grpId="0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6F3C14F-C59C-426F-A376-57D6EA34E5F5}"/>
              </a:ext>
            </a:extLst>
          </p:cNvPr>
          <p:cNvSpPr txBox="1"/>
          <p:nvPr/>
        </p:nvSpPr>
        <p:spPr>
          <a:xfrm>
            <a:off x="490449" y="309130"/>
            <a:ext cx="827009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>
                <a:solidFill>
                  <a:srgbClr val="0000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00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200" b="1" dirty="0">
                <a:solidFill>
                  <a:srgbClr val="0000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con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563AB2-F144-4F57-A17C-7E4C13385305}"/>
              </a:ext>
            </a:extLst>
          </p:cNvPr>
          <p:cNvSpPr txBox="1"/>
          <p:nvPr/>
        </p:nvSpPr>
        <p:spPr>
          <a:xfrm>
            <a:off x="126379" y="2898030"/>
            <a:ext cx="15311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944193-7707-45F4-8217-8B0410CCB675}"/>
              </a:ext>
            </a:extLst>
          </p:cNvPr>
          <p:cNvGrpSpPr/>
          <p:nvPr/>
        </p:nvGrpSpPr>
        <p:grpSpPr>
          <a:xfrm>
            <a:off x="138166" y="2203502"/>
            <a:ext cx="3005910" cy="743323"/>
            <a:chOff x="145540" y="2845040"/>
            <a:chExt cx="3005910" cy="74332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BBCA67-5203-4D9A-83A1-5CF074C9ABE6}"/>
                </a:ext>
              </a:extLst>
            </p:cNvPr>
            <p:cNvSpPr txBox="1"/>
            <p:nvPr/>
          </p:nvSpPr>
          <p:spPr>
            <a:xfrm>
              <a:off x="145540" y="3157476"/>
              <a:ext cx="17043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Bể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99E561-1564-4BE3-BDBC-11C0F6ADBC8A}"/>
                </a:ext>
              </a:extLst>
            </p:cNvPr>
            <p:cNvGrpSpPr/>
            <p:nvPr/>
          </p:nvGrpSpPr>
          <p:grpSpPr>
            <a:xfrm>
              <a:off x="1755320" y="3330785"/>
              <a:ext cx="1396130" cy="129690"/>
              <a:chOff x="1857433" y="3582763"/>
              <a:chExt cx="1396130" cy="12969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9C64BCB-CD78-4040-96B1-41C671AF49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7433" y="3653647"/>
                <a:ext cx="1396130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3177321-CFAF-45F2-9A8F-D41A516CE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7433" y="3582763"/>
                <a:ext cx="0" cy="12969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967811B-8552-4EA4-8E17-07D01C00D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3563" y="3582763"/>
                <a:ext cx="0" cy="12969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98FD3A-1224-4FFC-8974-E0EAC3DBBCC2}"/>
                </a:ext>
              </a:extLst>
            </p:cNvPr>
            <p:cNvSpPr txBox="1"/>
            <p:nvPr/>
          </p:nvSpPr>
          <p:spPr>
            <a:xfrm>
              <a:off x="2040583" y="284504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con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D5ECF-1372-4249-A36B-2E10EF4CFAB8}"/>
              </a:ext>
            </a:extLst>
          </p:cNvPr>
          <p:cNvCxnSpPr>
            <a:cxnSpLocks/>
          </p:cNvCxnSpPr>
          <p:nvPr/>
        </p:nvCxnSpPr>
        <p:spPr>
          <a:xfrm>
            <a:off x="1756559" y="2832511"/>
            <a:ext cx="0" cy="26941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4AC2370-C61E-4891-8B86-A0E233A583F0}"/>
              </a:ext>
            </a:extLst>
          </p:cNvPr>
          <p:cNvCxnSpPr/>
          <p:nvPr/>
        </p:nvCxnSpPr>
        <p:spPr>
          <a:xfrm>
            <a:off x="3156571" y="2833971"/>
            <a:ext cx="0" cy="3055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0CDEF63-2252-476D-A523-C6798CEA7AFB}"/>
              </a:ext>
            </a:extLst>
          </p:cNvPr>
          <p:cNvGrpSpPr/>
          <p:nvPr/>
        </p:nvGrpSpPr>
        <p:grpSpPr>
          <a:xfrm>
            <a:off x="1746258" y="2650416"/>
            <a:ext cx="2477621" cy="548109"/>
            <a:chOff x="1764367" y="3398640"/>
            <a:chExt cx="2477621" cy="54810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CFE5ED7-41D7-4321-8E83-BB79F749394C}"/>
                </a:ext>
              </a:extLst>
            </p:cNvPr>
            <p:cNvGrpSpPr/>
            <p:nvPr/>
          </p:nvGrpSpPr>
          <p:grpSpPr>
            <a:xfrm>
              <a:off x="1764367" y="3817059"/>
              <a:ext cx="2303441" cy="129690"/>
              <a:chOff x="1841689" y="4100346"/>
              <a:chExt cx="2303441" cy="12969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E682E39-74B5-427F-BD5F-59141CF655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41689" y="4138697"/>
                <a:ext cx="2303441" cy="1257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077A31A-5AED-491B-A7B2-895213675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6796" y="4100346"/>
                <a:ext cx="0" cy="12969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3B46391-0046-4F17-922C-5B5D4EC44F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1953" y="4100346"/>
                <a:ext cx="0" cy="12969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AD39FA6-0CD5-4636-B72F-DDB795C6FA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41204" y="4100346"/>
                <a:ext cx="0" cy="12969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DE0CA41-53DA-4474-BA15-07962A554D06}"/>
                </a:ext>
              </a:extLst>
            </p:cNvPr>
            <p:cNvSpPr/>
            <p:nvPr/>
          </p:nvSpPr>
          <p:spPr>
            <a:xfrm>
              <a:off x="3177836" y="3733466"/>
              <a:ext cx="886046" cy="102440"/>
            </a:xfrm>
            <a:custGeom>
              <a:avLst/>
              <a:gdLst>
                <a:gd name="connsiteX0" fmla="*/ 0 w 893135"/>
                <a:gd name="connsiteY0" fmla="*/ 184345 h 184345"/>
                <a:gd name="connsiteX1" fmla="*/ 460745 w 893135"/>
                <a:gd name="connsiteY1" fmla="*/ 47 h 184345"/>
                <a:gd name="connsiteX2" fmla="*/ 893135 w 893135"/>
                <a:gd name="connsiteY2" fmla="*/ 170168 h 1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3135" h="184345">
                  <a:moveTo>
                    <a:pt x="0" y="184345"/>
                  </a:moveTo>
                  <a:cubicBezTo>
                    <a:pt x="155944" y="93377"/>
                    <a:pt x="311889" y="2410"/>
                    <a:pt x="460745" y="47"/>
                  </a:cubicBezTo>
                  <a:cubicBezTo>
                    <a:pt x="609601" y="-2316"/>
                    <a:pt x="751368" y="83926"/>
                    <a:pt x="893135" y="170168"/>
                  </a:cubicBezTo>
                </a:path>
              </a:pathLst>
            </a:custGeom>
            <a:noFill/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E1BD5CC-F614-4840-BA07-FF92BF2CB698}"/>
                </a:ext>
              </a:extLst>
            </p:cNvPr>
            <p:cNvSpPr txBox="1"/>
            <p:nvPr/>
          </p:nvSpPr>
          <p:spPr>
            <a:xfrm>
              <a:off x="3262233" y="339864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con </a:t>
              </a:r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ight Brace 36">
            <a:extLst>
              <a:ext uri="{FF2B5EF4-FFF2-40B4-BE49-F238E27FC236}">
                <a16:creationId xmlns:a16="http://schemas.microsoft.com/office/drawing/2014/main" id="{68D13C93-157C-46A0-882B-F9BAE0AE3127}"/>
              </a:ext>
            </a:extLst>
          </p:cNvPr>
          <p:cNvSpPr/>
          <p:nvPr/>
        </p:nvSpPr>
        <p:spPr>
          <a:xfrm>
            <a:off x="4203353" y="2696481"/>
            <a:ext cx="161405" cy="57864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A79CC2-5872-47D8-888E-9A173AA0AFBD}"/>
              </a:ext>
            </a:extLst>
          </p:cNvPr>
          <p:cNvSpPr txBox="1"/>
          <p:nvPr/>
        </p:nvSpPr>
        <p:spPr>
          <a:xfrm>
            <a:off x="1969430" y="1615825"/>
            <a:ext cx="15703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200" b="1" u="sng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4A6CD9-3A84-413F-9F5C-169A2C98EA44}"/>
              </a:ext>
            </a:extLst>
          </p:cNvPr>
          <p:cNvSpPr txBox="1"/>
          <p:nvPr/>
        </p:nvSpPr>
        <p:spPr>
          <a:xfrm>
            <a:off x="4326959" y="277022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A1D957-03F6-473F-BA8B-273BE5200F24}"/>
              </a:ext>
            </a:extLst>
          </p:cNvPr>
          <p:cNvSpPr txBox="1"/>
          <p:nvPr/>
        </p:nvSpPr>
        <p:spPr>
          <a:xfrm>
            <a:off x="5682660" y="1968613"/>
            <a:ext cx="27222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EEC65A4-E4F6-48E6-A451-B3CB99509AED}"/>
                  </a:ext>
                </a:extLst>
              </p:cNvPr>
              <p:cNvSpPr txBox="1"/>
              <p:nvPr/>
            </p:nvSpPr>
            <p:spPr>
              <a:xfrm>
                <a:off x="6270523" y="2422879"/>
                <a:ext cx="18658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vi-VN" sz="20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vi-VN" sz="2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𝐜𝐨𝐧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EC65A4-E4F6-48E6-A451-B3CB99509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523" y="2422879"/>
                <a:ext cx="1865895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2614" r="-457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A44EFE23-0403-4965-A0F1-5756214739CB}"/>
              </a:ext>
            </a:extLst>
          </p:cNvPr>
          <p:cNvSpPr txBox="1"/>
          <p:nvPr/>
        </p:nvSpPr>
        <p:spPr>
          <a:xfrm>
            <a:off x="5718131" y="2786091"/>
            <a:ext cx="25667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B60626-55C8-40AB-AACC-1034C095642F}"/>
                  </a:ext>
                </a:extLst>
              </p:cNvPr>
              <p:cNvSpPr txBox="1"/>
              <p:nvPr/>
            </p:nvSpPr>
            <p:spPr>
              <a:xfrm>
                <a:off x="6289668" y="3240366"/>
                <a:ext cx="2019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vi-VN" sz="20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vi-VN" sz="2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𝟏𝟏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𝐜𝐨𝐧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4B60626-55C8-40AB-AACC-1034C0956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668" y="3240366"/>
                <a:ext cx="2019784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2417" r="-423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0313557-7F6F-4CCC-91BE-1D6D5FE20C5B}"/>
                  </a:ext>
                </a:extLst>
              </p:cNvPr>
              <p:cNvSpPr txBox="1"/>
              <p:nvPr/>
            </p:nvSpPr>
            <p:spPr>
              <a:xfrm>
                <a:off x="6575846" y="3692679"/>
                <a:ext cx="204011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Đá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ố: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𝟏𝟏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𝐜𝐨𝐧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á</m:t>
                      </m:r>
                    </m:oMath>
                  </m:oMathPara>
                </a14:m>
                <a:endPara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0313557-7F6F-4CCC-91BE-1D6D5FE20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846" y="3692679"/>
                <a:ext cx="2040110" cy="307777"/>
              </a:xfrm>
              <a:prstGeom prst="rect">
                <a:avLst/>
              </a:prstGeom>
              <a:blipFill rotWithShape="1">
                <a:blip r:embed="rId6"/>
                <a:stretch>
                  <a:fillRect l="-3892" t="-4000" r="-2994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E1608F5D-4A52-431D-B727-61257D528461}"/>
              </a:ext>
            </a:extLst>
          </p:cNvPr>
          <p:cNvSpPr txBox="1"/>
          <p:nvPr/>
        </p:nvSpPr>
        <p:spPr>
          <a:xfrm>
            <a:off x="6424579" y="1639148"/>
            <a:ext cx="12143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u="sng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oogle Shape;472;p25">
            <a:extLst>
              <a:ext uri="{FF2B5EF4-FFF2-40B4-BE49-F238E27FC236}">
                <a16:creationId xmlns:a16="http://schemas.microsoft.com/office/drawing/2014/main" id="{FC6CD6B6-7D6B-40FB-9B26-BC6345F1D8CB}"/>
              </a:ext>
            </a:extLst>
          </p:cNvPr>
          <p:cNvSpPr/>
          <p:nvPr/>
        </p:nvSpPr>
        <p:spPr>
          <a:xfrm>
            <a:off x="538232" y="3895699"/>
            <a:ext cx="2207961" cy="357027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Aft>
                <a:spcPts val="2100"/>
              </a:spcAft>
            </a:pPr>
            <a:endParaRPr lang="vi-VN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5421912" y="1952179"/>
            <a:ext cx="7669" cy="249269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AD225D58-9B15-40A6-B02D-16BC4339D891}"/>
              </a:ext>
            </a:extLst>
          </p:cNvPr>
          <p:cNvSpPr/>
          <p:nvPr/>
        </p:nvSpPr>
        <p:spPr>
          <a:xfrm rot="5400000" flipH="1" flipV="1">
            <a:off x="2352065" y="1976089"/>
            <a:ext cx="197391" cy="139088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37" grpId="0" animBg="1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 txBox="1"/>
          <p:nvPr/>
        </p:nvSpPr>
        <p:spPr>
          <a:xfrm>
            <a:off x="1470422" y="-157163"/>
            <a:ext cx="6400800" cy="10858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1" hangingPunct="1"/>
            <a:endParaRPr sz="3000" b="1" i="1" dirty="0">
              <a:solidFill>
                <a:schemeClr val="tx2"/>
              </a:solidFill>
              <a:latin typeface="VNI-Kun" pitchFamily="2" charset="0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438150" y="68558"/>
            <a:ext cx="82644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i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i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toán</a:t>
            </a:r>
            <a:r>
              <a:rPr lang="en-US" sz="2400" b="1" i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3 :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6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đạp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đạp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gấp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đạp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đạp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7040165" y="487985"/>
            <a:ext cx="1266825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1244538" y="872969"/>
            <a:ext cx="1194198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7" name="Straight Connector 36"/>
          <p:cNvCxnSpPr/>
          <p:nvPr/>
        </p:nvCxnSpPr>
        <p:spPr>
          <a:xfrm>
            <a:off x="3806708" y="872969"/>
            <a:ext cx="2889647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550308" y="1252834"/>
            <a:ext cx="1372886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4125515" y="1252834"/>
            <a:ext cx="3548063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40" name="Straight Connector 39"/>
          <p:cNvCxnSpPr/>
          <p:nvPr/>
        </p:nvCxnSpPr>
        <p:spPr>
          <a:xfrm>
            <a:off x="4699848" y="487985"/>
            <a:ext cx="857250" cy="0"/>
          </a:xfrm>
          <a:prstGeom prst="line">
            <a:avLst/>
          </a:prstGeom>
          <a:ln w="38100" cap="flat" cmpd="sng">
            <a:solidFill>
              <a:srgbClr val="FF66CC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41" name="Text Box 3"/>
          <p:cNvSpPr txBox="1"/>
          <p:nvPr/>
        </p:nvSpPr>
        <p:spPr>
          <a:xfrm>
            <a:off x="-42839" y="2171230"/>
            <a:ext cx="170503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Thứ bảy:</a:t>
            </a:r>
          </a:p>
        </p:txBody>
      </p:sp>
      <p:grpSp>
        <p:nvGrpSpPr>
          <p:cNvPr id="42" name="Group 5"/>
          <p:cNvGrpSpPr/>
          <p:nvPr/>
        </p:nvGrpSpPr>
        <p:grpSpPr>
          <a:xfrm>
            <a:off x="1353845" y="2982339"/>
            <a:ext cx="2075695" cy="114300"/>
            <a:chOff x="912" y="3312"/>
            <a:chExt cx="1344" cy="96"/>
          </a:xfrm>
        </p:grpSpPr>
        <p:sp>
          <p:nvSpPr>
            <p:cNvPr id="44" name="Line 6"/>
            <p:cNvSpPr>
              <a:spLocks noChangeShapeType="1"/>
            </p:cNvSpPr>
            <p:nvPr/>
          </p:nvSpPr>
          <p:spPr bwMode="auto">
            <a:xfrm>
              <a:off x="912" y="3312"/>
              <a:ext cx="0" cy="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grpSp>
          <p:nvGrpSpPr>
            <p:cNvPr id="4130" name="Group 7"/>
            <p:cNvGrpSpPr/>
            <p:nvPr/>
          </p:nvGrpSpPr>
          <p:grpSpPr>
            <a:xfrm>
              <a:off x="912" y="3312"/>
              <a:ext cx="1344" cy="96"/>
              <a:chOff x="912" y="3312"/>
              <a:chExt cx="1344" cy="96"/>
            </a:xfrm>
          </p:grpSpPr>
          <p:sp>
            <p:nvSpPr>
              <p:cNvPr id="46" name="Line 8"/>
              <p:cNvSpPr>
                <a:spLocks noChangeShapeType="1"/>
              </p:cNvSpPr>
              <p:nvPr/>
            </p:nvSpPr>
            <p:spPr bwMode="auto">
              <a:xfrm>
                <a:off x="912" y="3360"/>
                <a:ext cx="75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47" name="Line 9"/>
              <p:cNvSpPr>
                <a:spLocks noChangeShapeType="1"/>
              </p:cNvSpPr>
              <p:nvPr/>
            </p:nvSpPr>
            <p:spPr bwMode="auto">
              <a:xfrm>
                <a:off x="1584" y="3312"/>
                <a:ext cx="0" cy="9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48" name="Line 10"/>
              <p:cNvSpPr>
                <a:spLocks noChangeShapeType="1"/>
              </p:cNvSpPr>
              <p:nvPr/>
            </p:nvSpPr>
            <p:spPr bwMode="auto">
              <a:xfrm>
                <a:off x="2256" y="3312"/>
                <a:ext cx="0" cy="9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668" y="3360"/>
                <a:ext cx="58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 sz="2400"/>
              </a:p>
            </p:txBody>
          </p:sp>
        </p:grpSp>
      </p:grpSp>
      <p:sp>
        <p:nvSpPr>
          <p:cNvPr id="50" name="AutoShape 12"/>
          <p:cNvSpPr/>
          <p:nvPr/>
        </p:nvSpPr>
        <p:spPr>
          <a:xfrm>
            <a:off x="3504724" y="2245402"/>
            <a:ext cx="74132" cy="857250"/>
          </a:xfrm>
          <a:prstGeom prst="rightBrace">
            <a:avLst>
              <a:gd name="adj1" fmla="val 125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solidFill>
                <a:schemeClr val="tx2"/>
              </a:solidFill>
            </a:endParaRPr>
          </a:p>
        </p:txBody>
      </p:sp>
      <p:sp>
        <p:nvSpPr>
          <p:cNvPr id="51" name="Text Box 13"/>
          <p:cNvSpPr txBox="1"/>
          <p:nvPr/>
        </p:nvSpPr>
        <p:spPr>
          <a:xfrm>
            <a:off x="3541790" y="2464978"/>
            <a:ext cx="104093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x-none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 </a:t>
            </a:r>
            <a:r>
              <a:rPr lang="vi-VN" altLang="x-none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x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e</a:t>
            </a:r>
            <a:r>
              <a:rPr lang="vi-VN" altLang="x-none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2" name="Group 15"/>
          <p:cNvGrpSpPr/>
          <p:nvPr/>
        </p:nvGrpSpPr>
        <p:grpSpPr>
          <a:xfrm>
            <a:off x="1362991" y="2375120"/>
            <a:ext cx="1037847" cy="114300"/>
            <a:chOff x="1200" y="2928"/>
            <a:chExt cx="672" cy="96"/>
          </a:xfrm>
        </p:grpSpPr>
        <p:sp>
          <p:nvSpPr>
            <p:cNvPr id="53" name="Line 16"/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6" name="Line 19"/>
          <p:cNvSpPr>
            <a:spLocks noChangeShapeType="1"/>
          </p:cNvSpPr>
          <p:nvPr/>
        </p:nvSpPr>
        <p:spPr bwMode="auto">
          <a:xfrm>
            <a:off x="1340435" y="2410054"/>
            <a:ext cx="0" cy="6286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7" name="Line 20"/>
          <p:cNvSpPr>
            <a:spLocks noChangeShapeType="1"/>
          </p:cNvSpPr>
          <p:nvPr/>
        </p:nvSpPr>
        <p:spPr bwMode="auto">
          <a:xfrm>
            <a:off x="2409172" y="2410839"/>
            <a:ext cx="0" cy="5715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8" name="Text Box 21"/>
          <p:cNvSpPr txBox="1"/>
          <p:nvPr/>
        </p:nvSpPr>
        <p:spPr>
          <a:xfrm>
            <a:off x="4134845" y="2126155"/>
            <a:ext cx="5026307" cy="24622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Số xe đạp bán trong ngày chủ nhật </a:t>
            </a:r>
            <a:r>
              <a:rPr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vi-VN" altLang="x-none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x-none" sz="2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vi-VN" altLang="x-none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</a:t>
            </a:r>
            <a:r>
              <a:rPr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= 12 (xe)</a:t>
            </a:r>
          </a:p>
          <a:p>
            <a:pPr eaLnBrk="1" hangingPunct="1">
              <a:spcBef>
                <a:spcPct val="50000"/>
              </a:spcBef>
            </a:pP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Số xe đạp bán trong cả hai ngày là:</a:t>
            </a:r>
          </a:p>
          <a:p>
            <a:pPr algn="ctr" eaLnBrk="1" hangingPunct="1">
              <a:spcBef>
                <a:spcPct val="50000"/>
              </a:spcBef>
            </a:pP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+ 12 = 18 (xe)</a:t>
            </a:r>
          </a:p>
          <a:p>
            <a:pPr algn="ctr" eaLnBrk="1" hangingPunct="1">
              <a:spcBef>
                <a:spcPct val="50000"/>
              </a:spcBef>
            </a:pP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</a:t>
            </a:r>
            <a:r>
              <a:rPr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số: 18 xe đạp</a:t>
            </a:r>
          </a:p>
        </p:txBody>
      </p:sp>
      <p:sp>
        <p:nvSpPr>
          <p:cNvPr id="59" name="Text Box 22"/>
          <p:cNvSpPr txBox="1"/>
          <p:nvPr/>
        </p:nvSpPr>
        <p:spPr>
          <a:xfrm>
            <a:off x="429815" y="1480948"/>
            <a:ext cx="20812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800" b="1" i="1" u="sng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Tóm tắt</a:t>
            </a:r>
          </a:p>
        </p:txBody>
      </p:sp>
      <p:sp>
        <p:nvSpPr>
          <p:cNvPr id="60" name="Text Box 23"/>
          <p:cNvSpPr txBox="1"/>
          <p:nvPr/>
        </p:nvSpPr>
        <p:spPr>
          <a:xfrm>
            <a:off x="6095998" y="1480948"/>
            <a:ext cx="280409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800" b="1" i="1" u="sng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61" name="Line 24"/>
          <p:cNvSpPr/>
          <p:nvPr/>
        </p:nvSpPr>
        <p:spPr>
          <a:xfrm flipH="1">
            <a:off x="4277220" y="1654007"/>
            <a:ext cx="8457" cy="278398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68" name="Text Box 4"/>
          <p:cNvSpPr txBox="1"/>
          <p:nvPr/>
        </p:nvSpPr>
        <p:spPr>
          <a:xfrm>
            <a:off x="-69626" y="2758352"/>
            <a:ext cx="167105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Chủ nhật:</a:t>
            </a:r>
          </a:p>
        </p:txBody>
      </p:sp>
      <p:sp>
        <p:nvSpPr>
          <p:cNvPr id="4122" name="AutoShape 37"/>
          <p:cNvSpPr/>
          <p:nvPr/>
        </p:nvSpPr>
        <p:spPr>
          <a:xfrm rot="5400000" flipH="1">
            <a:off x="2247866" y="2157853"/>
            <a:ext cx="258365" cy="2021640"/>
          </a:xfrm>
          <a:prstGeom prst="leftBrace">
            <a:avLst>
              <a:gd name="adj1" fmla="val 55463"/>
              <a:gd name="adj2" fmla="val 50000"/>
            </a:avLst>
          </a:prstGeom>
          <a:noFill/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 vert="eaVert" wrap="none" anchor="ctr"/>
          <a:lstStyle/>
          <a:p>
            <a:endParaRPr sz="2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1" name="Text Box 14"/>
          <p:cNvSpPr txBox="1"/>
          <p:nvPr/>
        </p:nvSpPr>
        <p:spPr>
          <a:xfrm>
            <a:off x="1555887" y="1845996"/>
            <a:ext cx="88843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6 xe</a:t>
            </a:r>
          </a:p>
        </p:txBody>
      </p:sp>
      <p:sp>
        <p:nvSpPr>
          <p:cNvPr id="4125" name="AutoShape 37"/>
          <p:cNvSpPr/>
          <p:nvPr/>
        </p:nvSpPr>
        <p:spPr>
          <a:xfrm rot="5400000">
            <a:off x="1812891" y="1772887"/>
            <a:ext cx="123825" cy="1068736"/>
          </a:xfrm>
          <a:prstGeom prst="leftBrace">
            <a:avLst>
              <a:gd name="adj1" fmla="val 55479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 wrap="none" anchor="ctr"/>
          <a:lstStyle/>
          <a:p>
            <a:endParaRPr sz="2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 spd="slow">
    <p:check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0" grpId="0" animBg="1"/>
      <p:bldP spid="51" grpId="0"/>
      <p:bldP spid="59" grpId="0"/>
      <p:bldP spid="60" grpId="0"/>
      <p:bldP spid="68" grpId="0"/>
      <p:bldP spid="4122" grpId="0" animBg="1"/>
      <p:bldP spid="71" grpId="0"/>
      <p:bldP spid="71" grpId="1"/>
      <p:bldP spid="41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>
            <a:extLst>
              <a:ext uri="{FF2B5EF4-FFF2-40B4-BE49-F238E27FC236}">
                <a16:creationId xmlns:a16="http://schemas.microsoft.com/office/drawing/2014/main" id="{4A5F6FCA-0F04-4677-A45C-439056FF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05912"/>
            <a:ext cx="3765350" cy="187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21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1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1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3 + 2 = 5 (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3 + 5 = 8 (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95C62E6-1716-40BB-9B6C-744A0B9D2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59" y="1066200"/>
            <a:ext cx="4555991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834F02-4A65-48EA-B34C-BC8EA0D73B7C}"/>
              </a:ext>
            </a:extLst>
          </p:cNvPr>
          <p:cNvCxnSpPr>
            <a:cxnSpLocks/>
          </p:cNvCxnSpPr>
          <p:nvPr/>
        </p:nvCxnSpPr>
        <p:spPr>
          <a:xfrm>
            <a:off x="4686300" y="1066200"/>
            <a:ext cx="0" cy="406850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B972ECF-E8AE-4456-B8CA-25ADE82C8950}"/>
              </a:ext>
            </a:extLst>
          </p:cNvPr>
          <p:cNvSpPr/>
          <p:nvPr/>
        </p:nvSpPr>
        <p:spPr>
          <a:xfrm>
            <a:off x="4787310" y="949146"/>
            <a:ext cx="4099853" cy="125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D6A6F-1F9F-43F3-ADCF-1ED7A8E95DC2}"/>
              </a:ext>
            </a:extLst>
          </p:cNvPr>
          <p:cNvSpPr/>
          <p:nvPr/>
        </p:nvSpPr>
        <p:spPr>
          <a:xfrm>
            <a:off x="5270308" y="2185571"/>
            <a:ext cx="2971799" cy="217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1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4 + 3 = 7 (con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4 + 7 = 11 (con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89E285-A8F6-4BC8-9861-1037E075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53410"/>
            <a:ext cx="6172200" cy="566958"/>
          </a:xfrm>
        </p:spPr>
        <p:txBody>
          <a:bodyPr>
            <a:noAutofit/>
          </a:bodyPr>
          <a:lstStyle/>
          <a:p>
            <a:r>
              <a:rPr lang="en-US" sz="2025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025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3954A2-EA6C-4EE1-8678-2CA9DDC9869D}"/>
              </a:ext>
            </a:extLst>
          </p:cNvPr>
          <p:cNvSpPr txBox="1"/>
          <p:nvPr/>
        </p:nvSpPr>
        <p:spPr>
          <a:xfrm>
            <a:off x="2621191" y="521985"/>
            <a:ext cx="39586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1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B51712-0B1B-4BFA-90A5-A7AF0C7F53C2}"/>
              </a:ext>
            </a:extLst>
          </p:cNvPr>
          <p:cNvSpPr/>
          <p:nvPr/>
        </p:nvSpPr>
        <p:spPr>
          <a:xfrm>
            <a:off x="5715001" y="4063301"/>
            <a:ext cx="2971799" cy="461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 con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1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3F944-FED0-472E-8325-6384CE337F33}"/>
              </a:ext>
            </a:extLst>
          </p:cNvPr>
          <p:cNvSpPr/>
          <p:nvPr/>
        </p:nvSpPr>
        <p:spPr>
          <a:xfrm>
            <a:off x="1107347" y="4215971"/>
            <a:ext cx="2971799" cy="795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a) 5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b) 8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9E357-2BF7-4C84-8C45-88EA70F03AE3}"/>
              </a:ext>
            </a:extLst>
          </p:cNvPr>
          <p:cNvSpPr txBox="1"/>
          <p:nvPr/>
        </p:nvSpPr>
        <p:spPr>
          <a:xfrm>
            <a:off x="143600" y="1721003"/>
            <a:ext cx="3958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6949E-D392-44DF-B706-9788DBC29A41}"/>
              </a:ext>
            </a:extLst>
          </p:cNvPr>
          <p:cNvSpPr txBox="1"/>
          <p:nvPr/>
        </p:nvSpPr>
        <p:spPr>
          <a:xfrm>
            <a:off x="5793150" y="1689135"/>
            <a:ext cx="30711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B1AD9B-CBFE-413E-BBF0-DE907E25B97B}"/>
              </a:ext>
            </a:extLst>
          </p:cNvPr>
          <p:cNvSpPr txBox="1"/>
          <p:nvPr/>
        </p:nvSpPr>
        <p:spPr>
          <a:xfrm>
            <a:off x="4798739" y="2018482"/>
            <a:ext cx="11051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8CC77A-0194-4937-B6B7-7AB11152E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1"/>
            <a:ext cx="9144000" cy="51375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9B8DF6-06E3-4DB4-A38D-D6553665CF2D}"/>
              </a:ext>
            </a:extLst>
          </p:cNvPr>
          <p:cNvSpPr txBox="1"/>
          <p:nvPr/>
        </p:nvSpPr>
        <p:spPr>
          <a:xfrm>
            <a:off x="1143000" y="1800660"/>
            <a:ext cx="691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4F18D7-60EA-402B-BECB-BAB3155E0E54}"/>
              </a:ext>
            </a:extLst>
          </p:cNvPr>
          <p:cNvSpPr txBox="1"/>
          <p:nvPr/>
        </p:nvSpPr>
        <p:spPr>
          <a:xfrm>
            <a:off x="1520190" y="2405390"/>
            <a:ext cx="691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844D39-EC30-46F1-A925-CC38835691B7}"/>
              </a:ext>
            </a:extLst>
          </p:cNvPr>
          <p:cNvSpPr txBox="1"/>
          <p:nvPr/>
        </p:nvSpPr>
        <p:spPr>
          <a:xfrm>
            <a:off x="1543050" y="3010119"/>
            <a:ext cx="691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88278F0-688E-4F62-B9AF-99ED3C44502A}"/>
              </a:ext>
            </a:extLst>
          </p:cNvPr>
          <p:cNvSpPr txBox="1">
            <a:spLocks/>
          </p:cNvSpPr>
          <p:nvPr/>
        </p:nvSpPr>
        <p:spPr bwMode="auto">
          <a:xfrm>
            <a:off x="1285913" y="379289"/>
            <a:ext cx="6172200" cy="56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808A80-2B7C-4002-8A74-ECAE76C26241}"/>
              </a:ext>
            </a:extLst>
          </p:cNvPr>
          <p:cNvSpPr txBox="1"/>
          <p:nvPr/>
        </p:nvSpPr>
        <p:spPr>
          <a:xfrm>
            <a:off x="2057400" y="859254"/>
            <a:ext cx="443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A1178E6-66C4-4080-B1C1-3B6D106618E8}"/>
              </a:ext>
            </a:extLst>
          </p:cNvPr>
          <p:cNvSpPr/>
          <p:nvPr/>
        </p:nvSpPr>
        <p:spPr>
          <a:xfrm>
            <a:off x="8356623" y="4594916"/>
            <a:ext cx="572720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5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86"/>
    </mc:Choice>
    <mc:Fallback xmlns="">
      <p:transition spd="slow" advTm="7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mph" presetSubtype="2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42000"/>
          </a:schemeClr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77F621B-82C2-433B-B055-E9B59D0640D6}"/>
              </a:ext>
            </a:extLst>
          </p:cNvPr>
          <p:cNvGrpSpPr/>
          <p:nvPr/>
        </p:nvGrpSpPr>
        <p:grpSpPr>
          <a:xfrm>
            <a:off x="325151" y="563937"/>
            <a:ext cx="8343013" cy="707886"/>
            <a:chOff x="531628" y="1520840"/>
            <a:chExt cx="8343013" cy="707886"/>
          </a:xfrm>
        </p:grpSpPr>
        <p:sp>
          <p:nvSpPr>
            <p:cNvPr id="2" name="Circle: Hollow 1">
              <a:extLst>
                <a:ext uri="{FF2B5EF4-FFF2-40B4-BE49-F238E27FC236}">
                  <a16:creationId xmlns:a16="http://schemas.microsoft.com/office/drawing/2014/main" id="{C44EB15E-6864-4153-8016-51F041247952}"/>
                </a:ext>
              </a:extLst>
            </p:cNvPr>
            <p:cNvSpPr/>
            <p:nvPr/>
          </p:nvSpPr>
          <p:spPr>
            <a:xfrm>
              <a:off x="531628" y="1601881"/>
              <a:ext cx="538716" cy="545804"/>
            </a:xfrm>
            <a:prstGeom prst="donu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FBEB64-FA7C-4039-BB57-8D4F46541426}"/>
                </a:ext>
              </a:extLst>
            </p:cNvPr>
            <p:cNvSpPr txBox="1"/>
            <p:nvPr/>
          </p:nvSpPr>
          <p:spPr>
            <a:xfrm>
              <a:off x="1070344" y="1520840"/>
              <a:ext cx="78042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bưu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bưu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bưu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AB2AA5E-9D88-41EF-A250-7388F61CBDB1}"/>
              </a:ext>
            </a:extLst>
          </p:cNvPr>
          <p:cNvSpPr txBox="1"/>
          <p:nvPr/>
        </p:nvSpPr>
        <p:spPr>
          <a:xfrm>
            <a:off x="139725" y="2657891"/>
            <a:ext cx="7970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Anh:</a:t>
            </a:r>
            <a:endParaRPr 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B4E91-3B06-4889-943D-27E3F1EDCF00}"/>
              </a:ext>
            </a:extLst>
          </p:cNvPr>
          <p:cNvSpPr txBox="1"/>
          <p:nvPr/>
        </p:nvSpPr>
        <p:spPr>
          <a:xfrm>
            <a:off x="129050" y="3065664"/>
            <a:ext cx="702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61C97B-B45E-4CCF-A847-E49B7EA7F7FF}"/>
              </a:ext>
            </a:extLst>
          </p:cNvPr>
          <p:cNvGrpSpPr/>
          <p:nvPr/>
        </p:nvGrpSpPr>
        <p:grpSpPr>
          <a:xfrm>
            <a:off x="909603" y="2831562"/>
            <a:ext cx="2203565" cy="257559"/>
            <a:chOff x="1857433" y="3582763"/>
            <a:chExt cx="1396130" cy="12969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DF0488E-4A0C-4E98-BF73-613D0D336184}"/>
                </a:ext>
              </a:extLst>
            </p:cNvPr>
            <p:cNvCxnSpPr>
              <a:cxnSpLocks/>
            </p:cNvCxnSpPr>
            <p:nvPr/>
          </p:nvCxnSpPr>
          <p:spPr>
            <a:xfrm>
              <a:off x="1857433" y="3653647"/>
              <a:ext cx="139613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EFBEA58-A9BA-45E6-A47C-A09B1D34E170}"/>
                </a:ext>
              </a:extLst>
            </p:cNvPr>
            <p:cNvCxnSpPr>
              <a:cxnSpLocks/>
            </p:cNvCxnSpPr>
            <p:nvPr/>
          </p:nvCxnSpPr>
          <p:spPr>
            <a:xfrm>
              <a:off x="1857433" y="3582763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094EFF7-0765-4207-A3D2-31024B412333}"/>
                </a:ext>
              </a:extLst>
            </p:cNvPr>
            <p:cNvCxnSpPr>
              <a:cxnSpLocks/>
            </p:cNvCxnSpPr>
            <p:nvPr/>
          </p:nvCxnSpPr>
          <p:spPr>
            <a:xfrm>
              <a:off x="3253563" y="3582763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2FA3B3-1C7B-4153-B560-E2160054334A}"/>
              </a:ext>
            </a:extLst>
          </p:cNvPr>
          <p:cNvGrpSpPr/>
          <p:nvPr/>
        </p:nvGrpSpPr>
        <p:grpSpPr>
          <a:xfrm>
            <a:off x="909604" y="3281459"/>
            <a:ext cx="1253964" cy="197731"/>
            <a:chOff x="1885787" y="4375787"/>
            <a:chExt cx="2303441" cy="13639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57EC5B4-DBF8-431F-878D-2904A641D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5787" y="4434757"/>
              <a:ext cx="2303441" cy="1257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A79ACDE-26D1-4304-8045-49F66CDEA596}"/>
                </a:ext>
              </a:extLst>
            </p:cNvPr>
            <p:cNvCxnSpPr>
              <a:cxnSpLocks/>
            </p:cNvCxnSpPr>
            <p:nvPr/>
          </p:nvCxnSpPr>
          <p:spPr>
            <a:xfrm>
              <a:off x="1885787" y="4375787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0377AAC-C160-435B-B820-84F1AACF522C}"/>
                </a:ext>
              </a:extLst>
            </p:cNvPr>
            <p:cNvCxnSpPr>
              <a:cxnSpLocks/>
            </p:cNvCxnSpPr>
            <p:nvPr/>
          </p:nvCxnSpPr>
          <p:spPr>
            <a:xfrm>
              <a:off x="4189228" y="4382488"/>
              <a:ext cx="0" cy="1296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CB66DDB-FFB6-4732-B05D-1DA3323CEDE0}"/>
              </a:ext>
            </a:extLst>
          </p:cNvPr>
          <p:cNvSpPr txBox="1"/>
          <p:nvPr/>
        </p:nvSpPr>
        <p:spPr>
          <a:xfrm>
            <a:off x="1515149" y="2397428"/>
            <a:ext cx="1568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DF2497-19C1-464B-89B9-3F7349B2E7A7}"/>
              </a:ext>
            </a:extLst>
          </p:cNvPr>
          <p:cNvCxnSpPr>
            <a:cxnSpLocks/>
          </p:cNvCxnSpPr>
          <p:nvPr/>
        </p:nvCxnSpPr>
        <p:spPr>
          <a:xfrm>
            <a:off x="2170942" y="3029610"/>
            <a:ext cx="0" cy="281575"/>
          </a:xfrm>
          <a:prstGeom prst="line">
            <a:avLst/>
          </a:prstGeom>
          <a:ln>
            <a:solidFill>
              <a:schemeClr val="accent5">
                <a:lumMod val="10000"/>
              </a:schemeClr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762E43-28A5-4448-8460-3E43998C6955}"/>
              </a:ext>
            </a:extLst>
          </p:cNvPr>
          <p:cNvCxnSpPr/>
          <p:nvPr/>
        </p:nvCxnSpPr>
        <p:spPr>
          <a:xfrm>
            <a:off x="902230" y="3029610"/>
            <a:ext cx="0" cy="305587"/>
          </a:xfrm>
          <a:prstGeom prst="line">
            <a:avLst/>
          </a:prstGeom>
          <a:ln>
            <a:solidFill>
              <a:schemeClr val="accent5">
                <a:lumMod val="1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3243AA3-4581-4397-856C-515FFEA91AA8}"/>
              </a:ext>
            </a:extLst>
          </p:cNvPr>
          <p:cNvSpPr txBox="1"/>
          <p:nvPr/>
        </p:nvSpPr>
        <p:spPr>
          <a:xfrm>
            <a:off x="2071811" y="3101360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AD225D58-9B15-40A6-B02D-16BC4339D891}"/>
              </a:ext>
            </a:extLst>
          </p:cNvPr>
          <p:cNvSpPr/>
          <p:nvPr/>
        </p:nvSpPr>
        <p:spPr>
          <a:xfrm rot="5400000">
            <a:off x="2569251" y="2648504"/>
            <a:ext cx="148334" cy="93949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374952-7AFC-49DF-B89C-98BCBB683983}"/>
              </a:ext>
            </a:extLst>
          </p:cNvPr>
          <p:cNvSpPr txBox="1"/>
          <p:nvPr/>
        </p:nvSpPr>
        <p:spPr>
          <a:xfrm>
            <a:off x="1700468" y="1843338"/>
            <a:ext cx="16896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18C926-7EAE-4632-9C4E-990EB51778ED}"/>
              </a:ext>
            </a:extLst>
          </p:cNvPr>
          <p:cNvSpPr txBox="1"/>
          <p:nvPr/>
        </p:nvSpPr>
        <p:spPr>
          <a:xfrm>
            <a:off x="6405304" y="1614626"/>
            <a:ext cx="12143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140094-EC78-4820-A7BA-BA489F934E69}"/>
              </a:ext>
            </a:extLst>
          </p:cNvPr>
          <p:cNvSpPr txBox="1"/>
          <p:nvPr/>
        </p:nvSpPr>
        <p:spPr>
          <a:xfrm>
            <a:off x="4797454" y="2013315"/>
            <a:ext cx="3935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66FA317-F6D7-4331-8877-4E5F97BE1106}"/>
                  </a:ext>
                </a:extLst>
              </p:cNvPr>
              <p:cNvSpPr txBox="1"/>
              <p:nvPr/>
            </p:nvSpPr>
            <p:spPr>
              <a:xfrm>
                <a:off x="5381549" y="2444202"/>
                <a:ext cx="30697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vi-VN" sz="2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𝐭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ấ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ư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ả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𝐧𝐡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66FA317-F6D7-4331-8877-4E5F97BE1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549" y="2444202"/>
                <a:ext cx="3069751" cy="307777"/>
              </a:xfrm>
              <a:prstGeom prst="rect">
                <a:avLst/>
              </a:prstGeom>
              <a:blipFill rotWithShape="1">
                <a:blip r:embed="rId3"/>
                <a:stretch>
                  <a:fillRect l="-1392" t="-4000" r="-2783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AF0067C-296C-4BA3-B245-AACC618CE5D9}"/>
              </a:ext>
            </a:extLst>
          </p:cNvPr>
          <p:cNvSpPr txBox="1"/>
          <p:nvPr/>
        </p:nvSpPr>
        <p:spPr>
          <a:xfrm>
            <a:off x="4797453" y="2786472"/>
            <a:ext cx="4346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20DEB8A-23F0-4ABA-961D-673DFE1786D5}"/>
                  </a:ext>
                </a:extLst>
              </p:cNvPr>
              <p:cNvSpPr txBox="1"/>
              <p:nvPr/>
            </p:nvSpPr>
            <p:spPr>
              <a:xfrm>
                <a:off x="5403130" y="3268750"/>
                <a:ext cx="32236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vi-VN" sz="2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𝟐𝟑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𝐭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ấ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ư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 ả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𝐧𝐡</m:t>
                      </m:r>
                      <m:r>
                        <a:rPr lang="vi-VN" sz="20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20DEB8A-23F0-4ABA-961D-673DFE178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130" y="3268750"/>
                <a:ext cx="3223639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1134" t="-1961" r="-2647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50C962F-E805-4C9C-8749-52CC0558FAA2}"/>
                  </a:ext>
                </a:extLst>
              </p:cNvPr>
              <p:cNvSpPr txBox="1"/>
              <p:nvPr/>
            </p:nvSpPr>
            <p:spPr>
              <a:xfrm>
                <a:off x="5817390" y="3705766"/>
                <a:ext cx="264764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000" b="1" i="0" smtClean="0">
                        <a:latin typeface="Cambria Math" panose="02040503050406030204" pitchFamily="18" charset="0"/>
                      </a:rPr>
                      <m:t>Đá</m:t>
                    </m:r>
                    <m:r>
                      <a:rPr lang="vi-VN" sz="2000" b="1" i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vi-VN" sz="2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000" b="1" i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lang="vi-VN" sz="2000" b="1" i="0" smtClean="0">
                        <a:latin typeface="Cambria Math" panose="02040503050406030204" pitchFamily="18" charset="0"/>
                      </a:rPr>
                      <m:t>ố:</m:t>
                    </m:r>
                    <m:r>
                      <a:rPr lang="vi-VN" sz="2000" b="1" i="0" smtClean="0">
                        <a:latin typeface="Cambria Math" panose="02040503050406030204" pitchFamily="18" charset="0"/>
                      </a:rPr>
                      <m:t>𝟐𝟑</m:t>
                    </m:r>
                    <m:r>
                      <a:rPr lang="vi-VN" sz="20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tấm bưu ảnh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50C962F-E805-4C9C-8749-52CC0558F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390" y="3705766"/>
                <a:ext cx="2647648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4368" t="-26000" r="-459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80BFF44B-3395-4A2C-925A-BC9D69E377B9}"/>
              </a:ext>
            </a:extLst>
          </p:cNvPr>
          <p:cNvGrpSpPr/>
          <p:nvPr/>
        </p:nvGrpSpPr>
        <p:grpSpPr>
          <a:xfrm>
            <a:off x="2174171" y="3278935"/>
            <a:ext cx="980292" cy="270174"/>
            <a:chOff x="2311048" y="3775159"/>
            <a:chExt cx="980292" cy="27017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3496305-BF6F-43AC-9DC8-8E71D05A0A80}"/>
                </a:ext>
              </a:extLst>
            </p:cNvPr>
            <p:cNvSpPr/>
            <p:nvPr/>
          </p:nvSpPr>
          <p:spPr>
            <a:xfrm rot="10800000">
              <a:off x="2333910" y="3871866"/>
              <a:ext cx="926737" cy="173467"/>
            </a:xfrm>
            <a:custGeom>
              <a:avLst/>
              <a:gdLst>
                <a:gd name="connsiteX0" fmla="*/ 0 w 893135"/>
                <a:gd name="connsiteY0" fmla="*/ 184345 h 184345"/>
                <a:gd name="connsiteX1" fmla="*/ 460745 w 893135"/>
                <a:gd name="connsiteY1" fmla="*/ 47 h 184345"/>
                <a:gd name="connsiteX2" fmla="*/ 893135 w 893135"/>
                <a:gd name="connsiteY2" fmla="*/ 170168 h 18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3135" h="184345">
                  <a:moveTo>
                    <a:pt x="0" y="184345"/>
                  </a:moveTo>
                  <a:cubicBezTo>
                    <a:pt x="155944" y="93377"/>
                    <a:pt x="311889" y="2410"/>
                    <a:pt x="460745" y="47"/>
                  </a:cubicBezTo>
                  <a:cubicBezTo>
                    <a:pt x="609601" y="-2316"/>
                    <a:pt x="751368" y="83926"/>
                    <a:pt x="893135" y="170168"/>
                  </a:cubicBezTo>
                </a:path>
              </a:pathLst>
            </a:custGeom>
            <a:ln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6353F6-162D-4C4C-B786-C9F3D40653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1048" y="3839473"/>
              <a:ext cx="954516" cy="14161"/>
            </a:xfrm>
            <a:prstGeom prst="line">
              <a:avLst/>
            </a:prstGeom>
            <a:ln w="12700">
              <a:solidFill>
                <a:schemeClr val="accent5">
                  <a:lumMod val="90000"/>
                </a:schemeClr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CC573E-8B73-43EF-A49F-5EF3B934136E}"/>
                </a:ext>
              </a:extLst>
            </p:cNvPr>
            <p:cNvCxnSpPr>
              <a:cxnSpLocks/>
            </p:cNvCxnSpPr>
            <p:nvPr/>
          </p:nvCxnSpPr>
          <p:spPr>
            <a:xfrm>
              <a:off x="3291340" y="3775159"/>
              <a:ext cx="0" cy="142667"/>
            </a:xfrm>
            <a:prstGeom prst="line">
              <a:avLst/>
            </a:prstGeom>
            <a:ln w="12700">
              <a:solidFill>
                <a:schemeClr val="accent5">
                  <a:lumMod val="90000"/>
                </a:schemeClr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9" name="Right Brace 38">
            <a:extLst>
              <a:ext uri="{FF2B5EF4-FFF2-40B4-BE49-F238E27FC236}">
                <a16:creationId xmlns:a16="http://schemas.microsoft.com/office/drawing/2014/main" id="{AE98FF93-D5BB-474C-985A-C45224F73E25}"/>
              </a:ext>
            </a:extLst>
          </p:cNvPr>
          <p:cNvSpPr/>
          <p:nvPr/>
        </p:nvSpPr>
        <p:spPr>
          <a:xfrm>
            <a:off x="3146591" y="2818151"/>
            <a:ext cx="136963" cy="60345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1D7EAA-D2A6-43A5-825C-7A5A2102F7E1}"/>
              </a:ext>
            </a:extLst>
          </p:cNvPr>
          <p:cNvSpPr txBox="1"/>
          <p:nvPr/>
        </p:nvSpPr>
        <p:spPr>
          <a:xfrm>
            <a:off x="3215073" y="2956938"/>
            <a:ext cx="1461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472;p25">
            <a:extLst>
              <a:ext uri="{FF2B5EF4-FFF2-40B4-BE49-F238E27FC236}">
                <a16:creationId xmlns:a16="http://schemas.microsoft.com/office/drawing/2014/main" id="{1D174874-B1A9-4324-8ABC-2053665C3586}"/>
              </a:ext>
            </a:extLst>
          </p:cNvPr>
          <p:cNvSpPr/>
          <p:nvPr/>
        </p:nvSpPr>
        <p:spPr>
          <a:xfrm>
            <a:off x="538232" y="4050553"/>
            <a:ext cx="2207961" cy="357027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Aft>
                <a:spcPts val="2100"/>
              </a:spcAft>
            </a:pPr>
            <a:endParaRPr lang="vi-VN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Line 24"/>
          <p:cNvSpPr>
            <a:spLocks noChangeShapeType="1"/>
          </p:cNvSpPr>
          <p:nvPr/>
        </p:nvSpPr>
        <p:spPr bwMode="auto">
          <a:xfrm>
            <a:off x="4765109" y="1914888"/>
            <a:ext cx="7669" cy="249269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AD225D58-9B15-40A6-B02D-16BC4339D891}"/>
              </a:ext>
            </a:extLst>
          </p:cNvPr>
          <p:cNvSpPr/>
          <p:nvPr/>
        </p:nvSpPr>
        <p:spPr>
          <a:xfrm rot="5400000" flipH="1" flipV="1">
            <a:off x="1919366" y="1690707"/>
            <a:ext cx="191298" cy="221379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3" grpId="0"/>
      <p:bldP spid="24" grpId="0" animBg="1"/>
      <p:bldP spid="25" grpId="0"/>
      <p:bldP spid="28" grpId="0"/>
      <p:bldP spid="29" grpId="0"/>
      <p:bldP spid="30" grpId="0"/>
      <p:bldP spid="31" grpId="0"/>
      <p:bldP spid="32" grpId="0"/>
      <p:bldP spid="33" grpId="0"/>
      <p:bldP spid="39" grpId="0" animBg="1"/>
      <p:bldP spid="41" grpId="0"/>
      <p:bldP spid="44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8.1|24.9|7.8|1.6|3.3|3.2|2.5"/>
</p:tagLst>
</file>

<file path=ppt/theme/theme1.xml><?xml version="1.0" encoding="utf-8"?>
<a:theme xmlns:a="http://schemas.openxmlformats.org/drawingml/2006/main" name="Quickly template">
  <a:themeElements>
    <a:clrScheme name="Custom 347">
      <a:dk1>
        <a:srgbClr val="494B58"/>
      </a:dk1>
      <a:lt1>
        <a:srgbClr val="FFFFFF"/>
      </a:lt1>
      <a:dk2>
        <a:srgbClr val="7C7F91"/>
      </a:dk2>
      <a:lt2>
        <a:srgbClr val="DBE1E7"/>
      </a:lt2>
      <a:accent1>
        <a:srgbClr val="FBCDBE"/>
      </a:accent1>
      <a:accent2>
        <a:srgbClr val="FDDDAA"/>
      </a:accent2>
      <a:accent3>
        <a:srgbClr val="C9E4B4"/>
      </a:accent3>
      <a:accent4>
        <a:srgbClr val="ADDED4"/>
      </a:accent4>
      <a:accent5>
        <a:srgbClr val="B5D4E9"/>
      </a:accent5>
      <a:accent6>
        <a:srgbClr val="DBBDE5"/>
      </a:accent6>
      <a:hlink>
        <a:srgbClr val="7C7F9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1493</Words>
  <Application>Microsoft Office PowerPoint</Application>
  <PresentationFormat>On-screen Show (16:9)</PresentationFormat>
  <Paragraphs>192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HP001 5 hàng</vt:lpstr>
      <vt:lpstr>Arial</vt:lpstr>
      <vt:lpstr>Calibri</vt:lpstr>
      <vt:lpstr>Tahoma</vt:lpstr>
      <vt:lpstr>inpin heiti</vt:lpstr>
      <vt:lpstr>Muli</vt:lpstr>
      <vt:lpstr>Amatic SC</vt:lpstr>
      <vt:lpstr>Times New Roman</vt:lpstr>
      <vt:lpstr>.VnTime</vt:lpstr>
      <vt:lpstr>Cambria Math</vt:lpstr>
      <vt:lpstr>VNI-Kun</vt:lpstr>
      <vt:lpstr>Quickly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(Trang 52)         Một bến xe có 45 ô tô. Lúc đầu có 18 ô tô rời bến, sau đó có thêm 17 ô tô nữa rời bến. Hỏi bến đó còn lại bao nhiêu ô tô?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PC</dc:creator>
  <cp:lastModifiedBy>Hồ Ngọc Quang</cp:lastModifiedBy>
  <cp:revision>33</cp:revision>
  <dcterms:modified xsi:type="dcterms:W3CDTF">2021-11-15T13:58:46Z</dcterms:modified>
</cp:coreProperties>
</file>