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0" r:id="rId2"/>
    <p:sldId id="302" r:id="rId3"/>
    <p:sldId id="319" r:id="rId4"/>
    <p:sldId id="300" r:id="rId5"/>
    <p:sldId id="263" r:id="rId6"/>
    <p:sldId id="303" r:id="rId7"/>
    <p:sldId id="318" r:id="rId8"/>
    <p:sldId id="297" r:id="rId9"/>
    <p:sldId id="293" r:id="rId10"/>
    <p:sldId id="295" r:id="rId11"/>
    <p:sldId id="277" r:id="rId12"/>
    <p:sldId id="298" r:id="rId13"/>
    <p:sldId id="296" r:id="rId14"/>
    <p:sldId id="275" r:id="rId15"/>
    <p:sldId id="274" r:id="rId16"/>
    <p:sldId id="320" r:id="rId17"/>
    <p:sldId id="321" r:id="rId18"/>
    <p:sldId id="262" r:id="rId19"/>
    <p:sldId id="322" r:id="rId20"/>
    <p:sldId id="273" r:id="rId21"/>
  </p:sldIdLst>
  <p:sldSz cx="12192000" cy="6858000"/>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ED"/>
    <a:srgbClr val="FFFFF5"/>
    <a:srgbClr val="4C9488"/>
    <a:srgbClr val="C9F4FA"/>
    <a:srgbClr val="FF3300"/>
    <a:srgbClr val="0000FF"/>
    <a:srgbClr val="FF0066"/>
    <a:srgbClr val="FF0000"/>
    <a:srgbClr val="CC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9281" autoAdjust="0"/>
  </p:normalViewPr>
  <p:slideViewPr>
    <p:cSldViewPr>
      <p:cViewPr varScale="1">
        <p:scale>
          <a:sx n="60" d="100"/>
          <a:sy n="60" d="100"/>
        </p:scale>
        <p:origin x="888"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451BB8-272C-49D4-BAA4-405EB4218D4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6627" name="Rectangle 3">
            <a:extLst>
              <a:ext uri="{FF2B5EF4-FFF2-40B4-BE49-F238E27FC236}">
                <a16:creationId xmlns:a16="http://schemas.microsoft.com/office/drawing/2014/main" id="{E9B689C2-D10C-4062-B355-FACDE3F01C4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3653450B-5200-4A83-BE33-C1689A4E1A1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a:extLst>
              <a:ext uri="{FF2B5EF4-FFF2-40B4-BE49-F238E27FC236}">
                <a16:creationId xmlns:a16="http://schemas.microsoft.com/office/drawing/2014/main" id="{0BDBD5BF-7A1B-45B3-8A01-A287D79BAAD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89E71E61-C13F-4D7C-B38F-C5169D99020B}"/>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6631" name="Rectangle 7">
            <a:extLst>
              <a:ext uri="{FF2B5EF4-FFF2-40B4-BE49-F238E27FC236}">
                <a16:creationId xmlns:a16="http://schemas.microsoft.com/office/drawing/2014/main" id="{26C6977B-9545-4C7E-92DA-F1AC91F3A1B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00EFE5D-0910-47EE-9F93-C2896CD8582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Hãy kể những kiểu bài trong thể loại văn miêu tả đã học?</a:t>
            </a:r>
          </a:p>
          <a:p>
            <a:r>
              <a:rPr lang="en-US"/>
              <a:t>GV giới thiệu thêm văn Tả người</a:t>
            </a:r>
            <a:endParaRPr lang="vi-VN"/>
          </a:p>
        </p:txBody>
      </p:sp>
      <p:sp>
        <p:nvSpPr>
          <p:cNvPr id="4" name="Slide Number Placeholder 3"/>
          <p:cNvSpPr>
            <a:spLocks noGrp="1"/>
          </p:cNvSpPr>
          <p:nvPr>
            <p:ph type="sldNum" sz="quarter" idx="5"/>
          </p:nvPr>
        </p:nvSpPr>
        <p:spPr/>
        <p:txBody>
          <a:bodyPr/>
          <a:lstStyle/>
          <a:p>
            <a:pPr>
              <a:defRPr/>
            </a:pPr>
            <a:fld id="{000EFE5D-0910-47EE-9F93-C2896CD85823}" type="slidenum">
              <a:rPr lang="en-US" altLang="en-US" smtClean="0"/>
              <a:pPr>
                <a:defRPr/>
              </a:pPr>
              <a:t>3</a:t>
            </a:fld>
            <a:endParaRPr lang="en-US" altLang="en-US"/>
          </a:p>
        </p:txBody>
      </p:sp>
    </p:spTree>
    <p:extLst>
      <p:ext uri="{BB962C8B-B14F-4D97-AF65-F5344CB8AC3E}">
        <p14:creationId xmlns:p14="http://schemas.microsoft.com/office/powerpoint/2010/main" val="421803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00EFE5D-0910-47EE-9F93-C2896CD85823}" type="slidenum">
              <a:rPr lang="en-US" altLang="en-US" smtClean="0"/>
              <a:pPr>
                <a:defRPr/>
              </a:pPr>
              <a:t>10</a:t>
            </a:fld>
            <a:endParaRPr lang="en-US" altLang="en-US"/>
          </a:p>
        </p:txBody>
      </p:sp>
    </p:spTree>
    <p:extLst>
      <p:ext uri="{BB962C8B-B14F-4D97-AF65-F5344CB8AC3E}">
        <p14:creationId xmlns:p14="http://schemas.microsoft.com/office/powerpoint/2010/main" val="90298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321E7B3-836C-408B-BFEA-349A75CEDB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4FC82C-92CE-4586-8935-AF99D626DD62}" type="slidenum">
              <a:rPr lang="en-US" altLang="en-US" smtClean="0"/>
              <a:pPr>
                <a:spcBef>
                  <a:spcPct val="0"/>
                </a:spcBef>
              </a:pPr>
              <a:t>11</a:t>
            </a:fld>
            <a:endParaRPr lang="en-US" altLang="en-US"/>
          </a:p>
        </p:txBody>
      </p:sp>
      <p:sp>
        <p:nvSpPr>
          <p:cNvPr id="12291" name="Rectangle 2">
            <a:extLst>
              <a:ext uri="{FF2B5EF4-FFF2-40B4-BE49-F238E27FC236}">
                <a16:creationId xmlns:a16="http://schemas.microsoft.com/office/drawing/2014/main" id="{1A039122-E820-413C-9E42-248B81E1C3CA}"/>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1766ABE5-69D5-444B-B2C3-DF81A27442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Nhấn vào ô chữ “cày ruộng” để xem phim</a:t>
            </a:r>
          </a:p>
          <a:p>
            <a:pPr eaLnBrk="1" hangingPunct="1"/>
            <a:r>
              <a:rPr lang="en-US" altLang="en-US">
                <a:latin typeface="Arial" panose="020B0604020202020204" pitchFamily="34" charset="0"/>
              </a:rPr>
              <a:t>Sau khi trình chiếu xong slide này thì nhấn vào nút công cụ để quay trở lại slide 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C0D5306-2CA3-48F2-AE30-9936BEE71E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E37DCA-BB67-44E9-A37A-8003B02A24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ED2954-C41B-4EB6-9873-099818C3F3C7}"/>
              </a:ext>
            </a:extLst>
          </p:cNvPr>
          <p:cNvSpPr>
            <a:spLocks noGrp="1" noChangeArrowheads="1"/>
          </p:cNvSpPr>
          <p:nvPr>
            <p:ph type="sldNum" sz="quarter" idx="12"/>
          </p:nvPr>
        </p:nvSpPr>
        <p:spPr>
          <a:ln/>
        </p:spPr>
        <p:txBody>
          <a:bodyPr/>
          <a:lstStyle>
            <a:lvl1pPr>
              <a:defRPr/>
            </a:lvl1pPr>
          </a:lstStyle>
          <a:p>
            <a:pPr>
              <a:defRPr/>
            </a:pPr>
            <a:fld id="{130CF045-6ABC-430E-BC4F-E0854B50D861}" type="slidenum">
              <a:rPr lang="en-US" altLang="en-US"/>
              <a:pPr>
                <a:defRPr/>
              </a:pPr>
              <a:t>‹#›</a:t>
            </a:fld>
            <a:endParaRPr lang="en-US" altLang="en-US"/>
          </a:p>
        </p:txBody>
      </p:sp>
    </p:spTree>
    <p:extLst>
      <p:ext uri="{BB962C8B-B14F-4D97-AF65-F5344CB8AC3E}">
        <p14:creationId xmlns:p14="http://schemas.microsoft.com/office/powerpoint/2010/main" val="372211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432205-E534-47DA-893C-A2CB9CB803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923DD0F-E138-4946-9E66-70ABDE5595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66FCF6-F086-42D6-9589-122AA23826EE}"/>
              </a:ext>
            </a:extLst>
          </p:cNvPr>
          <p:cNvSpPr>
            <a:spLocks noGrp="1" noChangeArrowheads="1"/>
          </p:cNvSpPr>
          <p:nvPr>
            <p:ph type="sldNum" sz="quarter" idx="12"/>
          </p:nvPr>
        </p:nvSpPr>
        <p:spPr>
          <a:ln/>
        </p:spPr>
        <p:txBody>
          <a:bodyPr/>
          <a:lstStyle>
            <a:lvl1pPr>
              <a:defRPr/>
            </a:lvl1pPr>
          </a:lstStyle>
          <a:p>
            <a:pPr>
              <a:defRPr/>
            </a:pPr>
            <a:fld id="{3B80F362-B472-4D8F-AFB6-36D4904F6A3D}" type="slidenum">
              <a:rPr lang="en-US" altLang="en-US"/>
              <a:pPr>
                <a:defRPr/>
              </a:pPr>
              <a:t>‹#›</a:t>
            </a:fld>
            <a:endParaRPr lang="en-US" altLang="en-US"/>
          </a:p>
        </p:txBody>
      </p:sp>
    </p:spTree>
    <p:extLst>
      <p:ext uri="{BB962C8B-B14F-4D97-AF65-F5344CB8AC3E}">
        <p14:creationId xmlns:p14="http://schemas.microsoft.com/office/powerpoint/2010/main" val="259682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EF92BF9-E11A-41F2-9980-0E6B4F40DC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EC62E8-771C-42AE-B8C1-74A4AF6F62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FA09853-BE6B-4017-AEBD-CE70473CBD3D}"/>
              </a:ext>
            </a:extLst>
          </p:cNvPr>
          <p:cNvSpPr>
            <a:spLocks noGrp="1" noChangeArrowheads="1"/>
          </p:cNvSpPr>
          <p:nvPr>
            <p:ph type="sldNum" sz="quarter" idx="12"/>
          </p:nvPr>
        </p:nvSpPr>
        <p:spPr>
          <a:ln/>
        </p:spPr>
        <p:txBody>
          <a:bodyPr/>
          <a:lstStyle>
            <a:lvl1pPr>
              <a:defRPr/>
            </a:lvl1pPr>
          </a:lstStyle>
          <a:p>
            <a:pPr>
              <a:defRPr/>
            </a:pPr>
            <a:fld id="{185D3D5E-81EB-4D33-AE68-9DE047A8D37C}" type="slidenum">
              <a:rPr lang="en-US" altLang="en-US"/>
              <a:pPr>
                <a:defRPr/>
              </a:pPr>
              <a:t>‹#›</a:t>
            </a:fld>
            <a:endParaRPr lang="en-US" altLang="en-US"/>
          </a:p>
        </p:txBody>
      </p:sp>
    </p:spTree>
    <p:extLst>
      <p:ext uri="{BB962C8B-B14F-4D97-AF65-F5344CB8AC3E}">
        <p14:creationId xmlns:p14="http://schemas.microsoft.com/office/powerpoint/2010/main" val="166279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9E1933-D651-4C47-8F1C-0AD62916CB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B6327A-1502-4213-9A93-07C1FC7899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328B32-92E8-4A89-B2C8-BEC312A5ABBB}"/>
              </a:ext>
            </a:extLst>
          </p:cNvPr>
          <p:cNvSpPr>
            <a:spLocks noGrp="1" noChangeArrowheads="1"/>
          </p:cNvSpPr>
          <p:nvPr>
            <p:ph type="sldNum" sz="quarter" idx="12"/>
          </p:nvPr>
        </p:nvSpPr>
        <p:spPr>
          <a:ln/>
        </p:spPr>
        <p:txBody>
          <a:bodyPr/>
          <a:lstStyle>
            <a:lvl1pPr>
              <a:defRPr/>
            </a:lvl1pPr>
          </a:lstStyle>
          <a:p>
            <a:pPr>
              <a:defRPr/>
            </a:pPr>
            <a:fld id="{173818C2-8EE8-43FF-855D-5DF2F4C5DE26}" type="slidenum">
              <a:rPr lang="en-US" altLang="en-US"/>
              <a:pPr>
                <a:defRPr/>
              </a:pPr>
              <a:t>‹#›</a:t>
            </a:fld>
            <a:endParaRPr lang="en-US" altLang="en-US"/>
          </a:p>
        </p:txBody>
      </p:sp>
    </p:spTree>
    <p:extLst>
      <p:ext uri="{BB962C8B-B14F-4D97-AF65-F5344CB8AC3E}">
        <p14:creationId xmlns:p14="http://schemas.microsoft.com/office/powerpoint/2010/main" val="378465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B4CB0D-5332-41C6-ACC2-3CE3FAECF4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1B219D-7B02-4EA5-8840-5DB49915B4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52D182-C180-4EB4-974E-664B892269E6}"/>
              </a:ext>
            </a:extLst>
          </p:cNvPr>
          <p:cNvSpPr>
            <a:spLocks noGrp="1" noChangeArrowheads="1"/>
          </p:cNvSpPr>
          <p:nvPr>
            <p:ph type="sldNum" sz="quarter" idx="12"/>
          </p:nvPr>
        </p:nvSpPr>
        <p:spPr>
          <a:ln/>
        </p:spPr>
        <p:txBody>
          <a:bodyPr/>
          <a:lstStyle>
            <a:lvl1pPr>
              <a:defRPr/>
            </a:lvl1pPr>
          </a:lstStyle>
          <a:p>
            <a:pPr>
              <a:defRPr/>
            </a:pPr>
            <a:fld id="{7D37F0DA-96EA-41FC-90E4-D48D1C4ACE2D}" type="slidenum">
              <a:rPr lang="en-US" altLang="en-US"/>
              <a:pPr>
                <a:defRPr/>
              </a:pPr>
              <a:t>‹#›</a:t>
            </a:fld>
            <a:endParaRPr lang="en-US" altLang="en-US"/>
          </a:p>
        </p:txBody>
      </p:sp>
    </p:spTree>
    <p:extLst>
      <p:ext uri="{BB962C8B-B14F-4D97-AF65-F5344CB8AC3E}">
        <p14:creationId xmlns:p14="http://schemas.microsoft.com/office/powerpoint/2010/main" val="75240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733AB6B-41F3-4353-B454-8AD39D834D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90C0C6-8684-46A4-AF9E-D351246797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2232C3-E399-4A9E-B82E-E6654F802A72}"/>
              </a:ext>
            </a:extLst>
          </p:cNvPr>
          <p:cNvSpPr>
            <a:spLocks noGrp="1" noChangeArrowheads="1"/>
          </p:cNvSpPr>
          <p:nvPr>
            <p:ph type="sldNum" sz="quarter" idx="12"/>
          </p:nvPr>
        </p:nvSpPr>
        <p:spPr>
          <a:ln/>
        </p:spPr>
        <p:txBody>
          <a:bodyPr/>
          <a:lstStyle>
            <a:lvl1pPr>
              <a:defRPr/>
            </a:lvl1pPr>
          </a:lstStyle>
          <a:p>
            <a:pPr>
              <a:defRPr/>
            </a:pPr>
            <a:fld id="{99860EF5-42F0-4F44-81BD-08B7E8316685}" type="slidenum">
              <a:rPr lang="en-US" altLang="en-US"/>
              <a:pPr>
                <a:defRPr/>
              </a:pPr>
              <a:t>‹#›</a:t>
            </a:fld>
            <a:endParaRPr lang="en-US" altLang="en-US"/>
          </a:p>
        </p:txBody>
      </p:sp>
    </p:spTree>
    <p:extLst>
      <p:ext uri="{BB962C8B-B14F-4D97-AF65-F5344CB8AC3E}">
        <p14:creationId xmlns:p14="http://schemas.microsoft.com/office/powerpoint/2010/main" val="28224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4D5141-6148-4F42-A0F0-87F88C3B52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DE80E4-FD19-4C1A-BD61-ABB57D919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7F323B-2DB3-4523-82F2-9C05DBBE1CA5}"/>
              </a:ext>
            </a:extLst>
          </p:cNvPr>
          <p:cNvSpPr>
            <a:spLocks noGrp="1" noChangeArrowheads="1"/>
          </p:cNvSpPr>
          <p:nvPr>
            <p:ph type="sldNum" sz="quarter" idx="12"/>
          </p:nvPr>
        </p:nvSpPr>
        <p:spPr>
          <a:ln/>
        </p:spPr>
        <p:txBody>
          <a:bodyPr/>
          <a:lstStyle>
            <a:lvl1pPr>
              <a:defRPr/>
            </a:lvl1pPr>
          </a:lstStyle>
          <a:p>
            <a:pPr>
              <a:defRPr/>
            </a:pPr>
            <a:fld id="{B027CA5C-9BBB-4D46-99B7-0AC32CB5417A}" type="slidenum">
              <a:rPr lang="en-US" altLang="en-US"/>
              <a:pPr>
                <a:defRPr/>
              </a:pPr>
              <a:t>‹#›</a:t>
            </a:fld>
            <a:endParaRPr lang="en-US" altLang="en-US"/>
          </a:p>
        </p:txBody>
      </p:sp>
      <p:pic>
        <p:nvPicPr>
          <p:cNvPr id="7" name="Picture 6" descr="Background pattern&#10;&#10;Description automatically generated with medium confidence">
            <a:extLst>
              <a:ext uri="{FF2B5EF4-FFF2-40B4-BE49-F238E27FC236}">
                <a16:creationId xmlns:a16="http://schemas.microsoft.com/office/drawing/2014/main" id="{A6632849-1B5B-4AA1-A532-613CE9E82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713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4D5141-6148-4F42-A0F0-87F88C3B52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DE80E4-FD19-4C1A-BD61-ABB57D919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7F323B-2DB3-4523-82F2-9C05DBBE1CA5}"/>
              </a:ext>
            </a:extLst>
          </p:cNvPr>
          <p:cNvSpPr>
            <a:spLocks noGrp="1" noChangeArrowheads="1"/>
          </p:cNvSpPr>
          <p:nvPr>
            <p:ph type="sldNum" sz="quarter" idx="12"/>
          </p:nvPr>
        </p:nvSpPr>
        <p:spPr>
          <a:ln/>
        </p:spPr>
        <p:txBody>
          <a:bodyPr/>
          <a:lstStyle>
            <a:lvl1pPr>
              <a:defRPr/>
            </a:lvl1pPr>
          </a:lstStyle>
          <a:p>
            <a:pPr>
              <a:defRPr/>
            </a:pPr>
            <a:fld id="{B027CA5C-9BBB-4D46-99B7-0AC32CB5417A}" type="slidenum">
              <a:rPr lang="en-US" altLang="en-US"/>
              <a:pPr>
                <a:defRPr/>
              </a:pPr>
              <a:t>‹#›</a:t>
            </a:fld>
            <a:endParaRPr lang="en-US" altLang="en-US"/>
          </a:p>
        </p:txBody>
      </p:sp>
      <p:pic>
        <p:nvPicPr>
          <p:cNvPr id="7" name="Picture 6" descr="Background pattern&#10;&#10;Description automatically generated with medium confidence">
            <a:extLst>
              <a:ext uri="{FF2B5EF4-FFF2-40B4-BE49-F238E27FC236}">
                <a16:creationId xmlns:a16="http://schemas.microsoft.com/office/drawing/2014/main" id="{A6632849-1B5B-4AA1-A532-613CE9E82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419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4D5141-6148-4F42-A0F0-87F88C3B52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DE80E4-FD19-4C1A-BD61-ABB57D919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7F323B-2DB3-4523-82F2-9C05DBBE1CA5}"/>
              </a:ext>
            </a:extLst>
          </p:cNvPr>
          <p:cNvSpPr>
            <a:spLocks noGrp="1" noChangeArrowheads="1"/>
          </p:cNvSpPr>
          <p:nvPr>
            <p:ph type="sldNum" sz="quarter" idx="12"/>
          </p:nvPr>
        </p:nvSpPr>
        <p:spPr>
          <a:ln/>
        </p:spPr>
        <p:txBody>
          <a:bodyPr/>
          <a:lstStyle>
            <a:lvl1pPr>
              <a:defRPr/>
            </a:lvl1pPr>
          </a:lstStyle>
          <a:p>
            <a:pPr>
              <a:defRPr/>
            </a:pPr>
            <a:fld id="{B027CA5C-9BBB-4D46-99B7-0AC32CB5417A}" type="slidenum">
              <a:rPr lang="en-US" altLang="en-US"/>
              <a:pPr>
                <a:defRPr/>
              </a:pPr>
              <a:t>‹#›</a:t>
            </a:fld>
            <a:endParaRPr lang="en-US" altLang="en-US"/>
          </a:p>
        </p:txBody>
      </p:sp>
      <p:pic>
        <p:nvPicPr>
          <p:cNvPr id="7" name="Picture 6" descr="Background pattern&#10;&#10;Description automatically generated with medium confidence">
            <a:extLst>
              <a:ext uri="{FF2B5EF4-FFF2-40B4-BE49-F238E27FC236}">
                <a16:creationId xmlns:a16="http://schemas.microsoft.com/office/drawing/2014/main" id="{A6632849-1B5B-4AA1-A532-613CE9E82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947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1476F77-80DB-405F-BD98-F5C03BB965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9F4506-3E33-4BE8-A669-97C23A12B2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3BC79A-6B82-497B-87E3-DD7CB9EF798B}"/>
              </a:ext>
            </a:extLst>
          </p:cNvPr>
          <p:cNvSpPr>
            <a:spLocks noGrp="1" noChangeArrowheads="1"/>
          </p:cNvSpPr>
          <p:nvPr>
            <p:ph type="sldNum" sz="quarter" idx="12"/>
          </p:nvPr>
        </p:nvSpPr>
        <p:spPr>
          <a:ln/>
        </p:spPr>
        <p:txBody>
          <a:bodyPr/>
          <a:lstStyle>
            <a:lvl1pPr>
              <a:defRPr/>
            </a:lvl1pPr>
          </a:lstStyle>
          <a:p>
            <a:pPr>
              <a:defRPr/>
            </a:pPr>
            <a:fld id="{C4AC306C-3067-4072-8720-BA35EE645CDD}" type="slidenum">
              <a:rPr lang="en-US" altLang="en-US"/>
              <a:pPr>
                <a:defRPr/>
              </a:pPr>
              <a:t>‹#›</a:t>
            </a:fld>
            <a:endParaRPr lang="en-US" altLang="en-US"/>
          </a:p>
        </p:txBody>
      </p:sp>
    </p:spTree>
    <p:extLst>
      <p:ext uri="{BB962C8B-B14F-4D97-AF65-F5344CB8AC3E}">
        <p14:creationId xmlns:p14="http://schemas.microsoft.com/office/powerpoint/2010/main" val="328529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62026B4-8124-4FAE-BFF2-6F0B9677F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B9ABD52-D975-4360-9659-9B3E8EA9C0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C52540-EEAB-4D5B-9C9A-1676C87149C1}"/>
              </a:ext>
            </a:extLst>
          </p:cNvPr>
          <p:cNvSpPr>
            <a:spLocks noGrp="1" noChangeArrowheads="1"/>
          </p:cNvSpPr>
          <p:nvPr>
            <p:ph type="sldNum" sz="quarter" idx="12"/>
          </p:nvPr>
        </p:nvSpPr>
        <p:spPr>
          <a:ln/>
        </p:spPr>
        <p:txBody>
          <a:bodyPr/>
          <a:lstStyle>
            <a:lvl1pPr>
              <a:defRPr/>
            </a:lvl1pPr>
          </a:lstStyle>
          <a:p>
            <a:pPr>
              <a:defRPr/>
            </a:pPr>
            <a:fld id="{9400ECFF-3A92-4D30-954F-318B3B6DC50D}" type="slidenum">
              <a:rPr lang="en-US" altLang="en-US"/>
              <a:pPr>
                <a:defRPr/>
              </a:pPr>
              <a:t>‹#›</a:t>
            </a:fld>
            <a:endParaRPr lang="en-US" altLang="en-US"/>
          </a:p>
        </p:txBody>
      </p:sp>
    </p:spTree>
    <p:extLst>
      <p:ext uri="{BB962C8B-B14F-4D97-AF65-F5344CB8AC3E}">
        <p14:creationId xmlns:p14="http://schemas.microsoft.com/office/powerpoint/2010/main" val="13622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213C31C-9962-48F9-AD80-6D138A607D3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12180C0-CD44-4E58-BE24-9CF3068447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F1FD9CE-2175-4E85-8590-9489EB81BFBA}"/>
              </a:ext>
            </a:extLst>
          </p:cNvPr>
          <p:cNvSpPr>
            <a:spLocks noGrp="1" noChangeArrowheads="1"/>
          </p:cNvSpPr>
          <p:nvPr>
            <p:ph type="sldNum" sz="quarter" idx="12"/>
          </p:nvPr>
        </p:nvSpPr>
        <p:spPr>
          <a:ln/>
        </p:spPr>
        <p:txBody>
          <a:bodyPr/>
          <a:lstStyle>
            <a:lvl1pPr>
              <a:defRPr/>
            </a:lvl1pPr>
          </a:lstStyle>
          <a:p>
            <a:pPr>
              <a:defRPr/>
            </a:pPr>
            <a:fld id="{DA870106-40B5-40F4-8F24-D430B837047C}" type="slidenum">
              <a:rPr lang="en-US" altLang="en-US"/>
              <a:pPr>
                <a:defRPr/>
              </a:pPr>
              <a:t>‹#›</a:t>
            </a:fld>
            <a:endParaRPr lang="en-US" altLang="en-US"/>
          </a:p>
        </p:txBody>
      </p:sp>
    </p:spTree>
    <p:extLst>
      <p:ext uri="{BB962C8B-B14F-4D97-AF65-F5344CB8AC3E}">
        <p14:creationId xmlns:p14="http://schemas.microsoft.com/office/powerpoint/2010/main" val="66704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7F7ABC4-A8A7-4955-A17B-C37931BF49E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D33468C-1553-4FE2-A59F-BC8358C075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2CC3E92-390E-48C7-AFA2-A9B76441302B}"/>
              </a:ext>
            </a:extLst>
          </p:cNvPr>
          <p:cNvSpPr>
            <a:spLocks noGrp="1" noChangeArrowheads="1"/>
          </p:cNvSpPr>
          <p:nvPr>
            <p:ph type="sldNum" sz="quarter" idx="12"/>
          </p:nvPr>
        </p:nvSpPr>
        <p:spPr>
          <a:ln/>
        </p:spPr>
        <p:txBody>
          <a:bodyPr/>
          <a:lstStyle>
            <a:lvl1pPr>
              <a:defRPr/>
            </a:lvl1pPr>
          </a:lstStyle>
          <a:p>
            <a:pPr>
              <a:defRPr/>
            </a:pPr>
            <a:fld id="{4B21E4FB-DB73-4327-A7EF-CB38244517D6}" type="slidenum">
              <a:rPr lang="en-US" altLang="en-US"/>
              <a:pPr>
                <a:defRPr/>
              </a:pPr>
              <a:t>‹#›</a:t>
            </a:fld>
            <a:endParaRPr lang="en-US" altLang="en-US"/>
          </a:p>
        </p:txBody>
      </p:sp>
    </p:spTree>
    <p:extLst>
      <p:ext uri="{BB962C8B-B14F-4D97-AF65-F5344CB8AC3E}">
        <p14:creationId xmlns:p14="http://schemas.microsoft.com/office/powerpoint/2010/main" val="177077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432205-E534-47DA-893C-A2CB9CB803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923DD0F-E138-4946-9E66-70ABDE5595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66FCF6-F086-42D6-9589-122AA23826EE}"/>
              </a:ext>
            </a:extLst>
          </p:cNvPr>
          <p:cNvSpPr>
            <a:spLocks noGrp="1" noChangeArrowheads="1"/>
          </p:cNvSpPr>
          <p:nvPr>
            <p:ph type="sldNum" sz="quarter" idx="12"/>
          </p:nvPr>
        </p:nvSpPr>
        <p:spPr>
          <a:ln/>
        </p:spPr>
        <p:txBody>
          <a:bodyPr/>
          <a:lstStyle>
            <a:lvl1pPr>
              <a:defRPr/>
            </a:lvl1pPr>
          </a:lstStyle>
          <a:p>
            <a:pPr>
              <a:defRPr/>
            </a:pPr>
            <a:fld id="{3B80F362-B472-4D8F-AFB6-36D4904F6A3D}" type="slidenum">
              <a:rPr lang="en-US" altLang="en-US"/>
              <a:pPr>
                <a:defRPr/>
              </a:pPr>
              <a:t>‹#›</a:t>
            </a:fld>
            <a:endParaRPr lang="en-US" altLang="en-US"/>
          </a:p>
        </p:txBody>
      </p:sp>
    </p:spTree>
    <p:extLst>
      <p:ext uri="{BB962C8B-B14F-4D97-AF65-F5344CB8AC3E}">
        <p14:creationId xmlns:p14="http://schemas.microsoft.com/office/powerpoint/2010/main" val="76850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09C603-434A-4DA6-9F9A-E24EE2EA350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511454B-A1F2-4B9F-9806-462B74A5B9E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A140157-F38A-4B62-9022-C73E66CD26B6}"/>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CBA0C77D-86BF-4204-AE46-0A93CC77FCD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C2D0156-3359-409E-876E-2918266458E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08EB9CC-5715-496E-B2C2-CF95B541EE64}" type="slidenum">
              <a:rPr lang="en-US" altLang="en-US"/>
              <a:pPr>
                <a:defRPr/>
              </a:pPr>
              <a:t>‹#›</a:t>
            </a:fld>
            <a:endParaRPr lang="en-US" altLang="en-US"/>
          </a:p>
        </p:txBody>
      </p:sp>
      <p:sp>
        <p:nvSpPr>
          <p:cNvPr id="2" name="Rectangle 1">
            <a:extLst>
              <a:ext uri="{FF2B5EF4-FFF2-40B4-BE49-F238E27FC236}">
                <a16:creationId xmlns:a16="http://schemas.microsoft.com/office/drawing/2014/main" id="{9B9A06D5-8FB8-4D57-B6D6-76F8F44E2A4F}"/>
              </a:ext>
            </a:extLst>
          </p:cNvPr>
          <p:cNvSpPr/>
          <p:nvPr userDrawn="1"/>
        </p:nvSpPr>
        <p:spPr>
          <a:xfrm>
            <a:off x="0" y="0"/>
            <a:ext cx="121920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Lst>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Times New Roman" pitchFamily="18" charset="0"/>
        </a:defRPr>
      </a:lvl2pPr>
      <a:lvl3pPr algn="ctr" rtl="0" eaLnBrk="0" fontAlgn="base" hangingPunct="0">
        <a:spcBef>
          <a:spcPct val="0"/>
        </a:spcBef>
        <a:spcAft>
          <a:spcPct val="0"/>
        </a:spcAft>
        <a:defRPr sz="3000">
          <a:solidFill>
            <a:schemeClr val="tx2"/>
          </a:solidFill>
          <a:latin typeface="Times New Roman" pitchFamily="18" charset="0"/>
        </a:defRPr>
      </a:lvl3pPr>
      <a:lvl4pPr algn="ctr" rtl="0" eaLnBrk="0" fontAlgn="base" hangingPunct="0">
        <a:spcBef>
          <a:spcPct val="0"/>
        </a:spcBef>
        <a:spcAft>
          <a:spcPct val="0"/>
        </a:spcAft>
        <a:defRPr sz="3000">
          <a:solidFill>
            <a:schemeClr val="tx2"/>
          </a:solidFill>
          <a:latin typeface="Times New Roman" pitchFamily="18" charset="0"/>
        </a:defRPr>
      </a:lvl4pPr>
      <a:lvl5pPr algn="ctr" rtl="0" eaLnBrk="0" fontAlgn="base" hangingPunct="0">
        <a:spcBef>
          <a:spcPct val="0"/>
        </a:spcBef>
        <a:spcAft>
          <a:spcPct val="0"/>
        </a:spcAft>
        <a:defRPr sz="3000">
          <a:solidFill>
            <a:schemeClr val="tx2"/>
          </a:solidFill>
          <a:latin typeface="Times New Roman" pitchFamily="18" charset="0"/>
        </a:defRPr>
      </a:lvl5pPr>
      <a:lvl6pPr marL="457200" algn="ctr" rtl="0" fontAlgn="base">
        <a:spcBef>
          <a:spcPct val="0"/>
        </a:spcBef>
        <a:spcAft>
          <a:spcPct val="0"/>
        </a:spcAft>
        <a:defRPr sz="3000">
          <a:solidFill>
            <a:schemeClr val="tx2"/>
          </a:solidFill>
          <a:latin typeface="Times New Roman" pitchFamily="18" charset="0"/>
        </a:defRPr>
      </a:lvl6pPr>
      <a:lvl7pPr marL="914400" algn="ctr" rtl="0" fontAlgn="base">
        <a:spcBef>
          <a:spcPct val="0"/>
        </a:spcBef>
        <a:spcAft>
          <a:spcPct val="0"/>
        </a:spcAft>
        <a:defRPr sz="3000">
          <a:solidFill>
            <a:schemeClr val="tx2"/>
          </a:solidFill>
          <a:latin typeface="Times New Roman" pitchFamily="18" charset="0"/>
        </a:defRPr>
      </a:lvl7pPr>
      <a:lvl8pPr marL="1371600" algn="ctr" rtl="0" fontAlgn="base">
        <a:spcBef>
          <a:spcPct val="0"/>
        </a:spcBef>
        <a:spcAft>
          <a:spcPct val="0"/>
        </a:spcAft>
        <a:defRPr sz="3000">
          <a:solidFill>
            <a:schemeClr val="tx2"/>
          </a:solidFill>
          <a:latin typeface="Times New Roman" pitchFamily="18" charset="0"/>
        </a:defRPr>
      </a:lvl8pPr>
      <a:lvl9pPr marL="1828800" algn="ctr" rtl="0" fontAlgn="base">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79DD6B-2E31-47C4-A422-FF3873B0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5" y="8860"/>
            <a:ext cx="12192000" cy="6858000"/>
          </a:xfrm>
          <a:prstGeom prst="rect">
            <a:avLst/>
          </a:prstGeom>
        </p:spPr>
      </p:pic>
      <p:sp>
        <p:nvSpPr>
          <p:cNvPr id="3075" name="WordArt 18">
            <a:extLst>
              <a:ext uri="{FF2B5EF4-FFF2-40B4-BE49-F238E27FC236}">
                <a16:creationId xmlns:a16="http://schemas.microsoft.com/office/drawing/2014/main" id="{B5A39276-1715-4450-A4E5-6C4375DD275B}"/>
              </a:ext>
            </a:extLst>
          </p:cNvPr>
          <p:cNvSpPr>
            <a:spLocks noChangeArrowheads="1" noChangeShapeType="1" noTextEdit="1"/>
          </p:cNvSpPr>
          <p:nvPr/>
        </p:nvSpPr>
        <p:spPr bwMode="auto">
          <a:xfrm>
            <a:off x="3886200" y="1676400"/>
            <a:ext cx="5080464" cy="6858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0000CC"/>
                </a:solidFill>
                <a:effectLst>
                  <a:outerShdw dist="35921" dir="2700000" algn="ctr" rotWithShape="0">
                    <a:srgbClr val="C0C0C0">
                      <a:alpha val="79999"/>
                    </a:srgbClr>
                  </a:outerShdw>
                </a:effectLst>
                <a:cs typeface="Arial" panose="020B0604020202020204" pitchFamily="34" charset="0"/>
              </a:rPr>
              <a:t>TẬP LÀM VĂN</a:t>
            </a:r>
          </a:p>
        </p:txBody>
      </p:sp>
      <p:sp>
        <p:nvSpPr>
          <p:cNvPr id="5" name="TextBox 4">
            <a:extLst>
              <a:ext uri="{FF2B5EF4-FFF2-40B4-BE49-F238E27FC236}">
                <a16:creationId xmlns:a16="http://schemas.microsoft.com/office/drawing/2014/main" id="{96B11C17-79E8-4524-B8AD-AA7DA4161D83}"/>
              </a:ext>
            </a:extLst>
          </p:cNvPr>
          <p:cNvSpPr txBox="1"/>
          <p:nvPr/>
        </p:nvSpPr>
        <p:spPr>
          <a:xfrm>
            <a:off x="3923414" y="4563044"/>
            <a:ext cx="6470476" cy="1200329"/>
          </a:xfrm>
          <a:prstGeom prst="rect">
            <a:avLst/>
          </a:prstGeom>
          <a:noFill/>
        </p:spPr>
        <p:txBody>
          <a:bodyPr wrap="square">
            <a:spAutoFit/>
          </a:bodyPr>
          <a:lstStyle/>
          <a:p>
            <a:r>
              <a:rPr lang="en-US" sz="3600" b="1" dirty="0" err="1">
                <a:latin typeface="HP001 5 hàng" pitchFamily="34" charset="0"/>
              </a:rPr>
              <a:t>Giáo</a:t>
            </a:r>
            <a:r>
              <a:rPr lang="en-US" sz="3600" b="1" dirty="0">
                <a:latin typeface="HP001 5 hàng" pitchFamily="34" charset="0"/>
              </a:rPr>
              <a:t> </a:t>
            </a:r>
            <a:r>
              <a:rPr lang="en-US" sz="3600" b="1" dirty="0" err="1">
                <a:latin typeface="HP001 5 hàng" pitchFamily="34" charset="0"/>
              </a:rPr>
              <a:t>viên</a:t>
            </a:r>
            <a:r>
              <a:rPr lang="en-US" sz="3600" b="1" dirty="0">
                <a:latin typeface="HP001 5 hàng" pitchFamily="34" charset="0"/>
              </a:rPr>
              <a:t>: </a:t>
            </a:r>
            <a:r>
              <a:rPr lang="en-US" sz="3600" b="1" dirty="0" err="1">
                <a:latin typeface="HP001 5 hàng" pitchFamily="34" charset="0"/>
              </a:rPr>
              <a:t>Khúc</a:t>
            </a:r>
            <a:r>
              <a:rPr lang="en-US" sz="3600" b="1" dirty="0">
                <a:latin typeface="HP001 5 hàng" pitchFamily="34" charset="0"/>
              </a:rPr>
              <a:t> </a:t>
            </a:r>
            <a:r>
              <a:rPr lang="en-US" sz="3600" b="1" dirty="0" err="1">
                <a:latin typeface="HP001 5 hàng" pitchFamily="34" charset="0"/>
              </a:rPr>
              <a:t>Hải</a:t>
            </a:r>
            <a:r>
              <a:rPr lang="en-US" sz="3600" b="1" dirty="0">
                <a:latin typeface="HP001 5 hàng" pitchFamily="34" charset="0"/>
              </a:rPr>
              <a:t> </a:t>
            </a:r>
            <a:r>
              <a:rPr lang="en-US" sz="3600" b="1" dirty="0" err="1">
                <a:latin typeface="HP001 5 hàng" pitchFamily="34" charset="0"/>
              </a:rPr>
              <a:t>Yến</a:t>
            </a:r>
            <a:endParaRPr lang="en-US" sz="3600" b="1" dirty="0">
              <a:latin typeface="HP001 5 hàng" pitchFamily="34" charset="0"/>
            </a:endParaRPr>
          </a:p>
          <a:p>
            <a:r>
              <a:rPr lang="en-US" sz="3600" b="1" dirty="0">
                <a:latin typeface="HP001 5 hàng" pitchFamily="34" charset="0"/>
              </a:rPr>
              <a:t>      </a:t>
            </a:r>
            <a:r>
              <a:rPr lang="en-US" sz="3600" b="1" dirty="0" err="1">
                <a:latin typeface="HP001 5 hàng" pitchFamily="34" charset="0"/>
              </a:rPr>
              <a:t>Lớp</a:t>
            </a:r>
            <a:r>
              <a:rPr lang="en-US" sz="3600" b="1" dirty="0">
                <a:latin typeface="HP001 5 hàng" pitchFamily="34" charset="0"/>
              </a:rPr>
              <a:t>: 5A2</a:t>
            </a:r>
            <a:endParaRPr lang="en-US" sz="3600" dirty="0"/>
          </a:p>
        </p:txBody>
      </p:sp>
      <p:sp>
        <p:nvSpPr>
          <p:cNvPr id="6" name="WordArt 2">
            <a:extLst>
              <a:ext uri="{FF2B5EF4-FFF2-40B4-BE49-F238E27FC236}">
                <a16:creationId xmlns:a16="http://schemas.microsoft.com/office/drawing/2014/main" id="{97DFFFE1-E1FA-4F76-8432-DB9A6A149B32}"/>
              </a:ext>
            </a:extLst>
          </p:cNvPr>
          <p:cNvSpPr>
            <a:spLocks noChangeArrowheads="1" noChangeShapeType="1" noTextEdit="1"/>
          </p:cNvSpPr>
          <p:nvPr/>
        </p:nvSpPr>
        <p:spPr bwMode="auto">
          <a:xfrm>
            <a:off x="2971799" y="497305"/>
            <a:ext cx="6738851"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ĐOÀN KẾT</a:t>
            </a:r>
          </a:p>
        </p:txBody>
      </p:sp>
      <p:pic>
        <p:nvPicPr>
          <p:cNvPr id="3" name="Picture 2">
            <a:extLst>
              <a:ext uri="{FF2B5EF4-FFF2-40B4-BE49-F238E27FC236}">
                <a16:creationId xmlns:a16="http://schemas.microsoft.com/office/drawing/2014/main" id="{B31E28EB-ADE0-48AA-BBB7-965DFD7B4BA8}"/>
              </a:ext>
            </a:extLst>
          </p:cNvPr>
          <p:cNvPicPr>
            <a:picLocks noChangeAspect="1"/>
          </p:cNvPicPr>
          <p:nvPr/>
        </p:nvPicPr>
        <p:blipFill>
          <a:blip r:embed="rId3"/>
          <a:stretch>
            <a:fillRect/>
          </a:stretch>
        </p:blipFill>
        <p:spPr>
          <a:xfrm>
            <a:off x="0" y="8860"/>
            <a:ext cx="1994230" cy="1994230"/>
          </a:xfrm>
          <a:prstGeom prst="rect">
            <a:avLst/>
          </a:prstGeom>
        </p:spPr>
      </p:pic>
      <p:sp>
        <p:nvSpPr>
          <p:cNvPr id="8" name="TextBox 1">
            <a:extLst>
              <a:ext uri="{FF2B5EF4-FFF2-40B4-BE49-F238E27FC236}">
                <a16:creationId xmlns:a16="http://schemas.microsoft.com/office/drawing/2014/main" id="{C7CB467C-F3AD-4A77-8417-FD7CF33FC264}"/>
              </a:ext>
            </a:extLst>
          </p:cNvPr>
          <p:cNvSpPr txBox="1">
            <a:spLocks noChangeArrowheads="1"/>
          </p:cNvSpPr>
          <p:nvPr/>
        </p:nvSpPr>
        <p:spPr bwMode="auto">
          <a:xfrm>
            <a:off x="1181164" y="2628560"/>
            <a:ext cx="10998431" cy="830997"/>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4800" b="1" dirty="0" err="1">
                <a:solidFill>
                  <a:srgbClr val="FF3300"/>
                </a:solidFill>
                <a:latin typeface="Times New Roman" panose="02020603050405020304" pitchFamily="18" charset="0"/>
                <a:cs typeface="Times New Roman" panose="02020603050405020304" pitchFamily="18" charset="0"/>
              </a:rPr>
              <a:t>Bài</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Cấu</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tạo</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của</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bài</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văn</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tả</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người</a:t>
            </a:r>
            <a:endParaRPr lang="en-US" altLang="en-US" sz="48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BF6E9CFC-633E-4064-9F7C-532DE9E5D5A8}"/>
              </a:ext>
            </a:extLst>
          </p:cNvPr>
          <p:cNvSpPr/>
          <p:nvPr/>
        </p:nvSpPr>
        <p:spPr>
          <a:xfrm>
            <a:off x="304799" y="228600"/>
            <a:ext cx="11429991" cy="6197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326" name="Text Box 6">
            <a:extLst>
              <a:ext uri="{FF2B5EF4-FFF2-40B4-BE49-F238E27FC236}">
                <a16:creationId xmlns:a16="http://schemas.microsoft.com/office/drawing/2014/main" id="{069E084D-E799-4E67-BBF3-8D65A93F84DC}"/>
              </a:ext>
            </a:extLst>
          </p:cNvPr>
          <p:cNvSpPr txBox="1">
            <a:spLocks noChangeArrowheads="1"/>
          </p:cNvSpPr>
          <p:nvPr/>
        </p:nvSpPr>
        <p:spPr bwMode="auto">
          <a:xfrm>
            <a:off x="457204" y="627064"/>
            <a:ext cx="6818309"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endParaRPr lang="en-US" altLang="en-US" sz="2300" b="1" dirty="0"/>
          </a:p>
          <a:p>
            <a:pPr eaLnBrk="1" hangingPunct="1">
              <a:spcBef>
                <a:spcPct val="50000"/>
              </a:spcBef>
              <a:buFontTx/>
              <a:buNone/>
            </a:pPr>
            <a:r>
              <a:rPr lang="en-US" altLang="en-US" sz="2300" dirty="0"/>
              <a:t>   A Cháng đẹp người thật. Mười tám tuổi, ngực nở vòng cung, da đỏ như lim, bắp tay bắp chân rắn như trắc, gụ. Vóc cao, vai rộng, người đứng thẳng như cái cột đá trời trồng.</a:t>
            </a:r>
          </a:p>
          <a:p>
            <a:pPr eaLnBrk="1" hangingPunct="1">
              <a:spcBef>
                <a:spcPct val="50000"/>
              </a:spcBef>
              <a:buFontTx/>
              <a:buNone/>
            </a:pPr>
            <a:r>
              <a:rPr lang="en-US" altLang="en-US" sz="2300" dirty="0"/>
              <a:t>  Nhưng phải nhìn Hạng A Cháng cày mới thấy hết vẻ đẹp của anh.</a:t>
            </a:r>
          </a:p>
          <a:p>
            <a:pPr eaLnBrk="1" hangingPunct="1">
              <a:spcBef>
                <a:spcPct val="50000"/>
              </a:spcBef>
              <a:buFontTx/>
              <a:buNone/>
            </a:pPr>
            <a:r>
              <a:rPr lang="en-US" altLang="en-US" sz="2300" dirty="0"/>
              <a:t>  Anh đến chuồng trâu dắt con trâu béo nhất, </a:t>
            </a:r>
            <a:r>
              <a:rPr lang="en-US" altLang="en-US" sz="2300" dirty="0" err="1"/>
              <a:t>khoẻ</a:t>
            </a:r>
            <a:r>
              <a:rPr lang="en-US" altLang="en-US" sz="2300" dirty="0"/>
              <a:t> nhất. Người và trâu cùng ra ruộng. A Cháng đeo cày. Cái cày của người </a:t>
            </a:r>
            <a:r>
              <a:rPr lang="en-US" altLang="en-US" sz="2300" dirty="0" err="1"/>
              <a:t>Hmông</a:t>
            </a:r>
            <a:r>
              <a:rPr lang="en-US" altLang="en-US" sz="2300" dirty="0"/>
              <a:t> to nặng, bắp cày bằng gỗ tốt màu đen, vòng như hình cái cung, ôm lấy bộ ngực nở. Trông anh hùng dũng như một chàng hiệp sĩ cổ đeo cung ra trận.</a:t>
            </a:r>
          </a:p>
          <a:p>
            <a:pPr eaLnBrk="1" hangingPunct="1">
              <a:spcBef>
                <a:spcPct val="50000"/>
              </a:spcBef>
              <a:buFontTx/>
              <a:buNone/>
            </a:pPr>
            <a:endParaRPr lang="en-US" altLang="en-US" sz="2300" dirty="0"/>
          </a:p>
        </p:txBody>
      </p:sp>
      <p:sp>
        <p:nvSpPr>
          <p:cNvPr id="56327" name="Text Box 7">
            <a:extLst>
              <a:ext uri="{FF2B5EF4-FFF2-40B4-BE49-F238E27FC236}">
                <a16:creationId xmlns:a16="http://schemas.microsoft.com/office/drawing/2014/main" id="{C807EF88-7A1D-4A73-86E2-C597FA12E8B2}"/>
              </a:ext>
            </a:extLst>
          </p:cNvPr>
          <p:cNvSpPr txBox="1">
            <a:spLocks noChangeArrowheads="1"/>
          </p:cNvSpPr>
          <p:nvPr/>
        </p:nvSpPr>
        <p:spPr bwMode="auto">
          <a:xfrm>
            <a:off x="7885908" y="1998634"/>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a:t>+ ngực nở</a:t>
            </a:r>
          </a:p>
        </p:txBody>
      </p:sp>
      <p:sp>
        <p:nvSpPr>
          <p:cNvPr id="56331" name="Text Box 11">
            <a:extLst>
              <a:ext uri="{FF2B5EF4-FFF2-40B4-BE49-F238E27FC236}">
                <a16:creationId xmlns:a16="http://schemas.microsoft.com/office/drawing/2014/main" id="{98D9DF53-87A3-49D6-A822-DB3F2A77233F}"/>
              </a:ext>
            </a:extLst>
          </p:cNvPr>
          <p:cNvSpPr txBox="1">
            <a:spLocks noChangeArrowheads="1"/>
          </p:cNvSpPr>
          <p:nvPr/>
        </p:nvSpPr>
        <p:spPr bwMode="auto">
          <a:xfrm>
            <a:off x="7885908" y="2922533"/>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t>+ </a:t>
            </a:r>
            <a:r>
              <a:rPr lang="en-US" altLang="en-US" sz="2400" dirty="0" err="1"/>
              <a:t>bắp</a:t>
            </a:r>
            <a:r>
              <a:rPr lang="en-US" altLang="en-US" sz="2400" dirty="0"/>
              <a:t> </a:t>
            </a:r>
            <a:r>
              <a:rPr lang="en-US" altLang="en-US" sz="2400" dirty="0" err="1"/>
              <a:t>tay</a:t>
            </a:r>
            <a:r>
              <a:rPr lang="en-US" altLang="en-US" sz="2400" dirty="0"/>
              <a:t>, </a:t>
            </a:r>
            <a:r>
              <a:rPr lang="en-US" altLang="en-US" sz="2400" dirty="0" err="1"/>
              <a:t>bắp</a:t>
            </a:r>
            <a:r>
              <a:rPr lang="en-US" altLang="en-US" sz="2400" dirty="0"/>
              <a:t> </a:t>
            </a:r>
            <a:r>
              <a:rPr lang="en-US" altLang="en-US" sz="2400" dirty="0" err="1"/>
              <a:t>chân</a:t>
            </a:r>
            <a:endParaRPr lang="en-US" altLang="en-US" sz="2400" dirty="0"/>
          </a:p>
        </p:txBody>
      </p:sp>
      <p:sp>
        <p:nvSpPr>
          <p:cNvPr id="56333" name="Text Box 13">
            <a:extLst>
              <a:ext uri="{FF2B5EF4-FFF2-40B4-BE49-F238E27FC236}">
                <a16:creationId xmlns:a16="http://schemas.microsoft.com/office/drawing/2014/main" id="{C30CA867-0CCD-488F-9BF5-BFFE1DFD2A1A}"/>
              </a:ext>
            </a:extLst>
          </p:cNvPr>
          <p:cNvSpPr txBox="1">
            <a:spLocks noChangeArrowheads="1"/>
          </p:cNvSpPr>
          <p:nvPr/>
        </p:nvSpPr>
        <p:spPr bwMode="auto">
          <a:xfrm>
            <a:off x="7885107" y="3373563"/>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t>+ </a:t>
            </a:r>
            <a:r>
              <a:rPr lang="en-US" altLang="en-US" sz="2400" dirty="0" err="1"/>
              <a:t>Vóc</a:t>
            </a:r>
            <a:r>
              <a:rPr lang="en-US" altLang="en-US" sz="2400" dirty="0"/>
              <a:t> </a:t>
            </a:r>
            <a:r>
              <a:rPr lang="en-US" altLang="en-US" sz="2400" dirty="0" err="1"/>
              <a:t>dáng</a:t>
            </a:r>
            <a:endParaRPr lang="en-US" altLang="en-US" sz="2400" dirty="0"/>
          </a:p>
        </p:txBody>
      </p:sp>
      <p:sp>
        <p:nvSpPr>
          <p:cNvPr id="56335" name="Line 15">
            <a:extLst>
              <a:ext uri="{FF2B5EF4-FFF2-40B4-BE49-F238E27FC236}">
                <a16:creationId xmlns:a16="http://schemas.microsoft.com/office/drawing/2014/main" id="{81B476F7-C2D2-4DA3-8B89-BDC5BE3E0738}"/>
              </a:ext>
            </a:extLst>
          </p:cNvPr>
          <p:cNvSpPr>
            <a:spLocks noChangeShapeType="1"/>
          </p:cNvSpPr>
          <p:nvPr/>
        </p:nvSpPr>
        <p:spPr bwMode="auto">
          <a:xfrm>
            <a:off x="5486400" y="1600200"/>
            <a:ext cx="990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8" name="Line 18">
            <a:extLst>
              <a:ext uri="{FF2B5EF4-FFF2-40B4-BE49-F238E27FC236}">
                <a16:creationId xmlns:a16="http://schemas.microsoft.com/office/drawing/2014/main" id="{0CC18217-BF40-4318-AD56-61783665A952}"/>
              </a:ext>
            </a:extLst>
          </p:cNvPr>
          <p:cNvSpPr>
            <a:spLocks noChangeShapeType="1"/>
          </p:cNvSpPr>
          <p:nvPr/>
        </p:nvSpPr>
        <p:spPr bwMode="auto">
          <a:xfrm>
            <a:off x="1295400" y="1894251"/>
            <a:ext cx="6096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0" name="Line 20">
            <a:extLst>
              <a:ext uri="{FF2B5EF4-FFF2-40B4-BE49-F238E27FC236}">
                <a16:creationId xmlns:a16="http://schemas.microsoft.com/office/drawing/2014/main" id="{38F3ECBB-07A8-464B-A7AC-FD8320F5B438}"/>
              </a:ext>
            </a:extLst>
          </p:cNvPr>
          <p:cNvSpPr>
            <a:spLocks noChangeShapeType="1"/>
          </p:cNvSpPr>
          <p:nvPr/>
        </p:nvSpPr>
        <p:spPr bwMode="auto">
          <a:xfrm>
            <a:off x="3047208" y="1894251"/>
            <a:ext cx="19431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2" name="Line 22">
            <a:extLst>
              <a:ext uri="{FF2B5EF4-FFF2-40B4-BE49-F238E27FC236}">
                <a16:creationId xmlns:a16="http://schemas.microsoft.com/office/drawing/2014/main" id="{60FD3203-CCF8-4BF9-8635-A85760FA6E31}"/>
              </a:ext>
            </a:extLst>
          </p:cNvPr>
          <p:cNvSpPr>
            <a:spLocks noChangeShapeType="1"/>
          </p:cNvSpPr>
          <p:nvPr/>
        </p:nvSpPr>
        <p:spPr bwMode="auto">
          <a:xfrm flipV="1">
            <a:off x="630788" y="2258835"/>
            <a:ext cx="4283320" cy="1"/>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4" name="Line 24">
            <a:extLst>
              <a:ext uri="{FF2B5EF4-FFF2-40B4-BE49-F238E27FC236}">
                <a16:creationId xmlns:a16="http://schemas.microsoft.com/office/drawing/2014/main" id="{F7809AA5-7801-4035-A179-80B658FFA7D8}"/>
              </a:ext>
            </a:extLst>
          </p:cNvPr>
          <p:cNvSpPr>
            <a:spLocks noChangeShapeType="1"/>
          </p:cNvSpPr>
          <p:nvPr/>
        </p:nvSpPr>
        <p:spPr bwMode="auto">
          <a:xfrm>
            <a:off x="2723358" y="3141634"/>
            <a:ext cx="22860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53" name="Line 25">
            <a:extLst>
              <a:ext uri="{FF2B5EF4-FFF2-40B4-BE49-F238E27FC236}">
                <a16:creationId xmlns:a16="http://schemas.microsoft.com/office/drawing/2014/main" id="{A2361C7E-7CC7-4497-9DDD-94AE9833ADEB}"/>
              </a:ext>
            </a:extLst>
          </p:cNvPr>
          <p:cNvSpPr>
            <a:spLocks noChangeShapeType="1"/>
          </p:cNvSpPr>
          <p:nvPr/>
        </p:nvSpPr>
        <p:spPr bwMode="auto">
          <a:xfrm>
            <a:off x="6666708" y="497043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8" name="Line 28">
            <a:extLst>
              <a:ext uri="{FF2B5EF4-FFF2-40B4-BE49-F238E27FC236}">
                <a16:creationId xmlns:a16="http://schemas.microsoft.com/office/drawing/2014/main" id="{DEFF65E8-C0B0-4081-81E8-B60BBA097F00}"/>
              </a:ext>
            </a:extLst>
          </p:cNvPr>
          <p:cNvSpPr>
            <a:spLocks noChangeShapeType="1"/>
          </p:cNvSpPr>
          <p:nvPr/>
        </p:nvSpPr>
        <p:spPr bwMode="auto">
          <a:xfrm>
            <a:off x="593396" y="5410200"/>
            <a:ext cx="4343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49" name="Rectangle 29">
            <a:extLst>
              <a:ext uri="{FF2B5EF4-FFF2-40B4-BE49-F238E27FC236}">
                <a16:creationId xmlns:a16="http://schemas.microsoft.com/office/drawing/2014/main" id="{F40A9F66-00B8-4EE6-B3C7-75966CDE405B}"/>
              </a:ext>
            </a:extLst>
          </p:cNvPr>
          <p:cNvSpPr>
            <a:spLocks noChangeArrowheads="1"/>
          </p:cNvSpPr>
          <p:nvPr/>
        </p:nvSpPr>
        <p:spPr bwMode="auto">
          <a:xfrm>
            <a:off x="7897495" y="2460583"/>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r>
              <a:rPr lang="en-US" altLang="en-US" sz="2400" dirty="0"/>
              <a:t>+ da </a:t>
            </a:r>
            <a:r>
              <a:rPr lang="en-US" altLang="en-US" sz="2400" dirty="0" err="1"/>
              <a:t>đỏ</a:t>
            </a:r>
            <a:endParaRPr lang="en-US" altLang="en-US" sz="2400" dirty="0"/>
          </a:p>
        </p:txBody>
      </p:sp>
      <p:sp>
        <p:nvSpPr>
          <p:cNvPr id="56351" name="Text Box 31">
            <a:extLst>
              <a:ext uri="{FF2B5EF4-FFF2-40B4-BE49-F238E27FC236}">
                <a16:creationId xmlns:a16="http://schemas.microsoft.com/office/drawing/2014/main" id="{79528D24-BBD8-4F48-B405-E8453A3D2151}"/>
              </a:ext>
            </a:extLst>
          </p:cNvPr>
          <p:cNvSpPr txBox="1">
            <a:spLocks noChangeArrowheads="1"/>
          </p:cNvSpPr>
          <p:nvPr/>
        </p:nvSpPr>
        <p:spPr bwMode="auto">
          <a:xfrm>
            <a:off x="8096642" y="1358445"/>
            <a:ext cx="33908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t>Ngoại hình A Cháng</a:t>
            </a:r>
          </a:p>
        </p:txBody>
      </p:sp>
      <p:sp>
        <p:nvSpPr>
          <p:cNvPr id="10258" name="Line 32">
            <a:extLst>
              <a:ext uri="{FF2B5EF4-FFF2-40B4-BE49-F238E27FC236}">
                <a16:creationId xmlns:a16="http://schemas.microsoft.com/office/drawing/2014/main" id="{ED812790-1D68-4486-B7E4-89F7ADEBC13D}"/>
              </a:ext>
            </a:extLst>
          </p:cNvPr>
          <p:cNvSpPr>
            <a:spLocks noChangeShapeType="1"/>
          </p:cNvSpPr>
          <p:nvPr/>
        </p:nvSpPr>
        <p:spPr bwMode="auto">
          <a:xfrm>
            <a:off x="7467600" y="1295400"/>
            <a:ext cx="0" cy="51816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4" name="Line 34">
            <a:extLst>
              <a:ext uri="{FF2B5EF4-FFF2-40B4-BE49-F238E27FC236}">
                <a16:creationId xmlns:a16="http://schemas.microsoft.com/office/drawing/2014/main" id="{E90F11A6-2D68-4BA1-9D75-F219CB1C5D7C}"/>
              </a:ext>
            </a:extLst>
          </p:cNvPr>
          <p:cNvSpPr>
            <a:spLocks noChangeShapeType="1"/>
          </p:cNvSpPr>
          <p:nvPr/>
        </p:nvSpPr>
        <p:spPr bwMode="auto">
          <a:xfrm>
            <a:off x="7581108" y="4741834"/>
            <a:ext cx="304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55" name="Text Box 35">
            <a:extLst>
              <a:ext uri="{FF2B5EF4-FFF2-40B4-BE49-F238E27FC236}">
                <a16:creationId xmlns:a16="http://schemas.microsoft.com/office/drawing/2014/main" id="{1BA08C14-4774-4847-974C-2665D531ABB4}"/>
              </a:ext>
            </a:extLst>
          </p:cNvPr>
          <p:cNvSpPr txBox="1">
            <a:spLocks noChangeArrowheads="1"/>
          </p:cNvSpPr>
          <p:nvPr/>
        </p:nvSpPr>
        <p:spPr bwMode="auto">
          <a:xfrm>
            <a:off x="8000993" y="4467623"/>
            <a:ext cx="37337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dirty="0">
                <a:solidFill>
                  <a:srgbClr val="FF3300"/>
                </a:solidFill>
              </a:rPr>
              <a:t>Tả ngoại hình: (đặc điểm nổi bật về tầm vóc, cách ăn mặc, khuôn mặc, mái tóc, hàm răng,..)</a:t>
            </a:r>
          </a:p>
        </p:txBody>
      </p:sp>
      <p:sp>
        <p:nvSpPr>
          <p:cNvPr id="10261" name="Rectangle 36">
            <a:extLst>
              <a:ext uri="{FF2B5EF4-FFF2-40B4-BE49-F238E27FC236}">
                <a16:creationId xmlns:a16="http://schemas.microsoft.com/office/drawing/2014/main" id="{5CDBE0E2-2B8D-4312-9BB6-25279C30953D}"/>
              </a:ext>
            </a:extLst>
          </p:cNvPr>
          <p:cNvSpPr>
            <a:spLocks noChangeArrowheads="1"/>
          </p:cNvSpPr>
          <p:nvPr/>
        </p:nvSpPr>
        <p:spPr bwMode="auto">
          <a:xfrm>
            <a:off x="8709821" y="3252759"/>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endParaRPr lang="vi-VN" altLang="en-US" sz="2400"/>
          </a:p>
        </p:txBody>
      </p:sp>
      <p:sp>
        <p:nvSpPr>
          <p:cNvPr id="56357" name="Line 37">
            <a:extLst>
              <a:ext uri="{FF2B5EF4-FFF2-40B4-BE49-F238E27FC236}">
                <a16:creationId xmlns:a16="http://schemas.microsoft.com/office/drawing/2014/main" id="{6654F210-F8E6-471C-AD2E-0007A34E1A27}"/>
              </a:ext>
            </a:extLst>
          </p:cNvPr>
          <p:cNvSpPr>
            <a:spLocks noChangeShapeType="1"/>
          </p:cNvSpPr>
          <p:nvPr/>
        </p:nvSpPr>
        <p:spPr bwMode="auto">
          <a:xfrm>
            <a:off x="5257800" y="5029200"/>
            <a:ext cx="978129"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59BA5DF2-EF30-4153-A13C-A08059C4D5C6}"/>
              </a:ext>
            </a:extLst>
          </p:cNvPr>
          <p:cNvSpPr/>
          <p:nvPr/>
        </p:nvSpPr>
        <p:spPr>
          <a:xfrm>
            <a:off x="799308" y="491280"/>
            <a:ext cx="9372599" cy="523220"/>
          </a:xfrm>
          <a:prstGeom prst="rect">
            <a:avLst/>
          </a:prstGeom>
          <a:solidFill>
            <a:srgbClr val="FFFFF5"/>
          </a:solidFill>
        </p:spPr>
        <p:txBody>
          <a:bodyPr wrap="square">
            <a:spAutoFit/>
          </a:bodyPr>
          <a:lstStyle/>
          <a:p>
            <a:pPr eaLnBrk="1" hangingPunct="1">
              <a:defRPr/>
            </a:pPr>
            <a:r>
              <a:rPr lang="en-US" altLang="en-US" sz="2800" b="1" dirty="0" err="1">
                <a:latin typeface="+mj-lt"/>
              </a:rPr>
              <a:t>Câu</a:t>
            </a:r>
            <a:r>
              <a:rPr lang="en-US" altLang="en-US" sz="2800" b="1" dirty="0">
                <a:latin typeface="+mj-lt"/>
              </a:rPr>
              <a:t> 2: </a:t>
            </a:r>
            <a:r>
              <a:rPr lang="en-US" altLang="en-US" sz="2800" b="1" dirty="0" err="1">
                <a:latin typeface="+mj-lt"/>
              </a:rPr>
              <a:t>Ngoại</a:t>
            </a:r>
            <a:r>
              <a:rPr lang="en-US" altLang="en-US" sz="2800" b="1" dirty="0">
                <a:latin typeface="+mj-lt"/>
              </a:rPr>
              <a:t> </a:t>
            </a:r>
            <a:r>
              <a:rPr lang="en-US" altLang="en-US" sz="2800" b="1" dirty="0" err="1">
                <a:latin typeface="+mj-lt"/>
              </a:rPr>
              <a:t>hình</a:t>
            </a:r>
            <a:r>
              <a:rPr lang="en-US" altLang="en-US" sz="2800" b="1" dirty="0">
                <a:latin typeface="+mj-lt"/>
              </a:rPr>
              <a:t> </a:t>
            </a:r>
            <a:r>
              <a:rPr lang="en-US" altLang="en-US" sz="2800" b="1" dirty="0" err="1">
                <a:latin typeface="+mj-lt"/>
              </a:rPr>
              <a:t>của</a:t>
            </a:r>
            <a:r>
              <a:rPr lang="en-US" altLang="en-US" sz="2800" b="1" dirty="0">
                <a:latin typeface="+mj-lt"/>
              </a:rPr>
              <a:t> A </a:t>
            </a:r>
            <a:r>
              <a:rPr lang="en-US" altLang="en-US" sz="2800" b="1" dirty="0" err="1">
                <a:latin typeface="+mj-lt"/>
              </a:rPr>
              <a:t>Cháng</a:t>
            </a:r>
            <a:r>
              <a:rPr lang="en-US" altLang="en-US" sz="2800" b="1" dirty="0">
                <a:latin typeface="+mj-lt"/>
              </a:rPr>
              <a:t> </a:t>
            </a:r>
            <a:r>
              <a:rPr lang="en-US" altLang="en-US" sz="2800" b="1" dirty="0" err="1">
                <a:latin typeface="+mj-lt"/>
              </a:rPr>
              <a:t>có</a:t>
            </a:r>
            <a:r>
              <a:rPr lang="en-US" altLang="en-US" sz="2800" b="1" dirty="0">
                <a:latin typeface="+mj-lt"/>
              </a:rPr>
              <a:t> </a:t>
            </a:r>
            <a:r>
              <a:rPr lang="en-US" altLang="en-US" sz="2800" b="1" dirty="0" err="1">
                <a:latin typeface="+mj-lt"/>
              </a:rPr>
              <a:t>những</a:t>
            </a:r>
            <a:r>
              <a:rPr lang="en-US" altLang="en-US" sz="2800" b="1" dirty="0">
                <a:latin typeface="+mj-lt"/>
              </a:rPr>
              <a:t> </a:t>
            </a:r>
            <a:r>
              <a:rPr lang="en-US" altLang="en-US" sz="2800" b="1" dirty="0" err="1">
                <a:latin typeface="+mj-lt"/>
              </a:rPr>
              <a:t>điểm</a:t>
            </a:r>
            <a:r>
              <a:rPr lang="en-US" altLang="en-US" sz="2800" b="1" dirty="0">
                <a:latin typeface="+mj-lt"/>
              </a:rPr>
              <a:t> </a:t>
            </a:r>
            <a:r>
              <a:rPr lang="en-US" altLang="en-US" sz="2800" b="1" dirty="0" err="1">
                <a:latin typeface="+mj-lt"/>
              </a:rPr>
              <a:t>gì</a:t>
            </a:r>
            <a:r>
              <a:rPr lang="en-US" altLang="en-US" sz="2800" b="1" dirty="0">
                <a:latin typeface="+mj-lt"/>
              </a:rPr>
              <a:t> </a:t>
            </a:r>
            <a:r>
              <a:rPr lang="en-US" altLang="en-US" sz="2800" b="1" dirty="0" err="1">
                <a:latin typeface="+mj-lt"/>
              </a:rPr>
              <a:t>nổi</a:t>
            </a:r>
            <a:r>
              <a:rPr lang="en-US" altLang="en-US" sz="2800" b="1" dirty="0">
                <a:latin typeface="+mj-lt"/>
              </a:rPr>
              <a:t> </a:t>
            </a:r>
            <a:r>
              <a:rPr lang="en-US" altLang="en-US" sz="2800" b="1" dirty="0" err="1">
                <a:latin typeface="+mj-lt"/>
              </a:rPr>
              <a:t>bật</a:t>
            </a:r>
            <a:r>
              <a:rPr lang="en-US" altLang="en-US" sz="2800" b="1" dirty="0">
                <a:latin typeface="+mj-lt"/>
              </a:rPr>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6335"/>
                                        </p:tgtEl>
                                        <p:attrNameLst>
                                          <p:attrName>style.visibility</p:attrName>
                                        </p:attrNameLst>
                                      </p:cBhvr>
                                      <p:to>
                                        <p:strVal val="visible"/>
                                      </p:to>
                                    </p:set>
                                    <p:animEffect transition="in" filter="circle(in)">
                                      <p:cBhvr>
                                        <p:cTn id="7" dur="2000"/>
                                        <p:tgtEl>
                                          <p:spTgt spid="56335"/>
                                        </p:tgtEl>
                                      </p:cBhvr>
                                    </p:animEffect>
                                  </p:childTnLst>
                                </p:cTn>
                              </p:par>
                              <p:par>
                                <p:cTn id="8" presetID="6" presetClass="entr" presetSubtype="16" fill="hold" nodeType="withEffect">
                                  <p:stCondLst>
                                    <p:cond delay="0"/>
                                  </p:stCondLst>
                                  <p:childTnLst>
                                    <p:set>
                                      <p:cBhvr>
                                        <p:cTn id="9" dur="1" fill="hold">
                                          <p:stCondLst>
                                            <p:cond delay="0"/>
                                          </p:stCondLst>
                                        </p:cTn>
                                        <p:tgtEl>
                                          <p:spTgt spid="56338"/>
                                        </p:tgtEl>
                                        <p:attrNameLst>
                                          <p:attrName>style.visibility</p:attrName>
                                        </p:attrNameLst>
                                      </p:cBhvr>
                                      <p:to>
                                        <p:strVal val="visible"/>
                                      </p:to>
                                    </p:set>
                                    <p:animEffect transition="in" filter="circle(in)">
                                      <p:cBhvr>
                                        <p:cTn id="10" dur="2000"/>
                                        <p:tgtEl>
                                          <p:spTgt spid="56338"/>
                                        </p:tgtEl>
                                      </p:cBhvr>
                                    </p:animEffect>
                                  </p:childTnLst>
                                </p:cTn>
                              </p:par>
                              <p:par>
                                <p:cTn id="11" presetID="6" presetClass="entr" presetSubtype="16" fill="hold" nodeType="withEffect">
                                  <p:stCondLst>
                                    <p:cond delay="0"/>
                                  </p:stCondLst>
                                  <p:childTnLst>
                                    <p:set>
                                      <p:cBhvr>
                                        <p:cTn id="12" dur="1" fill="hold">
                                          <p:stCondLst>
                                            <p:cond delay="0"/>
                                          </p:stCondLst>
                                        </p:cTn>
                                        <p:tgtEl>
                                          <p:spTgt spid="56340"/>
                                        </p:tgtEl>
                                        <p:attrNameLst>
                                          <p:attrName>style.visibility</p:attrName>
                                        </p:attrNameLst>
                                      </p:cBhvr>
                                      <p:to>
                                        <p:strVal val="visible"/>
                                      </p:to>
                                    </p:set>
                                    <p:animEffect transition="in" filter="circle(in)">
                                      <p:cBhvr>
                                        <p:cTn id="13" dur="2000"/>
                                        <p:tgtEl>
                                          <p:spTgt spid="56340"/>
                                        </p:tgtEl>
                                      </p:cBhvr>
                                    </p:animEffect>
                                  </p:childTnLst>
                                </p:cTn>
                              </p:par>
                              <p:par>
                                <p:cTn id="14" presetID="6" presetClass="entr" presetSubtype="16" fill="hold" nodeType="withEffect">
                                  <p:stCondLst>
                                    <p:cond delay="0"/>
                                  </p:stCondLst>
                                  <p:childTnLst>
                                    <p:set>
                                      <p:cBhvr>
                                        <p:cTn id="15" dur="1" fill="hold">
                                          <p:stCondLst>
                                            <p:cond delay="0"/>
                                          </p:stCondLst>
                                        </p:cTn>
                                        <p:tgtEl>
                                          <p:spTgt spid="56342"/>
                                        </p:tgtEl>
                                        <p:attrNameLst>
                                          <p:attrName>style.visibility</p:attrName>
                                        </p:attrNameLst>
                                      </p:cBhvr>
                                      <p:to>
                                        <p:strVal val="visible"/>
                                      </p:to>
                                    </p:set>
                                    <p:animEffect transition="in" filter="circle(in)">
                                      <p:cBhvr>
                                        <p:cTn id="16" dur="2000"/>
                                        <p:tgtEl>
                                          <p:spTgt spid="56342"/>
                                        </p:tgtEl>
                                      </p:cBhvr>
                                    </p:animEffect>
                                  </p:childTnLst>
                                </p:cTn>
                              </p:par>
                              <p:par>
                                <p:cTn id="17" presetID="6" presetClass="entr" presetSubtype="16" fill="hold" nodeType="withEffect">
                                  <p:stCondLst>
                                    <p:cond delay="0"/>
                                  </p:stCondLst>
                                  <p:childTnLst>
                                    <p:set>
                                      <p:cBhvr>
                                        <p:cTn id="18" dur="1" fill="hold">
                                          <p:stCondLst>
                                            <p:cond delay="0"/>
                                          </p:stCondLst>
                                        </p:cTn>
                                        <p:tgtEl>
                                          <p:spTgt spid="56344"/>
                                        </p:tgtEl>
                                        <p:attrNameLst>
                                          <p:attrName>style.visibility</p:attrName>
                                        </p:attrNameLst>
                                      </p:cBhvr>
                                      <p:to>
                                        <p:strVal val="visible"/>
                                      </p:to>
                                    </p:set>
                                    <p:animEffect transition="in" filter="circle(in)">
                                      <p:cBhvr>
                                        <p:cTn id="19" dur="2000"/>
                                        <p:tgtEl>
                                          <p:spTgt spid="56344"/>
                                        </p:tgtEl>
                                      </p:cBhvr>
                                    </p:animEffect>
                                  </p:childTnLst>
                                </p:cTn>
                              </p:par>
                              <p:par>
                                <p:cTn id="20" presetID="6" presetClass="entr" presetSubtype="16" fill="hold" nodeType="withEffect">
                                  <p:stCondLst>
                                    <p:cond delay="0"/>
                                  </p:stCondLst>
                                  <p:childTnLst>
                                    <p:set>
                                      <p:cBhvr>
                                        <p:cTn id="21" dur="1" fill="hold">
                                          <p:stCondLst>
                                            <p:cond delay="0"/>
                                          </p:stCondLst>
                                        </p:cTn>
                                        <p:tgtEl>
                                          <p:spTgt spid="56357"/>
                                        </p:tgtEl>
                                        <p:attrNameLst>
                                          <p:attrName>style.visibility</p:attrName>
                                        </p:attrNameLst>
                                      </p:cBhvr>
                                      <p:to>
                                        <p:strVal val="visible"/>
                                      </p:to>
                                    </p:set>
                                    <p:animEffect transition="in" filter="circle(in)">
                                      <p:cBhvr>
                                        <p:cTn id="22" dur="2000"/>
                                        <p:tgtEl>
                                          <p:spTgt spid="56357"/>
                                        </p:tgtEl>
                                      </p:cBhvr>
                                    </p:animEffect>
                                  </p:childTnLst>
                                </p:cTn>
                              </p:par>
                              <p:par>
                                <p:cTn id="23" presetID="6" presetClass="entr" presetSubtype="16" fill="hold" nodeType="withEffect">
                                  <p:stCondLst>
                                    <p:cond delay="0"/>
                                  </p:stCondLst>
                                  <p:childTnLst>
                                    <p:set>
                                      <p:cBhvr>
                                        <p:cTn id="24" dur="1" fill="hold">
                                          <p:stCondLst>
                                            <p:cond delay="0"/>
                                          </p:stCondLst>
                                        </p:cTn>
                                        <p:tgtEl>
                                          <p:spTgt spid="56348"/>
                                        </p:tgtEl>
                                        <p:attrNameLst>
                                          <p:attrName>style.visibility</p:attrName>
                                        </p:attrNameLst>
                                      </p:cBhvr>
                                      <p:to>
                                        <p:strVal val="visible"/>
                                      </p:to>
                                    </p:set>
                                    <p:animEffect transition="in" filter="circle(in)">
                                      <p:cBhvr>
                                        <p:cTn id="25" dur="2000"/>
                                        <p:tgtEl>
                                          <p:spTgt spid="563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635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6327"/>
                                        </p:tgtEl>
                                        <p:attrNameLst>
                                          <p:attrName>style.visibility</p:attrName>
                                        </p:attrNameLst>
                                      </p:cBhvr>
                                      <p:to>
                                        <p:strVal val="visible"/>
                                      </p:to>
                                    </p:set>
                                    <p:animEffect transition="in" filter="fade">
                                      <p:cBhvr>
                                        <p:cTn id="34" dur="500"/>
                                        <p:tgtEl>
                                          <p:spTgt spid="5632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6349"/>
                                        </p:tgtEl>
                                        <p:attrNameLst>
                                          <p:attrName>style.visibility</p:attrName>
                                        </p:attrNameLst>
                                      </p:cBhvr>
                                      <p:to>
                                        <p:strVal val="visible"/>
                                      </p:to>
                                    </p:set>
                                    <p:animEffect transition="in" filter="fade">
                                      <p:cBhvr>
                                        <p:cTn id="39" dur="500"/>
                                        <p:tgtEl>
                                          <p:spTgt spid="5634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6331"/>
                                        </p:tgtEl>
                                        <p:attrNameLst>
                                          <p:attrName>style.visibility</p:attrName>
                                        </p:attrNameLst>
                                      </p:cBhvr>
                                      <p:to>
                                        <p:strVal val="visible"/>
                                      </p:to>
                                    </p:set>
                                    <p:animEffect transition="in" filter="fade">
                                      <p:cBhvr>
                                        <p:cTn id="44" dur="500"/>
                                        <p:tgtEl>
                                          <p:spTgt spid="5633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6333"/>
                                        </p:tgtEl>
                                        <p:attrNameLst>
                                          <p:attrName>style.visibility</p:attrName>
                                        </p:attrNameLst>
                                      </p:cBhvr>
                                      <p:to>
                                        <p:strVal val="visible"/>
                                      </p:to>
                                    </p:set>
                                    <p:animEffect transition="in" filter="fade">
                                      <p:cBhvr>
                                        <p:cTn id="49" dur="500"/>
                                        <p:tgtEl>
                                          <p:spTgt spid="5633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56354"/>
                                        </p:tgtEl>
                                        <p:attrNameLst>
                                          <p:attrName>style.visibility</p:attrName>
                                        </p:attrNameLst>
                                      </p:cBhvr>
                                      <p:to>
                                        <p:strVal val="visible"/>
                                      </p:to>
                                    </p:set>
                                    <p:animEffect transition="in" filter="circle(in)">
                                      <p:cBhvr>
                                        <p:cTn id="54" dur="2000"/>
                                        <p:tgtEl>
                                          <p:spTgt spid="5635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6355"/>
                                        </p:tgtEl>
                                        <p:attrNameLst>
                                          <p:attrName>style.visibility</p:attrName>
                                        </p:attrNameLst>
                                      </p:cBhvr>
                                      <p:to>
                                        <p:strVal val="visible"/>
                                      </p:to>
                                    </p:set>
                                    <p:anim calcmode="lin" valueType="num">
                                      <p:cBhvr additive="base">
                                        <p:cTn id="59" dur="500" fill="hold"/>
                                        <p:tgtEl>
                                          <p:spTgt spid="56355"/>
                                        </p:tgtEl>
                                        <p:attrNameLst>
                                          <p:attrName>ppt_x</p:attrName>
                                        </p:attrNameLst>
                                      </p:cBhvr>
                                      <p:tavLst>
                                        <p:tav tm="0">
                                          <p:val>
                                            <p:strVal val="#ppt_x"/>
                                          </p:val>
                                        </p:tav>
                                        <p:tav tm="100000">
                                          <p:val>
                                            <p:strVal val="#ppt_x"/>
                                          </p:val>
                                        </p:tav>
                                      </p:tavLst>
                                    </p:anim>
                                    <p:anim calcmode="lin" valueType="num">
                                      <p:cBhvr additive="base">
                                        <p:cTn id="60" dur="500" fill="hold"/>
                                        <p:tgtEl>
                                          <p:spTgt spid="56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56331" grpId="0"/>
      <p:bldP spid="56333" grpId="0"/>
      <p:bldP spid="56349" grpId="0"/>
      <p:bldP spid="56351" grpId="0"/>
      <p:bldP spid="563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1728718-9D21-4EEB-BD58-2547AFF73B8E}"/>
              </a:ext>
            </a:extLst>
          </p:cNvPr>
          <p:cNvSpPr/>
          <p:nvPr/>
        </p:nvSpPr>
        <p:spPr>
          <a:xfrm>
            <a:off x="304799" y="228600"/>
            <a:ext cx="11429991" cy="6197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583" name="Text Box 7">
            <a:extLst>
              <a:ext uri="{FF2B5EF4-FFF2-40B4-BE49-F238E27FC236}">
                <a16:creationId xmlns:a16="http://schemas.microsoft.com/office/drawing/2014/main" id="{05BA67A8-5680-4E8A-8BB9-7B7E370591D1}"/>
              </a:ext>
            </a:extLst>
          </p:cNvPr>
          <p:cNvSpPr txBox="1">
            <a:spLocks noChangeArrowheads="1"/>
          </p:cNvSpPr>
          <p:nvPr/>
        </p:nvSpPr>
        <p:spPr bwMode="auto">
          <a:xfrm>
            <a:off x="694844" y="2016114"/>
            <a:ext cx="6515100" cy="3416320"/>
          </a:xfrm>
          <a:prstGeom prst="rect">
            <a:avLst/>
          </a:prstGeom>
          <a:solidFill>
            <a:srgbClr val="FFFFF5"/>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a:t>Tới </a:t>
            </a:r>
            <a:r>
              <a:rPr lang="en-US" altLang="en-US" sz="2400" dirty="0"/>
              <a:t>nương, A Cháng mắc cày xong, quát một tiếng “ Mổng!” và bây giờ chỉ còn chăm chắm vào công việc … Hai tay A Cháng nắm đốc cày, mắt nhìn thế ruộng, nhìn đường cày, thân hình nhoài thành một đường cong mềm mại, khi qua trái, lúc tạt phải theo đường cày uốn vòng trên hình ruộng bậc thang như một mảnh trăng lưỡi liềm. Lại có lúc được sá cày thẳng, người anh như rạp hẳn xuống, đôi chân xoải dài hoặc băm những bước ngắn, gấp </a:t>
            </a:r>
            <a:r>
              <a:rPr lang="en-US" altLang="en-US" sz="2400" err="1"/>
              <a:t>gấp</a:t>
            </a:r>
            <a:r>
              <a:rPr lang="en-US" altLang="en-US" sz="2400"/>
              <a:t> …</a:t>
            </a:r>
            <a:endParaRPr lang="en-US" altLang="en-US" sz="2400" dirty="0"/>
          </a:p>
        </p:txBody>
      </p:sp>
      <p:sp>
        <p:nvSpPr>
          <p:cNvPr id="24585" name="Text Box 9">
            <a:extLst>
              <a:ext uri="{FF2B5EF4-FFF2-40B4-BE49-F238E27FC236}">
                <a16:creationId xmlns:a16="http://schemas.microsoft.com/office/drawing/2014/main" id="{4CBA60A6-584C-4191-89E8-AD7154C5DE08}"/>
              </a:ext>
            </a:extLst>
          </p:cNvPr>
          <p:cNvSpPr txBox="1">
            <a:spLocks noChangeArrowheads="1"/>
          </p:cNvSpPr>
          <p:nvPr/>
        </p:nvSpPr>
        <p:spPr bwMode="auto">
          <a:xfrm>
            <a:off x="2085494" y="5471906"/>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solidFill>
                  <a:srgbClr val="3333CC"/>
                </a:solidFill>
              </a:rPr>
              <a:t>Tả hoạt động của A Cháng</a:t>
            </a:r>
          </a:p>
        </p:txBody>
      </p:sp>
      <p:sp>
        <p:nvSpPr>
          <p:cNvPr id="24623" name="Text Box 47">
            <a:extLst>
              <a:ext uri="{FF2B5EF4-FFF2-40B4-BE49-F238E27FC236}">
                <a16:creationId xmlns:a16="http://schemas.microsoft.com/office/drawing/2014/main" id="{06ABD5DD-A2CA-4192-BC25-912C1F183DC6}"/>
              </a:ext>
            </a:extLst>
          </p:cNvPr>
          <p:cNvSpPr txBox="1">
            <a:spLocks noChangeArrowheads="1"/>
          </p:cNvSpPr>
          <p:nvPr/>
        </p:nvSpPr>
        <p:spPr bwMode="auto">
          <a:xfrm>
            <a:off x="8124334" y="2743200"/>
            <a:ext cx="3200400" cy="2246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a:solidFill>
                  <a:srgbClr val="FF3300"/>
                </a:solidFill>
              </a:rPr>
              <a:t>Tả tính tình, hoạt động: (lời nói, cử chỉ, thói quen, cách cư xử với người </a:t>
            </a:r>
            <a:r>
              <a:rPr lang="en-US" altLang="en-US" sz="2800" dirty="0" err="1">
                <a:solidFill>
                  <a:srgbClr val="FF3300"/>
                </a:solidFill>
              </a:rPr>
              <a:t>khác</a:t>
            </a:r>
            <a:r>
              <a:rPr lang="en-US" altLang="en-US" sz="2800" dirty="0">
                <a:solidFill>
                  <a:srgbClr val="FF3300"/>
                </a:solidFill>
              </a:rPr>
              <a:t>,...)</a:t>
            </a:r>
          </a:p>
        </p:txBody>
      </p:sp>
      <p:sp>
        <p:nvSpPr>
          <p:cNvPr id="24624" name="Line 48">
            <a:extLst>
              <a:ext uri="{FF2B5EF4-FFF2-40B4-BE49-F238E27FC236}">
                <a16:creationId xmlns:a16="http://schemas.microsoft.com/office/drawing/2014/main" id="{A448F8B6-AF68-43E4-97E4-15067D6B5873}"/>
              </a:ext>
            </a:extLst>
          </p:cNvPr>
          <p:cNvSpPr>
            <a:spLocks noChangeShapeType="1"/>
          </p:cNvSpPr>
          <p:nvPr/>
        </p:nvSpPr>
        <p:spPr bwMode="auto">
          <a:xfrm>
            <a:off x="7438534" y="3724274"/>
            <a:ext cx="685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A8144CEF-74F5-4276-AFEC-F0B43C687B56}"/>
              </a:ext>
            </a:extLst>
          </p:cNvPr>
          <p:cNvSpPr/>
          <p:nvPr/>
        </p:nvSpPr>
        <p:spPr>
          <a:xfrm>
            <a:off x="1142994" y="589756"/>
            <a:ext cx="9753600" cy="954088"/>
          </a:xfrm>
          <a:prstGeom prst="rect">
            <a:avLst/>
          </a:prstGeom>
          <a:solidFill>
            <a:srgbClr val="FFFFF5"/>
          </a:solidFill>
        </p:spPr>
        <p:txBody>
          <a:bodyPr wrap="square">
            <a:spAutoFit/>
          </a:bodyPr>
          <a:lstStyle/>
          <a:p>
            <a:pPr eaLnBrk="1" hangingPunct="1">
              <a:defRPr/>
            </a:pPr>
            <a:r>
              <a:rPr lang="en-US" altLang="en-US" sz="2800" b="1" dirty="0" err="1">
                <a:latin typeface="+mj-lt"/>
              </a:rPr>
              <a:t>Câu</a:t>
            </a:r>
            <a:r>
              <a:rPr lang="en-US" altLang="en-US" sz="2800" b="1" dirty="0">
                <a:latin typeface="+mj-lt"/>
              </a:rPr>
              <a:t> 3: Qua </a:t>
            </a:r>
            <a:r>
              <a:rPr lang="en-US" altLang="en-US" sz="2800" b="1" dirty="0" err="1">
                <a:latin typeface="+mj-lt"/>
              </a:rPr>
              <a:t>đoạn</a:t>
            </a:r>
            <a:r>
              <a:rPr lang="en-US" altLang="en-US" sz="2800" b="1" dirty="0">
                <a:latin typeface="+mj-lt"/>
              </a:rPr>
              <a:t> </a:t>
            </a:r>
            <a:r>
              <a:rPr lang="en-US" altLang="en-US" sz="2800" b="1" dirty="0" err="1">
                <a:latin typeface="+mj-lt"/>
              </a:rPr>
              <a:t>văn</a:t>
            </a:r>
            <a:r>
              <a:rPr lang="en-US" altLang="en-US" sz="2800" b="1" dirty="0">
                <a:latin typeface="+mj-lt"/>
              </a:rPr>
              <a:t> </a:t>
            </a:r>
            <a:r>
              <a:rPr lang="en-US" altLang="en-US" sz="2800" b="1" dirty="0" err="1">
                <a:latin typeface="+mj-lt"/>
              </a:rPr>
              <a:t>miêu</a:t>
            </a:r>
            <a:r>
              <a:rPr lang="en-US" altLang="en-US" sz="2800" b="1" dirty="0">
                <a:latin typeface="+mj-lt"/>
              </a:rPr>
              <a:t> </a:t>
            </a:r>
            <a:r>
              <a:rPr lang="en-US" altLang="en-US" sz="2800" b="1" dirty="0" err="1">
                <a:latin typeface="+mj-lt"/>
              </a:rPr>
              <a:t>tả</a:t>
            </a:r>
            <a:r>
              <a:rPr lang="en-US" altLang="en-US" sz="2800" b="1" dirty="0">
                <a:latin typeface="+mj-lt"/>
              </a:rPr>
              <a:t> </a:t>
            </a:r>
            <a:r>
              <a:rPr lang="en-US" altLang="en-US" sz="2800" b="1" dirty="0" err="1">
                <a:latin typeface="+mj-lt"/>
              </a:rPr>
              <a:t>hoạt</a:t>
            </a:r>
            <a:r>
              <a:rPr lang="en-US" altLang="en-US" sz="2800" b="1" dirty="0">
                <a:latin typeface="+mj-lt"/>
              </a:rPr>
              <a:t> </a:t>
            </a:r>
            <a:r>
              <a:rPr lang="en-US" altLang="en-US" sz="2800" b="1" dirty="0" err="1">
                <a:latin typeface="+mj-lt"/>
              </a:rPr>
              <a:t>động</a:t>
            </a:r>
            <a:r>
              <a:rPr lang="en-US" altLang="en-US" sz="2800" b="1" dirty="0">
                <a:latin typeface="+mj-lt"/>
              </a:rPr>
              <a:t> </a:t>
            </a:r>
            <a:r>
              <a:rPr lang="en-US" altLang="en-US" sz="2800" b="1" dirty="0" err="1">
                <a:latin typeface="+mj-lt"/>
              </a:rPr>
              <a:t>của</a:t>
            </a:r>
            <a:r>
              <a:rPr lang="en-US" altLang="en-US" sz="2800" b="1" dirty="0">
                <a:latin typeface="+mj-lt"/>
              </a:rPr>
              <a:t> A </a:t>
            </a:r>
            <a:r>
              <a:rPr lang="en-US" altLang="en-US" sz="2800" b="1" dirty="0" err="1">
                <a:latin typeface="+mj-lt"/>
              </a:rPr>
              <a:t>Cháng</a:t>
            </a:r>
            <a:r>
              <a:rPr lang="en-US" altLang="en-US" sz="2800" b="1" dirty="0">
                <a:latin typeface="+mj-lt"/>
              </a:rPr>
              <a:t>, </a:t>
            </a:r>
            <a:r>
              <a:rPr lang="en-US" altLang="en-US" sz="2800" b="1" dirty="0" err="1">
                <a:latin typeface="+mj-lt"/>
              </a:rPr>
              <a:t>em</a:t>
            </a:r>
            <a:r>
              <a:rPr lang="en-US" altLang="en-US" sz="2800" b="1" dirty="0">
                <a:latin typeface="+mj-lt"/>
              </a:rPr>
              <a:t> </a:t>
            </a:r>
            <a:r>
              <a:rPr lang="en-US" altLang="en-US" sz="2800" b="1" dirty="0" err="1">
                <a:latin typeface="+mj-lt"/>
              </a:rPr>
              <a:t>thấy</a:t>
            </a:r>
            <a:r>
              <a:rPr lang="en-US" altLang="en-US" sz="2800" b="1" dirty="0">
                <a:latin typeface="+mj-lt"/>
              </a:rPr>
              <a:t> A </a:t>
            </a:r>
            <a:r>
              <a:rPr lang="en-US" altLang="en-US" sz="2800" b="1" dirty="0" err="1">
                <a:latin typeface="+mj-lt"/>
              </a:rPr>
              <a:t>Cháng</a:t>
            </a:r>
            <a:r>
              <a:rPr lang="en-US" altLang="en-US" sz="2800" b="1" dirty="0">
                <a:latin typeface="+mj-lt"/>
              </a:rPr>
              <a:t> </a:t>
            </a:r>
            <a:r>
              <a:rPr lang="en-US" altLang="en-US" sz="2800" b="1" dirty="0" err="1">
                <a:latin typeface="+mj-lt"/>
              </a:rPr>
              <a:t>là</a:t>
            </a:r>
            <a:r>
              <a:rPr lang="en-US" altLang="en-US" sz="2800" b="1" dirty="0">
                <a:latin typeface="+mj-lt"/>
              </a:rPr>
              <a:t> </a:t>
            </a:r>
            <a:r>
              <a:rPr lang="en-US" altLang="en-US" sz="2800" b="1" dirty="0" err="1">
                <a:latin typeface="+mj-lt"/>
              </a:rPr>
              <a:t>người</a:t>
            </a:r>
            <a:r>
              <a:rPr lang="en-US" altLang="en-US" sz="2800" b="1" dirty="0">
                <a:latin typeface="+mj-lt"/>
              </a:rPr>
              <a:t> </a:t>
            </a:r>
            <a:r>
              <a:rPr lang="en-US" altLang="en-US" sz="2800" b="1" dirty="0" err="1">
                <a:latin typeface="+mj-lt"/>
              </a:rPr>
              <a:t>như</a:t>
            </a:r>
            <a:r>
              <a:rPr lang="en-US" altLang="en-US" sz="2800" b="1" dirty="0">
                <a:latin typeface="+mj-lt"/>
              </a:rPr>
              <a:t> </a:t>
            </a:r>
            <a:r>
              <a:rPr lang="en-US" altLang="en-US" sz="2800" b="1" dirty="0" err="1">
                <a:latin typeface="+mj-lt"/>
              </a:rPr>
              <a:t>thế</a:t>
            </a:r>
            <a:r>
              <a:rPr lang="en-US" altLang="en-US" sz="2800" b="1" dirty="0">
                <a:latin typeface="+mj-lt"/>
              </a:rPr>
              <a:t> </a:t>
            </a:r>
            <a:r>
              <a:rPr lang="en-US" altLang="en-US" sz="2800" b="1" dirty="0" err="1">
                <a:latin typeface="+mj-lt"/>
              </a:rPr>
              <a:t>nào</a:t>
            </a:r>
            <a:r>
              <a:rPr lang="en-US" altLang="en-US" sz="2800" b="1"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4624"/>
                                        </p:tgtEl>
                                        <p:attrNameLst>
                                          <p:attrName>style.visibility</p:attrName>
                                        </p:attrNameLst>
                                      </p:cBhvr>
                                      <p:to>
                                        <p:strVal val="visible"/>
                                      </p:to>
                                    </p:set>
                                    <p:animEffect transition="in" filter="circle(in)">
                                      <p:cBhvr>
                                        <p:cTn id="7" dur="2000"/>
                                        <p:tgtEl>
                                          <p:spTgt spid="24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623"/>
                                        </p:tgtEl>
                                        <p:attrNameLst>
                                          <p:attrName>style.visibility</p:attrName>
                                        </p:attrNameLst>
                                      </p:cBhvr>
                                      <p:to>
                                        <p:strVal val="visible"/>
                                      </p:to>
                                    </p:set>
                                    <p:animEffect transition="in" filter="wheel(1)">
                                      <p:cBhvr>
                                        <p:cTn id="12" dur="2000"/>
                                        <p:tgtEl>
                                          <p:spTgt spid="24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4220C-7EAD-4746-AF23-726B050DC4B3}"/>
              </a:ext>
            </a:extLst>
          </p:cNvPr>
          <p:cNvSpPr>
            <a:spLocks noGrp="1" noChangeArrowheads="1"/>
          </p:cNvSpPr>
          <p:nvPr>
            <p:ph idx="1"/>
          </p:nvPr>
        </p:nvSpPr>
        <p:spPr>
          <a:xfrm>
            <a:off x="990600" y="2590800"/>
            <a:ext cx="9829800" cy="4373563"/>
          </a:xfrm>
          <a:solidFill>
            <a:srgbClr val="FFFFF5"/>
          </a:solidFill>
        </p:spPr>
        <p:txBody>
          <a:bodyPr/>
          <a:lstStyle/>
          <a:p>
            <a:pPr algn="just" eaLnBrk="1" hangingPunct="1">
              <a:lnSpc>
                <a:spcPct val="90000"/>
              </a:lnSpc>
              <a:spcBef>
                <a:spcPct val="50000"/>
              </a:spcBef>
              <a:buFontTx/>
              <a:buNone/>
            </a:pPr>
            <a:r>
              <a:rPr lang="en-US" altLang="en-US" dirty="0">
                <a:solidFill>
                  <a:srgbClr val="0000FF"/>
                </a:solidFill>
              </a:rPr>
              <a:t>Tả ngoại hình: </a:t>
            </a:r>
            <a:r>
              <a:rPr lang="en-US" altLang="en-US" dirty="0"/>
              <a:t>(đặc điểm nổi bật về tầm vóc, cách ăn mặc, khuôn mặc, mái tóc, hàm răng,..)</a:t>
            </a:r>
          </a:p>
          <a:p>
            <a:pPr eaLnBrk="1" hangingPunct="1">
              <a:lnSpc>
                <a:spcPct val="90000"/>
              </a:lnSpc>
              <a:spcBef>
                <a:spcPct val="50000"/>
              </a:spcBef>
              <a:buFontTx/>
              <a:buNone/>
            </a:pPr>
            <a:r>
              <a:rPr lang="en-US" altLang="en-US" dirty="0">
                <a:solidFill>
                  <a:srgbClr val="0000FF"/>
                </a:solidFill>
              </a:rPr>
              <a:t>Tả tính tình, hoạt động: </a:t>
            </a:r>
            <a:r>
              <a:rPr lang="en-US" altLang="en-US" dirty="0"/>
              <a:t>(lời nói, cử chỉ, thói quen, cách cư xử với người khác,..)</a:t>
            </a:r>
          </a:p>
          <a:p>
            <a:endParaRPr lang="en-US" altLang="en-US" dirty="0"/>
          </a:p>
        </p:txBody>
      </p:sp>
      <p:sp>
        <p:nvSpPr>
          <p:cNvPr id="5" name="Rectangle 4">
            <a:extLst>
              <a:ext uri="{FF2B5EF4-FFF2-40B4-BE49-F238E27FC236}">
                <a16:creationId xmlns:a16="http://schemas.microsoft.com/office/drawing/2014/main" id="{4D9ADAD3-EF2F-410C-96A2-B3A93066AA39}"/>
              </a:ext>
            </a:extLst>
          </p:cNvPr>
          <p:cNvSpPr/>
          <p:nvPr/>
        </p:nvSpPr>
        <p:spPr>
          <a:xfrm>
            <a:off x="4495800" y="1143000"/>
            <a:ext cx="3031600" cy="923330"/>
          </a:xfrm>
          <a:prstGeom prst="rect">
            <a:avLst/>
          </a:prstGeom>
          <a:noFill/>
        </p:spPr>
        <p:txBody>
          <a:bodyPr wrap="none">
            <a:spAutoFit/>
          </a:bodyPr>
          <a:lstStyle/>
          <a:p>
            <a:pPr algn="ctr" eaLnBrk="1" hangingPunct="1">
              <a:defRPr/>
            </a:pPr>
            <a:r>
              <a:rPr lang="en-US"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rPr>
              <a:t>Thân</a:t>
            </a: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rPr>
              <a:t> </a:t>
            </a:r>
            <a:r>
              <a:rPr lang="en-US" sz="5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rPr>
              <a:t>bài</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additive="base">
                                        <p:cTn id="18"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FD1A9A37-9638-4675-BF4F-33E7399A67C6}"/>
              </a:ext>
            </a:extLst>
          </p:cNvPr>
          <p:cNvSpPr/>
          <p:nvPr/>
        </p:nvSpPr>
        <p:spPr>
          <a:xfrm>
            <a:off x="282580" y="203621"/>
            <a:ext cx="11429991" cy="6197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350" name="Text Box 6">
            <a:extLst>
              <a:ext uri="{FF2B5EF4-FFF2-40B4-BE49-F238E27FC236}">
                <a16:creationId xmlns:a16="http://schemas.microsoft.com/office/drawing/2014/main" id="{70EB87B9-49BC-4522-B145-998F45017776}"/>
              </a:ext>
            </a:extLst>
          </p:cNvPr>
          <p:cNvSpPr txBox="1">
            <a:spLocks noChangeArrowheads="1"/>
          </p:cNvSpPr>
          <p:nvPr/>
        </p:nvSpPr>
        <p:spPr bwMode="auto">
          <a:xfrm>
            <a:off x="914404" y="1825739"/>
            <a:ext cx="5083172" cy="3811621"/>
          </a:xfrm>
          <a:prstGeom prst="rect">
            <a:avLst/>
          </a:prstGeom>
          <a:solidFill>
            <a:srgbClr val="FFFFF5"/>
          </a:solidFill>
          <a:ln>
            <a:no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US" altLang="en-US" sz="2800" dirty="0"/>
              <a:t>    </a:t>
            </a:r>
            <a:r>
              <a:rPr lang="en-US" altLang="en-US" sz="2800" b="1" dirty="0"/>
              <a:t>Đọc đoạn văn sau:</a:t>
            </a:r>
          </a:p>
          <a:p>
            <a:pPr algn="just" eaLnBrk="1" hangingPunct="1">
              <a:lnSpc>
                <a:spcPct val="150000"/>
              </a:lnSpc>
              <a:spcBef>
                <a:spcPct val="0"/>
              </a:spcBef>
              <a:buFontTx/>
              <a:buNone/>
            </a:pPr>
            <a:r>
              <a:rPr lang="en-US" altLang="en-US" sz="2800" dirty="0"/>
              <a:t>    Sức lực tràn trề của A Cháng là niềm tự hào của dòng họ Hạng, một dòng họ </a:t>
            </a:r>
            <a:r>
              <a:rPr lang="en-US" altLang="en-US" sz="2800" dirty="0" err="1"/>
              <a:t>Hmông</a:t>
            </a:r>
            <a:r>
              <a:rPr lang="en-US" altLang="en-US" sz="2800" dirty="0"/>
              <a:t> đang định cư ở chân núi Tơ Bo.</a:t>
            </a:r>
          </a:p>
          <a:p>
            <a:pPr eaLnBrk="1" hangingPunct="1">
              <a:lnSpc>
                <a:spcPct val="150000"/>
              </a:lnSpc>
              <a:spcBef>
                <a:spcPct val="0"/>
              </a:spcBef>
              <a:buFontTx/>
              <a:buNone/>
            </a:pPr>
            <a:r>
              <a:rPr lang="en-US" altLang="en-US" sz="2000" dirty="0"/>
              <a:t>	</a:t>
            </a:r>
            <a:r>
              <a:rPr lang="en-US" altLang="en-US" sz="1600" dirty="0">
                <a:latin typeface="Arial" panose="020B0604020202020204" pitchFamily="34" charset="0"/>
              </a:rPr>
              <a:t>				</a:t>
            </a:r>
          </a:p>
        </p:txBody>
      </p:sp>
      <p:sp>
        <p:nvSpPr>
          <p:cNvPr id="14340" name="Line 7">
            <a:extLst>
              <a:ext uri="{FF2B5EF4-FFF2-40B4-BE49-F238E27FC236}">
                <a16:creationId xmlns:a16="http://schemas.microsoft.com/office/drawing/2014/main" id="{33DE5D65-C243-4E5F-88EE-61A157CC145B}"/>
              </a:ext>
            </a:extLst>
          </p:cNvPr>
          <p:cNvSpPr>
            <a:spLocks noChangeShapeType="1"/>
          </p:cNvSpPr>
          <p:nvPr/>
        </p:nvSpPr>
        <p:spPr bwMode="auto">
          <a:xfrm>
            <a:off x="6400800" y="1828800"/>
            <a:ext cx="0" cy="45720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Text Box 8">
            <a:extLst>
              <a:ext uri="{FF2B5EF4-FFF2-40B4-BE49-F238E27FC236}">
                <a16:creationId xmlns:a16="http://schemas.microsoft.com/office/drawing/2014/main" id="{B933D71B-0314-40A3-9AE4-70A6862C07B3}"/>
              </a:ext>
            </a:extLst>
          </p:cNvPr>
          <p:cNvSpPr txBox="1">
            <a:spLocks noChangeArrowheads="1"/>
          </p:cNvSpPr>
          <p:nvPr/>
        </p:nvSpPr>
        <p:spPr bwMode="auto">
          <a:xfrm>
            <a:off x="7102475" y="1719852"/>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dirty="0">
                <a:solidFill>
                  <a:srgbClr val="0000FF"/>
                </a:solidFill>
              </a:rPr>
              <a:t>Ca ngợi A Cháng và sự tự hào của dân làng</a:t>
            </a:r>
          </a:p>
        </p:txBody>
      </p:sp>
      <p:sp>
        <p:nvSpPr>
          <p:cNvPr id="57353" name="Line 9">
            <a:extLst>
              <a:ext uri="{FF2B5EF4-FFF2-40B4-BE49-F238E27FC236}">
                <a16:creationId xmlns:a16="http://schemas.microsoft.com/office/drawing/2014/main" id="{C5F4E683-8F52-4493-8B96-A27EF54E5A16}"/>
              </a:ext>
            </a:extLst>
          </p:cNvPr>
          <p:cNvSpPr>
            <a:spLocks noChangeShapeType="1"/>
          </p:cNvSpPr>
          <p:nvPr/>
        </p:nvSpPr>
        <p:spPr bwMode="auto">
          <a:xfrm>
            <a:off x="6575425" y="3581400"/>
            <a:ext cx="3810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Text Box 10">
            <a:extLst>
              <a:ext uri="{FF2B5EF4-FFF2-40B4-BE49-F238E27FC236}">
                <a16:creationId xmlns:a16="http://schemas.microsoft.com/office/drawing/2014/main" id="{CEB48AA6-244C-4BF5-84FC-904E0E83A60D}"/>
              </a:ext>
            </a:extLst>
          </p:cNvPr>
          <p:cNvSpPr txBox="1">
            <a:spLocks noChangeArrowheads="1"/>
          </p:cNvSpPr>
          <p:nvPr/>
        </p:nvSpPr>
        <p:spPr bwMode="auto">
          <a:xfrm>
            <a:off x="7207250" y="3136900"/>
            <a:ext cx="3429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a:solidFill>
                  <a:srgbClr val="FF3300"/>
                </a:solidFill>
              </a:rPr>
              <a:t>Kết bài: Nêu cảm nghĩ về người được tả</a:t>
            </a:r>
          </a:p>
        </p:txBody>
      </p:sp>
      <p:sp>
        <p:nvSpPr>
          <p:cNvPr id="3" name="Rectangle 2">
            <a:extLst>
              <a:ext uri="{FF2B5EF4-FFF2-40B4-BE49-F238E27FC236}">
                <a16:creationId xmlns:a16="http://schemas.microsoft.com/office/drawing/2014/main" id="{06F077D9-A29B-41F3-97A7-1AD3AB74E06C}"/>
              </a:ext>
            </a:extLst>
          </p:cNvPr>
          <p:cNvSpPr/>
          <p:nvPr/>
        </p:nvSpPr>
        <p:spPr>
          <a:xfrm>
            <a:off x="990600" y="508189"/>
            <a:ext cx="8763000" cy="523875"/>
          </a:xfrm>
          <a:prstGeom prst="rect">
            <a:avLst/>
          </a:prstGeom>
          <a:solidFill>
            <a:srgbClr val="FFFFF5"/>
          </a:solidFill>
        </p:spPr>
        <p:txBody>
          <a:bodyPr>
            <a:spAutoFit/>
          </a:bodyPr>
          <a:lstStyle/>
          <a:p>
            <a:pPr eaLnBrk="1" hangingPunct="1">
              <a:defRPr/>
            </a:pPr>
            <a:r>
              <a:rPr lang="en-US" altLang="en-US" sz="2800" b="1" dirty="0" err="1">
                <a:latin typeface="+mj-lt"/>
              </a:rPr>
              <a:t>Câu</a:t>
            </a:r>
            <a:r>
              <a:rPr lang="en-US" altLang="en-US" sz="2800" b="1" dirty="0">
                <a:latin typeface="+mj-lt"/>
              </a:rPr>
              <a:t> 4: </a:t>
            </a:r>
            <a:r>
              <a:rPr lang="en-US" altLang="en-US" sz="2800" b="1" dirty="0" err="1">
                <a:latin typeface="+mj-lt"/>
              </a:rPr>
              <a:t>Tìm</a:t>
            </a:r>
            <a:r>
              <a:rPr lang="en-US" altLang="en-US" sz="2800" b="1" dirty="0">
                <a:latin typeface="+mj-lt"/>
              </a:rPr>
              <a:t> </a:t>
            </a:r>
            <a:r>
              <a:rPr lang="en-US" altLang="en-US" sz="2800" b="1" dirty="0" err="1">
                <a:latin typeface="+mj-lt"/>
              </a:rPr>
              <a:t>phần</a:t>
            </a:r>
            <a:r>
              <a:rPr lang="en-US" altLang="en-US" sz="2800" b="1" dirty="0">
                <a:latin typeface="+mj-lt"/>
              </a:rPr>
              <a:t> </a:t>
            </a:r>
            <a:r>
              <a:rPr lang="en-US" altLang="en-US" sz="2800" b="1" dirty="0" err="1">
                <a:latin typeface="+mj-lt"/>
              </a:rPr>
              <a:t>kết</a:t>
            </a:r>
            <a:r>
              <a:rPr lang="en-US" altLang="en-US" sz="2800" b="1" dirty="0">
                <a:latin typeface="+mj-lt"/>
              </a:rPr>
              <a:t> </a:t>
            </a:r>
            <a:r>
              <a:rPr lang="en-US" altLang="en-US" sz="2800" b="1" dirty="0" err="1">
                <a:latin typeface="+mj-lt"/>
              </a:rPr>
              <a:t>bài</a:t>
            </a:r>
            <a:r>
              <a:rPr lang="en-US" altLang="en-US" sz="2800" b="1" dirty="0">
                <a:latin typeface="+mj-lt"/>
              </a:rPr>
              <a:t> </a:t>
            </a:r>
            <a:r>
              <a:rPr lang="en-US" altLang="en-US" sz="2800" b="1" dirty="0" err="1">
                <a:latin typeface="+mj-lt"/>
              </a:rPr>
              <a:t>và</a:t>
            </a:r>
            <a:r>
              <a:rPr lang="en-US" altLang="en-US" sz="2800" b="1" dirty="0">
                <a:latin typeface="+mj-lt"/>
              </a:rPr>
              <a:t> </a:t>
            </a:r>
            <a:r>
              <a:rPr lang="en-US" altLang="en-US" sz="2800" b="1" dirty="0" err="1">
                <a:latin typeface="+mj-lt"/>
              </a:rPr>
              <a:t>nêu</a:t>
            </a:r>
            <a:r>
              <a:rPr lang="en-US" altLang="en-US" sz="2800" b="1" dirty="0">
                <a:latin typeface="+mj-lt"/>
              </a:rPr>
              <a:t> ý </a:t>
            </a:r>
            <a:r>
              <a:rPr lang="en-US" altLang="en-US" sz="2800" b="1" dirty="0" err="1">
                <a:latin typeface="+mj-lt"/>
              </a:rPr>
              <a:t>chính</a:t>
            </a:r>
            <a:r>
              <a:rPr lang="en-US" altLang="en-US" sz="2800" b="1" dirty="0">
                <a:latin typeface="+mj-lt"/>
              </a:rPr>
              <a:t> </a:t>
            </a:r>
            <a:r>
              <a:rPr lang="en-US" altLang="en-US" sz="2800" b="1" dirty="0" err="1">
                <a:latin typeface="+mj-lt"/>
              </a:rPr>
              <a:t>của</a:t>
            </a:r>
            <a:r>
              <a:rPr lang="en-US" altLang="en-US" sz="2800" b="1" dirty="0">
                <a:latin typeface="+mj-lt"/>
              </a:rPr>
              <a:t> </a:t>
            </a:r>
            <a:r>
              <a:rPr lang="en-US" altLang="en-US" sz="2800" b="1" dirty="0" err="1">
                <a:latin typeface="+mj-lt"/>
              </a:rPr>
              <a:t>nó</a:t>
            </a:r>
            <a:r>
              <a:rPr lang="en-US" altLang="en-US" sz="2800" b="1" dirty="0">
                <a:latin typeface="+mj-lt"/>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circle(in)">
                                      <p:cBhvr>
                                        <p:cTn id="7" dur="2000"/>
                                        <p:tgtEl>
                                          <p:spTgt spid="57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7353"/>
                                        </p:tgtEl>
                                        <p:attrNameLst>
                                          <p:attrName>style.visibility</p:attrName>
                                        </p:attrNameLst>
                                      </p:cBhvr>
                                      <p:to>
                                        <p:strVal val="visible"/>
                                      </p:to>
                                    </p:set>
                                    <p:animEffect transition="in" filter="barn(inVertical)">
                                      <p:cBhvr>
                                        <p:cTn id="12" dur="500"/>
                                        <p:tgtEl>
                                          <p:spTgt spid="573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54"/>
                                        </p:tgtEl>
                                        <p:attrNameLst>
                                          <p:attrName>style.visibility</p:attrName>
                                        </p:attrNameLst>
                                      </p:cBhvr>
                                      <p:to>
                                        <p:strVal val="visible"/>
                                      </p:to>
                                    </p:set>
                                    <p:animEffect transition="in" filter="fade">
                                      <p:cBhvr>
                                        <p:cTn id="17"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P spid="573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458491C-4CA9-489B-9B78-5C7DC1C60986}"/>
              </a:ext>
            </a:extLst>
          </p:cNvPr>
          <p:cNvSpPr/>
          <p:nvPr/>
        </p:nvSpPr>
        <p:spPr>
          <a:xfrm>
            <a:off x="381004" y="457200"/>
            <a:ext cx="11429991" cy="6197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533" name="WordArt 5" descr="Narrow vertical">
            <a:extLst>
              <a:ext uri="{FF2B5EF4-FFF2-40B4-BE49-F238E27FC236}">
                <a16:creationId xmlns:a16="http://schemas.microsoft.com/office/drawing/2014/main" id="{C7E694EC-8AE2-4B41-B616-BF1BFF24F396}"/>
              </a:ext>
            </a:extLst>
          </p:cNvPr>
          <p:cNvSpPr>
            <a:spLocks noChangeArrowheads="1" noChangeShapeType="1" noTextEdit="1"/>
          </p:cNvSpPr>
          <p:nvPr/>
        </p:nvSpPr>
        <p:spPr bwMode="auto">
          <a:xfrm>
            <a:off x="685800" y="311399"/>
            <a:ext cx="1676400" cy="1066800"/>
          </a:xfrm>
          <a:prstGeom prst="rect">
            <a:avLst/>
          </a:prstGeom>
        </p:spPr>
        <p:txBody>
          <a:bodyPr wrap="none" fromWordArt="1">
            <a:prstTxWarp prst="textCurveUp">
              <a:avLst>
                <a:gd name="adj" fmla="val 40356"/>
              </a:avLst>
            </a:prstTxWarp>
          </a:bodyPr>
          <a:lstStyle/>
          <a:p>
            <a:pPr algn="ctr"/>
            <a:r>
              <a:rPr lang="en-US" sz="3600" kern="10">
                <a:ln w="12700">
                  <a:solidFill>
                    <a:srgbClr val="993366"/>
                  </a:solidFill>
                  <a:round/>
                  <a:headEnd/>
                  <a:tailEnd/>
                </a:ln>
                <a:blipFill dpi="0" rotWithShape="0">
                  <a:blip r:embed="rId2"/>
                  <a:srcRect/>
                  <a:tile tx="0" ty="0" sx="100000" sy="100000" flip="none" algn="tl"/>
                </a:blip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Kết bài</a:t>
            </a:r>
          </a:p>
        </p:txBody>
      </p:sp>
      <p:sp>
        <p:nvSpPr>
          <p:cNvPr id="22534" name="Text Box 6">
            <a:extLst>
              <a:ext uri="{FF2B5EF4-FFF2-40B4-BE49-F238E27FC236}">
                <a16:creationId xmlns:a16="http://schemas.microsoft.com/office/drawing/2014/main" id="{4F9F140E-9FEE-441E-9353-A14B6ECB5A00}"/>
              </a:ext>
            </a:extLst>
          </p:cNvPr>
          <p:cNvSpPr txBox="1">
            <a:spLocks noChangeArrowheads="1"/>
          </p:cNvSpPr>
          <p:nvPr/>
        </p:nvSpPr>
        <p:spPr bwMode="auto">
          <a:xfrm>
            <a:off x="2895595" y="909884"/>
            <a:ext cx="8305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3000" b="1">
                <a:solidFill>
                  <a:srgbClr val="660066"/>
                </a:solidFill>
              </a:rPr>
              <a:t>Ca ngợi A Cháng và sự tự hào của dân làng.</a:t>
            </a:r>
          </a:p>
        </p:txBody>
      </p:sp>
      <p:sp>
        <p:nvSpPr>
          <p:cNvPr id="22535" name="Text Box 7">
            <a:extLst>
              <a:ext uri="{FF2B5EF4-FFF2-40B4-BE49-F238E27FC236}">
                <a16:creationId xmlns:a16="http://schemas.microsoft.com/office/drawing/2014/main" id="{7B073BAA-C6C1-457F-BEF4-E6359C91A8D1}"/>
              </a:ext>
            </a:extLst>
          </p:cNvPr>
          <p:cNvSpPr txBox="1">
            <a:spLocks noChangeArrowheads="1"/>
          </p:cNvSpPr>
          <p:nvPr/>
        </p:nvSpPr>
        <p:spPr bwMode="auto">
          <a:xfrm>
            <a:off x="1473201" y="1813173"/>
            <a:ext cx="962342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just" eaLnBrk="1" hangingPunct="1">
              <a:spcBef>
                <a:spcPct val="50000"/>
              </a:spcBef>
              <a:buFontTx/>
              <a:buNone/>
            </a:pPr>
            <a:r>
              <a:rPr lang="en-US" altLang="en-US" sz="3300" b="1" dirty="0">
                <a:solidFill>
                  <a:srgbClr val="A50021"/>
                </a:solidFill>
              </a:rPr>
              <a:t>Ngoài cách ca ngợi và thể hiện lòng tự hào, chúng ta còn có thể có những cách nào khác để thể hiện tình cảm của mình đối với người được tả?</a:t>
            </a:r>
          </a:p>
        </p:txBody>
      </p:sp>
      <p:sp>
        <p:nvSpPr>
          <p:cNvPr id="22536" name="Text Box 8">
            <a:extLst>
              <a:ext uri="{FF2B5EF4-FFF2-40B4-BE49-F238E27FC236}">
                <a16:creationId xmlns:a16="http://schemas.microsoft.com/office/drawing/2014/main" id="{3DF3CC78-77AC-412E-8CE7-A2E9C958DA9A}"/>
              </a:ext>
            </a:extLst>
          </p:cNvPr>
          <p:cNvSpPr txBox="1">
            <a:spLocks noChangeArrowheads="1"/>
          </p:cNvSpPr>
          <p:nvPr/>
        </p:nvSpPr>
        <p:spPr bwMode="auto">
          <a:xfrm>
            <a:off x="3389313" y="3783014"/>
            <a:ext cx="5791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Char char="-"/>
            </a:pPr>
            <a:r>
              <a:rPr lang="en-US" altLang="en-US" sz="3600" b="1">
                <a:solidFill>
                  <a:srgbClr val="0000CC"/>
                </a:solidFill>
              </a:rPr>
              <a:t>Thể hiện sự yêu quý</a:t>
            </a:r>
          </a:p>
          <a:p>
            <a:pPr eaLnBrk="1" hangingPunct="1">
              <a:spcBef>
                <a:spcPct val="50000"/>
              </a:spcBef>
              <a:buFontTx/>
              <a:buChar char="-"/>
            </a:pPr>
            <a:r>
              <a:rPr lang="en-US" altLang="en-US" sz="3600" b="1">
                <a:solidFill>
                  <a:srgbClr val="CC3300"/>
                </a:solidFill>
              </a:rPr>
              <a:t>Thể hiện sự kính trọng</a:t>
            </a:r>
          </a:p>
          <a:p>
            <a:pPr eaLnBrk="1" hangingPunct="1">
              <a:spcBef>
                <a:spcPct val="50000"/>
              </a:spcBef>
              <a:buFontTx/>
              <a:buChar char="-"/>
            </a:pPr>
            <a:r>
              <a:rPr lang="en-US" altLang="en-US" sz="3600" b="1">
                <a:solidFill>
                  <a:srgbClr val="800080"/>
                </a:solidFill>
              </a:rPr>
              <a:t>Học theo tấm gương…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fade">
                                      <p:cBhvr>
                                        <p:cTn id="12" dur="1000"/>
                                        <p:tgtEl>
                                          <p:spTgt spid="22535"/>
                                        </p:tgtEl>
                                      </p:cBhvr>
                                    </p:animEffect>
                                    <p:anim calcmode="lin" valueType="num">
                                      <p:cBhvr>
                                        <p:cTn id="13" dur="1000" fill="hold"/>
                                        <p:tgtEl>
                                          <p:spTgt spid="22535"/>
                                        </p:tgtEl>
                                        <p:attrNameLst>
                                          <p:attrName>ppt_x</p:attrName>
                                        </p:attrNameLst>
                                      </p:cBhvr>
                                      <p:tavLst>
                                        <p:tav tm="0">
                                          <p:val>
                                            <p:strVal val="#ppt_x"/>
                                          </p:val>
                                        </p:tav>
                                        <p:tav tm="100000">
                                          <p:val>
                                            <p:strVal val="#ppt_x"/>
                                          </p:val>
                                        </p:tav>
                                      </p:tavLst>
                                    </p:anim>
                                    <p:anim calcmode="lin" valueType="num">
                                      <p:cBhvr>
                                        <p:cTn id="14"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2536">
                                            <p:txEl>
                                              <p:pRg st="0" end="0"/>
                                            </p:txEl>
                                          </p:spTgt>
                                        </p:tgtEl>
                                        <p:attrNameLst>
                                          <p:attrName>style.visibility</p:attrName>
                                        </p:attrNameLst>
                                      </p:cBhvr>
                                      <p:to>
                                        <p:strVal val="visible"/>
                                      </p:to>
                                    </p:set>
                                    <p:animEffect transition="in" filter="fade">
                                      <p:cBhvr>
                                        <p:cTn id="19" dur="1000"/>
                                        <p:tgtEl>
                                          <p:spTgt spid="22536">
                                            <p:txEl>
                                              <p:pRg st="0" end="0"/>
                                            </p:txEl>
                                          </p:spTgt>
                                        </p:tgtEl>
                                      </p:cBhvr>
                                    </p:animEffect>
                                    <p:anim calcmode="lin" valueType="num">
                                      <p:cBhvr>
                                        <p:cTn id="20" dur="1000" fill="hold"/>
                                        <p:tgtEl>
                                          <p:spTgt spid="2253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25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2536">
                                            <p:txEl>
                                              <p:pRg st="1" end="1"/>
                                            </p:txEl>
                                          </p:spTgt>
                                        </p:tgtEl>
                                        <p:attrNameLst>
                                          <p:attrName>style.visibility</p:attrName>
                                        </p:attrNameLst>
                                      </p:cBhvr>
                                      <p:to>
                                        <p:strVal val="visible"/>
                                      </p:to>
                                    </p:set>
                                    <p:animEffect transition="in" filter="fade">
                                      <p:cBhvr>
                                        <p:cTn id="26" dur="1000"/>
                                        <p:tgtEl>
                                          <p:spTgt spid="22536">
                                            <p:txEl>
                                              <p:pRg st="1" end="1"/>
                                            </p:txEl>
                                          </p:spTgt>
                                        </p:tgtEl>
                                      </p:cBhvr>
                                    </p:animEffect>
                                    <p:anim calcmode="lin" valueType="num">
                                      <p:cBhvr>
                                        <p:cTn id="27" dur="1000" fill="hold"/>
                                        <p:tgtEl>
                                          <p:spTgt spid="2253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25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22536">
                                            <p:txEl>
                                              <p:pRg st="2" end="2"/>
                                            </p:txEl>
                                          </p:spTgt>
                                        </p:tgtEl>
                                        <p:attrNameLst>
                                          <p:attrName>style.visibility</p:attrName>
                                        </p:attrNameLst>
                                      </p:cBhvr>
                                      <p:to>
                                        <p:strVal val="visible"/>
                                      </p:to>
                                    </p:set>
                                    <p:animEffect transition="in" filter="fade">
                                      <p:cBhvr>
                                        <p:cTn id="33" dur="1000"/>
                                        <p:tgtEl>
                                          <p:spTgt spid="22536">
                                            <p:txEl>
                                              <p:pRg st="2" end="2"/>
                                            </p:txEl>
                                          </p:spTgt>
                                        </p:tgtEl>
                                      </p:cBhvr>
                                    </p:animEffect>
                                    <p:anim calcmode="lin" valueType="num">
                                      <p:cBhvr>
                                        <p:cTn id="34" dur="1000" fill="hold"/>
                                        <p:tgtEl>
                                          <p:spTgt spid="2253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253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FE9E113F-5332-4CB1-A200-174C565255A4}"/>
              </a:ext>
            </a:extLst>
          </p:cNvPr>
          <p:cNvSpPr/>
          <p:nvPr/>
        </p:nvSpPr>
        <p:spPr>
          <a:xfrm>
            <a:off x="3320538" y="457200"/>
            <a:ext cx="8490457" cy="6197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513" name="Text Box 9">
            <a:extLst>
              <a:ext uri="{FF2B5EF4-FFF2-40B4-BE49-F238E27FC236}">
                <a16:creationId xmlns:a16="http://schemas.microsoft.com/office/drawing/2014/main" id="{A84AD4B8-F340-48E2-8F81-2E6FE05C95C4}"/>
              </a:ext>
            </a:extLst>
          </p:cNvPr>
          <p:cNvSpPr txBox="1">
            <a:spLocks noChangeArrowheads="1"/>
          </p:cNvSpPr>
          <p:nvPr/>
        </p:nvSpPr>
        <p:spPr bwMode="auto">
          <a:xfrm>
            <a:off x="646873" y="2238379"/>
            <a:ext cx="2223502" cy="3179207"/>
          </a:xfrm>
          <a:prstGeom prst="rightArrow">
            <a:avLst>
              <a:gd name="adj1" fmla="val 50000"/>
              <a:gd name="adj2" fmla="val 37944"/>
            </a:avLst>
          </a:prstGeom>
          <a:solidFill>
            <a:schemeClr val="accent1"/>
          </a:solidFill>
          <a:ln w="9525">
            <a:noFill/>
            <a:miter lim="800000"/>
            <a:headEnd/>
            <a:tailEnd/>
          </a:ln>
          <a:effectLst>
            <a:outerShdw dist="35921" dir="2700000" algn="ctr" rotWithShape="0">
              <a:schemeClr val="bg2"/>
            </a:outerShdw>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ctr" eaLnBrk="1" hangingPunct="1">
              <a:spcBef>
                <a:spcPts val="600"/>
              </a:spcBef>
              <a:buFontTx/>
              <a:buNone/>
            </a:pPr>
            <a:r>
              <a:rPr lang="en-US" altLang="en-US" sz="2800" b="1">
                <a:solidFill>
                  <a:schemeClr val="tx2"/>
                </a:solidFill>
              </a:rPr>
              <a:t>Cấu tạo </a:t>
            </a:r>
          </a:p>
          <a:p>
            <a:pPr algn="ctr" eaLnBrk="1" hangingPunct="1">
              <a:spcBef>
                <a:spcPts val="600"/>
              </a:spcBef>
              <a:buFontTx/>
              <a:buNone/>
            </a:pPr>
            <a:r>
              <a:rPr lang="en-US" altLang="en-US" sz="2800" b="1">
                <a:solidFill>
                  <a:schemeClr val="tx2"/>
                </a:solidFill>
              </a:rPr>
              <a:t>bài văn</a:t>
            </a:r>
          </a:p>
          <a:p>
            <a:pPr algn="ctr" eaLnBrk="1" hangingPunct="1">
              <a:spcBef>
                <a:spcPts val="600"/>
              </a:spcBef>
              <a:buFontTx/>
              <a:buNone/>
            </a:pPr>
            <a:r>
              <a:rPr lang="en-US" altLang="en-US" sz="2800" b="1">
                <a:solidFill>
                  <a:schemeClr val="tx2"/>
                </a:solidFill>
              </a:rPr>
              <a:t>tả người</a:t>
            </a:r>
          </a:p>
        </p:txBody>
      </p:sp>
      <p:sp>
        <p:nvSpPr>
          <p:cNvPr id="21514" name="Line 10">
            <a:extLst>
              <a:ext uri="{FF2B5EF4-FFF2-40B4-BE49-F238E27FC236}">
                <a16:creationId xmlns:a16="http://schemas.microsoft.com/office/drawing/2014/main" id="{9FAAD807-F328-4F1D-BE3B-E1516F013286}"/>
              </a:ext>
            </a:extLst>
          </p:cNvPr>
          <p:cNvSpPr>
            <a:spLocks noChangeShapeType="1"/>
          </p:cNvSpPr>
          <p:nvPr/>
        </p:nvSpPr>
        <p:spPr bwMode="auto">
          <a:xfrm flipV="1">
            <a:off x="3073138" y="2286598"/>
            <a:ext cx="609600" cy="144780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Text Box 11">
            <a:extLst>
              <a:ext uri="{FF2B5EF4-FFF2-40B4-BE49-F238E27FC236}">
                <a16:creationId xmlns:a16="http://schemas.microsoft.com/office/drawing/2014/main" id="{83BDA70B-EAB0-4975-ADC1-367C731AD6D3}"/>
              </a:ext>
            </a:extLst>
          </p:cNvPr>
          <p:cNvSpPr txBox="1">
            <a:spLocks noChangeArrowheads="1"/>
          </p:cNvSpPr>
          <p:nvPr/>
        </p:nvSpPr>
        <p:spPr bwMode="auto">
          <a:xfrm>
            <a:off x="3449273" y="1203164"/>
            <a:ext cx="1674812" cy="523220"/>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b="1"/>
              <a:t>1.Mở bài</a:t>
            </a:r>
          </a:p>
        </p:txBody>
      </p:sp>
      <p:sp>
        <p:nvSpPr>
          <p:cNvPr id="21516" name="Line 12">
            <a:extLst>
              <a:ext uri="{FF2B5EF4-FFF2-40B4-BE49-F238E27FC236}">
                <a16:creationId xmlns:a16="http://schemas.microsoft.com/office/drawing/2014/main" id="{2F306888-DB33-4B23-B4CA-9CF05CBEE22C}"/>
              </a:ext>
            </a:extLst>
          </p:cNvPr>
          <p:cNvSpPr>
            <a:spLocks noChangeShapeType="1"/>
          </p:cNvSpPr>
          <p:nvPr/>
        </p:nvSpPr>
        <p:spPr bwMode="auto">
          <a:xfrm>
            <a:off x="3073138" y="3734398"/>
            <a:ext cx="533400" cy="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Text Box 14">
            <a:extLst>
              <a:ext uri="{FF2B5EF4-FFF2-40B4-BE49-F238E27FC236}">
                <a16:creationId xmlns:a16="http://schemas.microsoft.com/office/drawing/2014/main" id="{6BED48BE-A455-468D-9F4F-07C5B85FCCA4}"/>
              </a:ext>
            </a:extLst>
          </p:cNvPr>
          <p:cNvSpPr txBox="1">
            <a:spLocks noChangeArrowheads="1"/>
          </p:cNvSpPr>
          <p:nvPr/>
        </p:nvSpPr>
        <p:spPr bwMode="auto">
          <a:xfrm>
            <a:off x="3630369" y="5378046"/>
            <a:ext cx="1793852" cy="523220"/>
          </a:xfrm>
          <a:prstGeom prst="rect">
            <a:avLst/>
          </a:prstGeom>
          <a:noFill/>
          <a:ln w="9525">
            <a:noFill/>
            <a:miter lim="800000"/>
            <a:headEnd/>
            <a:tailEnd/>
          </a:ln>
          <a:effectLst/>
        </p:spPr>
        <p:txBody>
          <a:bodyPr wrap="square">
            <a:spAutoFit/>
          </a:bodyPr>
          <a:lstStyle>
            <a:defPPr>
              <a:defRPr lang="en-US"/>
            </a:defPPr>
            <a:lvl1pPr eaLnBrk="1" hangingPunct="1">
              <a:spcBef>
                <a:spcPct val="50000"/>
              </a:spcBef>
              <a:buFontTx/>
              <a:buNone/>
              <a:defRPr sz="2800" b="1">
                <a:latin typeface="Times New Roman" panose="02020603050405020304" pitchFamily="18" charset="0"/>
              </a:defRPr>
            </a:lvl1pPr>
            <a:lvl2pPr marL="742950" indent="-285750">
              <a:spcBef>
                <a:spcPct val="20000"/>
              </a:spcBef>
              <a:buChar char="–"/>
              <a:defRPr sz="3200">
                <a:latin typeface="Times New Roman" panose="02020603050405020304" pitchFamily="18" charset="0"/>
              </a:defRPr>
            </a:lvl2pPr>
            <a:lvl3pPr marL="1143000" indent="-228600">
              <a:spcBef>
                <a:spcPct val="20000"/>
              </a:spcBef>
              <a:buChar char="•"/>
              <a:defRPr sz="3200">
                <a:latin typeface="Times New Roman" panose="02020603050405020304" pitchFamily="18" charset="0"/>
              </a:defRPr>
            </a:lvl3pPr>
            <a:lvl4pPr marL="1600200" indent="-228600">
              <a:spcBef>
                <a:spcPct val="20000"/>
              </a:spcBef>
              <a:buChar char="–"/>
              <a:defRPr sz="3200">
                <a:latin typeface="Times New Roman" panose="02020603050405020304" pitchFamily="18" charset="0"/>
              </a:defRPr>
            </a:lvl4pPr>
            <a:lvl5pPr marL="2057400" indent="-228600">
              <a:spcBef>
                <a:spcPct val="20000"/>
              </a:spcBef>
              <a:buChar char="»"/>
              <a:defRPr sz="3200">
                <a:latin typeface="Times New Roman" panose="02020603050405020304" pitchFamily="18" charset="0"/>
              </a:defRPr>
            </a:lvl5pPr>
            <a:lvl6pPr marL="2514600" indent="-228600" eaLnBrk="0" fontAlgn="base" hangingPunct="0">
              <a:spcBef>
                <a:spcPct val="20000"/>
              </a:spcBef>
              <a:spcAft>
                <a:spcPct val="0"/>
              </a:spcAft>
              <a:buChar char="»"/>
              <a:defRPr sz="3200">
                <a:latin typeface="Times New Roman" panose="02020603050405020304" pitchFamily="18" charset="0"/>
              </a:defRPr>
            </a:lvl6pPr>
            <a:lvl7pPr marL="2971800" indent="-228600" eaLnBrk="0" fontAlgn="base" hangingPunct="0">
              <a:spcBef>
                <a:spcPct val="20000"/>
              </a:spcBef>
              <a:spcAft>
                <a:spcPct val="0"/>
              </a:spcAft>
              <a:buChar char="»"/>
              <a:defRPr sz="3200">
                <a:latin typeface="Times New Roman" panose="02020603050405020304" pitchFamily="18" charset="0"/>
              </a:defRPr>
            </a:lvl7pPr>
            <a:lvl8pPr marL="3429000" indent="-228600" eaLnBrk="0" fontAlgn="base" hangingPunct="0">
              <a:spcBef>
                <a:spcPct val="20000"/>
              </a:spcBef>
              <a:spcAft>
                <a:spcPct val="0"/>
              </a:spcAft>
              <a:buChar char="»"/>
              <a:defRPr sz="3200">
                <a:latin typeface="Times New Roman" panose="02020603050405020304" pitchFamily="18" charset="0"/>
              </a:defRPr>
            </a:lvl8pPr>
            <a:lvl9pPr marL="3886200" indent="-228600" eaLnBrk="0" fontAlgn="base" hangingPunct="0">
              <a:spcBef>
                <a:spcPct val="20000"/>
              </a:spcBef>
              <a:spcAft>
                <a:spcPct val="0"/>
              </a:spcAft>
              <a:buChar char="»"/>
              <a:defRPr sz="3200">
                <a:latin typeface="Times New Roman" panose="02020603050405020304" pitchFamily="18" charset="0"/>
              </a:defRPr>
            </a:lvl9pPr>
          </a:lstStyle>
          <a:p>
            <a:r>
              <a:rPr lang="en-US" altLang="en-US"/>
              <a:t>3. Kết </a:t>
            </a:r>
            <a:r>
              <a:rPr lang="en-US" altLang="en-US" dirty="0"/>
              <a:t>bài</a:t>
            </a:r>
          </a:p>
        </p:txBody>
      </p:sp>
      <p:sp>
        <p:nvSpPr>
          <p:cNvPr id="21519" name="Line 15">
            <a:extLst>
              <a:ext uri="{FF2B5EF4-FFF2-40B4-BE49-F238E27FC236}">
                <a16:creationId xmlns:a16="http://schemas.microsoft.com/office/drawing/2014/main" id="{F03B121C-A7E0-4059-B54F-B1CAD1EB5C3D}"/>
              </a:ext>
            </a:extLst>
          </p:cNvPr>
          <p:cNvSpPr>
            <a:spLocks noChangeShapeType="1"/>
          </p:cNvSpPr>
          <p:nvPr/>
        </p:nvSpPr>
        <p:spPr bwMode="auto">
          <a:xfrm>
            <a:off x="3073138" y="3734398"/>
            <a:ext cx="533400" cy="160020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16">
            <a:extLst>
              <a:ext uri="{FF2B5EF4-FFF2-40B4-BE49-F238E27FC236}">
                <a16:creationId xmlns:a16="http://schemas.microsoft.com/office/drawing/2014/main" id="{987E72B1-37B3-4235-BFEC-38FF6A289C68}"/>
              </a:ext>
            </a:extLst>
          </p:cNvPr>
          <p:cNvSpPr>
            <a:spLocks noChangeShapeType="1"/>
          </p:cNvSpPr>
          <p:nvPr/>
        </p:nvSpPr>
        <p:spPr bwMode="auto">
          <a:xfrm>
            <a:off x="5098807" y="1492444"/>
            <a:ext cx="685800" cy="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Text Box 17">
            <a:extLst>
              <a:ext uri="{FF2B5EF4-FFF2-40B4-BE49-F238E27FC236}">
                <a16:creationId xmlns:a16="http://schemas.microsoft.com/office/drawing/2014/main" id="{B0BCDE1F-6F97-4D76-BBDB-042488E58167}"/>
              </a:ext>
            </a:extLst>
          </p:cNvPr>
          <p:cNvSpPr txBox="1">
            <a:spLocks noChangeArrowheads="1"/>
          </p:cNvSpPr>
          <p:nvPr/>
        </p:nvSpPr>
        <p:spPr bwMode="auto">
          <a:xfrm>
            <a:off x="5784607" y="1187644"/>
            <a:ext cx="6310574" cy="584200"/>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dirty="0">
                <a:solidFill>
                  <a:schemeClr val="tx1">
                    <a:lumMod val="95000"/>
                    <a:lumOff val="5000"/>
                  </a:schemeClr>
                </a:solidFill>
              </a:rPr>
              <a:t>Giới thiệu người định tả</a:t>
            </a:r>
          </a:p>
        </p:txBody>
      </p:sp>
      <p:sp>
        <p:nvSpPr>
          <p:cNvPr id="21522" name="Line 18">
            <a:extLst>
              <a:ext uri="{FF2B5EF4-FFF2-40B4-BE49-F238E27FC236}">
                <a16:creationId xmlns:a16="http://schemas.microsoft.com/office/drawing/2014/main" id="{668351FE-AFA7-4722-AF7C-8603FE7820C2}"/>
              </a:ext>
            </a:extLst>
          </p:cNvPr>
          <p:cNvSpPr>
            <a:spLocks noChangeShapeType="1"/>
          </p:cNvSpPr>
          <p:nvPr/>
        </p:nvSpPr>
        <p:spPr bwMode="auto">
          <a:xfrm flipV="1">
            <a:off x="5382969" y="2406844"/>
            <a:ext cx="381000" cy="68580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Text Box 19">
            <a:extLst>
              <a:ext uri="{FF2B5EF4-FFF2-40B4-BE49-F238E27FC236}">
                <a16:creationId xmlns:a16="http://schemas.microsoft.com/office/drawing/2014/main" id="{2CAA0FA7-DD20-4DFB-8E44-E6194F26A6A6}"/>
              </a:ext>
            </a:extLst>
          </p:cNvPr>
          <p:cNvSpPr txBox="1">
            <a:spLocks noChangeArrowheads="1"/>
          </p:cNvSpPr>
          <p:nvPr/>
        </p:nvSpPr>
        <p:spPr bwMode="auto">
          <a:xfrm>
            <a:off x="5573469" y="2102045"/>
            <a:ext cx="6310574" cy="1384995"/>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a:solidFill>
                  <a:schemeClr val="tx1">
                    <a:lumMod val="95000"/>
                    <a:lumOff val="5000"/>
                  </a:schemeClr>
                </a:solidFill>
              </a:rPr>
              <a:t>Ngoại hình( đặc điểm nổi bật về tầm vóc, cách ăn </a:t>
            </a:r>
            <a:r>
              <a:rPr lang="en-US" altLang="en-US" sz="2800" dirty="0" err="1">
                <a:solidFill>
                  <a:schemeClr val="tx1">
                    <a:lumMod val="95000"/>
                    <a:lumOff val="5000"/>
                  </a:schemeClr>
                </a:solidFill>
              </a:rPr>
              <a:t>mặc,gương</a:t>
            </a:r>
            <a:r>
              <a:rPr lang="en-US" altLang="en-US" sz="2800" dirty="0">
                <a:solidFill>
                  <a:schemeClr val="tx1">
                    <a:lumMod val="95000"/>
                    <a:lumOff val="5000"/>
                  </a:schemeClr>
                </a:solidFill>
              </a:rPr>
              <a:t> mặt, đôi mắt, hàm răng, thân hình…)</a:t>
            </a:r>
          </a:p>
        </p:txBody>
      </p:sp>
      <p:sp>
        <p:nvSpPr>
          <p:cNvPr id="21524" name="Text Box 20">
            <a:extLst>
              <a:ext uri="{FF2B5EF4-FFF2-40B4-BE49-F238E27FC236}">
                <a16:creationId xmlns:a16="http://schemas.microsoft.com/office/drawing/2014/main" id="{C723DCD8-7BB2-4A4D-A184-D4EDE2D56B29}"/>
              </a:ext>
            </a:extLst>
          </p:cNvPr>
          <p:cNvSpPr txBox="1">
            <a:spLocks noChangeArrowheads="1"/>
          </p:cNvSpPr>
          <p:nvPr/>
        </p:nvSpPr>
        <p:spPr bwMode="auto">
          <a:xfrm>
            <a:off x="5541689" y="3843564"/>
            <a:ext cx="6337641" cy="95408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dirty="0">
                <a:solidFill>
                  <a:schemeClr val="tx1">
                    <a:lumMod val="95000"/>
                    <a:lumOff val="5000"/>
                  </a:schemeClr>
                </a:solidFill>
              </a:rPr>
              <a:t>Tính tình, hoạt động( lời nói, cử chỉ, thói quen, cách cư xử…)</a:t>
            </a:r>
          </a:p>
        </p:txBody>
      </p:sp>
      <p:sp>
        <p:nvSpPr>
          <p:cNvPr id="21525" name="Line 21">
            <a:extLst>
              <a:ext uri="{FF2B5EF4-FFF2-40B4-BE49-F238E27FC236}">
                <a16:creationId xmlns:a16="http://schemas.microsoft.com/office/drawing/2014/main" id="{21F9CC26-A50F-4821-9E69-E5324A145DA5}"/>
              </a:ext>
            </a:extLst>
          </p:cNvPr>
          <p:cNvSpPr>
            <a:spLocks noChangeShapeType="1"/>
          </p:cNvSpPr>
          <p:nvPr/>
        </p:nvSpPr>
        <p:spPr bwMode="auto">
          <a:xfrm>
            <a:off x="5382969" y="3016444"/>
            <a:ext cx="381000" cy="106680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6" name="Line 22">
            <a:extLst>
              <a:ext uri="{FF2B5EF4-FFF2-40B4-BE49-F238E27FC236}">
                <a16:creationId xmlns:a16="http://schemas.microsoft.com/office/drawing/2014/main" id="{724E4667-BE87-4A38-AF2B-6BC363BFE3BE}"/>
              </a:ext>
            </a:extLst>
          </p:cNvPr>
          <p:cNvSpPr>
            <a:spLocks noChangeShapeType="1"/>
          </p:cNvSpPr>
          <p:nvPr/>
        </p:nvSpPr>
        <p:spPr bwMode="auto">
          <a:xfrm>
            <a:off x="5230569" y="5150044"/>
            <a:ext cx="533400" cy="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7" name="Text Box 23">
            <a:extLst>
              <a:ext uri="{FF2B5EF4-FFF2-40B4-BE49-F238E27FC236}">
                <a16:creationId xmlns:a16="http://schemas.microsoft.com/office/drawing/2014/main" id="{B7CAACA8-38D4-4CBD-B2A3-C127D69E848E}"/>
              </a:ext>
            </a:extLst>
          </p:cNvPr>
          <p:cNvSpPr txBox="1">
            <a:spLocks noChangeArrowheads="1"/>
          </p:cNvSpPr>
          <p:nvPr/>
        </p:nvSpPr>
        <p:spPr bwMode="auto">
          <a:xfrm>
            <a:off x="5497269" y="5362407"/>
            <a:ext cx="6310574" cy="584775"/>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dirty="0">
                <a:solidFill>
                  <a:schemeClr val="tx1">
                    <a:lumMod val="95000"/>
                    <a:lumOff val="5000"/>
                  </a:schemeClr>
                </a:solidFill>
              </a:rPr>
              <a:t>Nêu lên cảm nghĩ về người được tả</a:t>
            </a:r>
          </a:p>
        </p:txBody>
      </p:sp>
      <p:pic>
        <p:nvPicPr>
          <p:cNvPr id="16402" name="Picture 21" descr="j0232133">
            <a:extLst>
              <a:ext uri="{FF2B5EF4-FFF2-40B4-BE49-F238E27FC236}">
                <a16:creationId xmlns:a16="http://schemas.microsoft.com/office/drawing/2014/main" id="{27E0CA5A-C7F5-45A8-B77A-CFD53FE9E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7082">
            <a:off x="446842" y="251701"/>
            <a:ext cx="2147958" cy="14924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2" name="Line 9">
            <a:extLst>
              <a:ext uri="{FF2B5EF4-FFF2-40B4-BE49-F238E27FC236}">
                <a16:creationId xmlns:a16="http://schemas.microsoft.com/office/drawing/2014/main" id="{95AC3C4C-D040-470A-8D8C-812532DC1E8B}"/>
              </a:ext>
            </a:extLst>
          </p:cNvPr>
          <p:cNvSpPr>
            <a:spLocks noChangeShapeType="1"/>
          </p:cNvSpPr>
          <p:nvPr/>
        </p:nvSpPr>
        <p:spPr bwMode="auto">
          <a:xfrm flipV="1">
            <a:off x="5097219" y="2630715"/>
            <a:ext cx="381000" cy="46192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9">
            <a:extLst>
              <a:ext uri="{FF2B5EF4-FFF2-40B4-BE49-F238E27FC236}">
                <a16:creationId xmlns:a16="http://schemas.microsoft.com/office/drawing/2014/main" id="{EE053801-5E18-4782-ABBC-F0E2FE12A4DC}"/>
              </a:ext>
            </a:extLst>
          </p:cNvPr>
          <p:cNvSpPr>
            <a:spLocks noChangeShapeType="1"/>
          </p:cNvSpPr>
          <p:nvPr/>
        </p:nvSpPr>
        <p:spPr bwMode="auto">
          <a:xfrm>
            <a:off x="5037176" y="3536152"/>
            <a:ext cx="504513" cy="47088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Text Box 13">
            <a:extLst>
              <a:ext uri="{FF2B5EF4-FFF2-40B4-BE49-F238E27FC236}">
                <a16:creationId xmlns:a16="http://schemas.microsoft.com/office/drawing/2014/main" id="{E61E87BA-7B95-4D48-9344-65C0BE29422D}"/>
              </a:ext>
            </a:extLst>
          </p:cNvPr>
          <p:cNvSpPr txBox="1">
            <a:spLocks noChangeArrowheads="1"/>
          </p:cNvSpPr>
          <p:nvPr/>
        </p:nvSpPr>
        <p:spPr bwMode="auto">
          <a:xfrm>
            <a:off x="3343031" y="3042171"/>
            <a:ext cx="1944687" cy="523220"/>
          </a:xfrm>
          <a:prstGeom prst="rect">
            <a:avLst/>
          </a:prstGeom>
          <a:noFill/>
          <a:ln w="9525">
            <a:noFill/>
            <a:miter lim="800000"/>
            <a:headEnd/>
            <a:tailEnd/>
          </a:ln>
          <a:effectLst/>
        </p:spPr>
        <p:txBody>
          <a:bodyPr wrap="square">
            <a:spAutoFit/>
          </a:bodyPr>
          <a:lstStyle>
            <a:defPPr>
              <a:defRPr lang="en-US"/>
            </a:defPPr>
            <a:lvl1pPr eaLnBrk="1" hangingPunct="1">
              <a:spcBef>
                <a:spcPct val="50000"/>
              </a:spcBef>
              <a:buFontTx/>
              <a:buNone/>
              <a:defRPr sz="2800" b="1">
                <a:latin typeface="Times New Roman" panose="02020603050405020304" pitchFamily="18" charset="0"/>
              </a:defRPr>
            </a:lvl1pPr>
            <a:lvl2pPr marL="742950" indent="-285750">
              <a:spcBef>
                <a:spcPct val="20000"/>
              </a:spcBef>
              <a:buChar char="–"/>
              <a:defRPr sz="3200">
                <a:latin typeface="Times New Roman" panose="02020603050405020304" pitchFamily="18" charset="0"/>
              </a:defRPr>
            </a:lvl2pPr>
            <a:lvl3pPr marL="1143000" indent="-228600">
              <a:spcBef>
                <a:spcPct val="20000"/>
              </a:spcBef>
              <a:buChar char="•"/>
              <a:defRPr sz="3200">
                <a:latin typeface="Times New Roman" panose="02020603050405020304" pitchFamily="18" charset="0"/>
              </a:defRPr>
            </a:lvl3pPr>
            <a:lvl4pPr marL="1600200" indent="-228600">
              <a:spcBef>
                <a:spcPct val="20000"/>
              </a:spcBef>
              <a:buChar char="–"/>
              <a:defRPr sz="3200">
                <a:latin typeface="Times New Roman" panose="02020603050405020304" pitchFamily="18" charset="0"/>
              </a:defRPr>
            </a:lvl4pPr>
            <a:lvl5pPr marL="2057400" indent="-228600">
              <a:spcBef>
                <a:spcPct val="20000"/>
              </a:spcBef>
              <a:buChar char="»"/>
              <a:defRPr sz="3200">
                <a:latin typeface="Times New Roman" panose="02020603050405020304" pitchFamily="18" charset="0"/>
              </a:defRPr>
            </a:lvl5pPr>
            <a:lvl6pPr marL="2514600" indent="-228600" eaLnBrk="0" fontAlgn="base" hangingPunct="0">
              <a:spcBef>
                <a:spcPct val="20000"/>
              </a:spcBef>
              <a:spcAft>
                <a:spcPct val="0"/>
              </a:spcAft>
              <a:buChar char="»"/>
              <a:defRPr sz="3200">
                <a:latin typeface="Times New Roman" panose="02020603050405020304" pitchFamily="18" charset="0"/>
              </a:defRPr>
            </a:lvl6pPr>
            <a:lvl7pPr marL="2971800" indent="-228600" eaLnBrk="0" fontAlgn="base" hangingPunct="0">
              <a:spcBef>
                <a:spcPct val="20000"/>
              </a:spcBef>
              <a:spcAft>
                <a:spcPct val="0"/>
              </a:spcAft>
              <a:buChar char="»"/>
              <a:defRPr sz="3200">
                <a:latin typeface="Times New Roman" panose="02020603050405020304" pitchFamily="18" charset="0"/>
              </a:defRPr>
            </a:lvl7pPr>
            <a:lvl8pPr marL="3429000" indent="-228600" eaLnBrk="0" fontAlgn="base" hangingPunct="0">
              <a:spcBef>
                <a:spcPct val="20000"/>
              </a:spcBef>
              <a:spcAft>
                <a:spcPct val="0"/>
              </a:spcAft>
              <a:buChar char="»"/>
              <a:defRPr sz="3200">
                <a:latin typeface="Times New Roman" panose="02020603050405020304" pitchFamily="18" charset="0"/>
              </a:defRPr>
            </a:lvl8pPr>
            <a:lvl9pPr marL="3886200" indent="-228600" eaLnBrk="0" fontAlgn="base" hangingPunct="0">
              <a:spcBef>
                <a:spcPct val="20000"/>
              </a:spcBef>
              <a:spcAft>
                <a:spcPct val="0"/>
              </a:spcAft>
              <a:buChar char="»"/>
              <a:defRPr sz="3200">
                <a:latin typeface="Times New Roman" panose="02020603050405020304" pitchFamily="18" charset="0"/>
              </a:defRPr>
            </a:lvl9pPr>
          </a:lstStyle>
          <a:p>
            <a:r>
              <a:rPr lang="en-US" altLang="en-US"/>
              <a:t>2. Thân </a:t>
            </a:r>
            <a:r>
              <a:rPr lang="en-US" altLang="en-US" dirty="0"/>
              <a:t>bài</a:t>
            </a:r>
          </a:p>
        </p:txBody>
      </p:sp>
      <p:sp>
        <p:nvSpPr>
          <p:cNvPr id="2" name="TextBox 1">
            <a:extLst>
              <a:ext uri="{FF2B5EF4-FFF2-40B4-BE49-F238E27FC236}">
                <a16:creationId xmlns:a16="http://schemas.microsoft.com/office/drawing/2014/main" id="{33C21554-70CC-4690-AB9C-C258C14E1678}"/>
              </a:ext>
            </a:extLst>
          </p:cNvPr>
          <p:cNvSpPr txBox="1"/>
          <p:nvPr/>
        </p:nvSpPr>
        <p:spPr>
          <a:xfrm>
            <a:off x="6477000" y="536282"/>
            <a:ext cx="1676400" cy="461665"/>
          </a:xfrm>
          <a:prstGeom prst="rect">
            <a:avLst/>
          </a:prstGeom>
          <a:noFill/>
        </p:spPr>
        <p:txBody>
          <a:bodyPr wrap="square" rtlCol="0">
            <a:spAutoFit/>
          </a:bodyPr>
          <a:lstStyle/>
          <a:p>
            <a:pPr algn="ctr"/>
            <a:r>
              <a:rPr lang="en-US" sz="2400" b="1"/>
              <a:t>GHI NHỚ</a:t>
            </a:r>
            <a:endParaRPr lang="vi-VN" sz="2400" b="1"/>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circle(in)">
                                      <p:cBhvr>
                                        <p:cTn id="7" dur="2000"/>
                                        <p:tgtEl>
                                          <p:spTgt spid="21514"/>
                                        </p:tgtEl>
                                      </p:cBhvr>
                                    </p:animEffect>
                                  </p:childTnLst>
                                </p:cTn>
                              </p:par>
                              <p:par>
                                <p:cTn id="8" presetID="6" presetClass="entr" presetSubtype="16" fill="hold" nodeType="withEffect">
                                  <p:stCondLst>
                                    <p:cond delay="0"/>
                                  </p:stCondLst>
                                  <p:childTnLst>
                                    <p:set>
                                      <p:cBhvr>
                                        <p:cTn id="9" dur="1" fill="hold">
                                          <p:stCondLst>
                                            <p:cond delay="0"/>
                                          </p:stCondLst>
                                        </p:cTn>
                                        <p:tgtEl>
                                          <p:spTgt spid="21516"/>
                                        </p:tgtEl>
                                        <p:attrNameLst>
                                          <p:attrName>style.visibility</p:attrName>
                                        </p:attrNameLst>
                                      </p:cBhvr>
                                      <p:to>
                                        <p:strVal val="visible"/>
                                      </p:to>
                                    </p:set>
                                    <p:animEffect transition="in" filter="circle(in)">
                                      <p:cBhvr>
                                        <p:cTn id="10" dur="2000"/>
                                        <p:tgtEl>
                                          <p:spTgt spid="21516"/>
                                        </p:tgtEl>
                                      </p:cBhvr>
                                    </p:animEffect>
                                  </p:childTnLst>
                                </p:cTn>
                              </p:par>
                              <p:par>
                                <p:cTn id="11" presetID="6" presetClass="entr" presetSubtype="16" fill="hold" nodeType="withEffect">
                                  <p:stCondLst>
                                    <p:cond delay="0"/>
                                  </p:stCondLst>
                                  <p:childTnLst>
                                    <p:set>
                                      <p:cBhvr>
                                        <p:cTn id="12" dur="1" fill="hold">
                                          <p:stCondLst>
                                            <p:cond delay="0"/>
                                          </p:stCondLst>
                                        </p:cTn>
                                        <p:tgtEl>
                                          <p:spTgt spid="21519"/>
                                        </p:tgtEl>
                                        <p:attrNameLst>
                                          <p:attrName>style.visibility</p:attrName>
                                        </p:attrNameLst>
                                      </p:cBhvr>
                                      <p:to>
                                        <p:strVal val="visible"/>
                                      </p:to>
                                    </p:set>
                                    <p:animEffect transition="in" filter="circle(in)">
                                      <p:cBhvr>
                                        <p:cTn id="13" dur="2000"/>
                                        <p:tgtEl>
                                          <p:spTgt spid="215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515"/>
                                        </p:tgtEl>
                                        <p:attrNameLst>
                                          <p:attrName>style.visibility</p:attrName>
                                        </p:attrNameLst>
                                      </p:cBhvr>
                                      <p:to>
                                        <p:strVal val="visible"/>
                                      </p:to>
                                    </p:set>
                                    <p:anim calcmode="lin" valueType="num">
                                      <p:cBhvr>
                                        <p:cTn id="18" dur="500" fill="hold"/>
                                        <p:tgtEl>
                                          <p:spTgt spid="21515"/>
                                        </p:tgtEl>
                                        <p:attrNameLst>
                                          <p:attrName>ppt_w</p:attrName>
                                        </p:attrNameLst>
                                      </p:cBhvr>
                                      <p:tavLst>
                                        <p:tav tm="0">
                                          <p:val>
                                            <p:fltVal val="0"/>
                                          </p:val>
                                        </p:tav>
                                        <p:tav tm="100000">
                                          <p:val>
                                            <p:strVal val="#ppt_w"/>
                                          </p:val>
                                        </p:tav>
                                      </p:tavLst>
                                    </p:anim>
                                    <p:anim calcmode="lin" valueType="num">
                                      <p:cBhvr>
                                        <p:cTn id="19" dur="500" fill="hold"/>
                                        <p:tgtEl>
                                          <p:spTgt spid="21515"/>
                                        </p:tgtEl>
                                        <p:attrNameLst>
                                          <p:attrName>ppt_h</p:attrName>
                                        </p:attrNameLst>
                                      </p:cBhvr>
                                      <p:tavLst>
                                        <p:tav tm="0">
                                          <p:val>
                                            <p:fltVal val="0"/>
                                          </p:val>
                                        </p:tav>
                                        <p:tav tm="100000">
                                          <p:val>
                                            <p:strVal val="#ppt_h"/>
                                          </p:val>
                                        </p:tav>
                                      </p:tavLst>
                                    </p:anim>
                                    <p:animEffect transition="in" filter="fade">
                                      <p:cBhvr>
                                        <p:cTn id="20" dur="500"/>
                                        <p:tgtEl>
                                          <p:spTgt spid="215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1517"/>
                                        </p:tgtEl>
                                        <p:attrNameLst>
                                          <p:attrName>style.visibility</p:attrName>
                                        </p:attrNameLst>
                                      </p:cBhvr>
                                      <p:to>
                                        <p:strVal val="visible"/>
                                      </p:to>
                                    </p:set>
                                    <p:anim calcmode="lin" valueType="num">
                                      <p:cBhvr>
                                        <p:cTn id="23" dur="500" fill="hold"/>
                                        <p:tgtEl>
                                          <p:spTgt spid="21517"/>
                                        </p:tgtEl>
                                        <p:attrNameLst>
                                          <p:attrName>ppt_w</p:attrName>
                                        </p:attrNameLst>
                                      </p:cBhvr>
                                      <p:tavLst>
                                        <p:tav tm="0">
                                          <p:val>
                                            <p:fltVal val="0"/>
                                          </p:val>
                                        </p:tav>
                                        <p:tav tm="100000">
                                          <p:val>
                                            <p:strVal val="#ppt_w"/>
                                          </p:val>
                                        </p:tav>
                                      </p:tavLst>
                                    </p:anim>
                                    <p:anim calcmode="lin" valueType="num">
                                      <p:cBhvr>
                                        <p:cTn id="24" dur="500" fill="hold"/>
                                        <p:tgtEl>
                                          <p:spTgt spid="21517"/>
                                        </p:tgtEl>
                                        <p:attrNameLst>
                                          <p:attrName>ppt_h</p:attrName>
                                        </p:attrNameLst>
                                      </p:cBhvr>
                                      <p:tavLst>
                                        <p:tav tm="0">
                                          <p:val>
                                            <p:fltVal val="0"/>
                                          </p:val>
                                        </p:tav>
                                        <p:tav tm="100000">
                                          <p:val>
                                            <p:strVal val="#ppt_h"/>
                                          </p:val>
                                        </p:tav>
                                      </p:tavLst>
                                    </p:anim>
                                    <p:animEffect transition="in" filter="fade">
                                      <p:cBhvr>
                                        <p:cTn id="25" dur="500"/>
                                        <p:tgtEl>
                                          <p:spTgt spid="215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518"/>
                                        </p:tgtEl>
                                        <p:attrNameLst>
                                          <p:attrName>style.visibility</p:attrName>
                                        </p:attrNameLst>
                                      </p:cBhvr>
                                      <p:to>
                                        <p:strVal val="visible"/>
                                      </p:to>
                                    </p:set>
                                    <p:anim calcmode="lin" valueType="num">
                                      <p:cBhvr>
                                        <p:cTn id="28" dur="500" fill="hold"/>
                                        <p:tgtEl>
                                          <p:spTgt spid="21518"/>
                                        </p:tgtEl>
                                        <p:attrNameLst>
                                          <p:attrName>ppt_w</p:attrName>
                                        </p:attrNameLst>
                                      </p:cBhvr>
                                      <p:tavLst>
                                        <p:tav tm="0">
                                          <p:val>
                                            <p:fltVal val="0"/>
                                          </p:val>
                                        </p:tav>
                                        <p:tav tm="100000">
                                          <p:val>
                                            <p:strVal val="#ppt_w"/>
                                          </p:val>
                                        </p:tav>
                                      </p:tavLst>
                                    </p:anim>
                                    <p:anim calcmode="lin" valueType="num">
                                      <p:cBhvr>
                                        <p:cTn id="29" dur="500" fill="hold"/>
                                        <p:tgtEl>
                                          <p:spTgt spid="21518"/>
                                        </p:tgtEl>
                                        <p:attrNameLst>
                                          <p:attrName>ppt_h</p:attrName>
                                        </p:attrNameLst>
                                      </p:cBhvr>
                                      <p:tavLst>
                                        <p:tav tm="0">
                                          <p:val>
                                            <p:fltVal val="0"/>
                                          </p:val>
                                        </p:tav>
                                        <p:tav tm="100000">
                                          <p:val>
                                            <p:strVal val="#ppt_h"/>
                                          </p:val>
                                        </p:tav>
                                      </p:tavLst>
                                    </p:anim>
                                    <p:animEffect transition="in" filter="fade">
                                      <p:cBhvr>
                                        <p:cTn id="30" dur="500"/>
                                        <p:tgtEl>
                                          <p:spTgt spid="215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1520"/>
                                        </p:tgtEl>
                                        <p:attrNameLst>
                                          <p:attrName>style.visibility</p:attrName>
                                        </p:attrNameLst>
                                      </p:cBhvr>
                                      <p:to>
                                        <p:strVal val="visible"/>
                                      </p:to>
                                    </p:set>
                                    <p:animEffect transition="in" filter="fade">
                                      <p:cBhvr>
                                        <p:cTn id="35" dur="500"/>
                                        <p:tgtEl>
                                          <p:spTgt spid="215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1521"/>
                                        </p:tgtEl>
                                        <p:attrNameLst>
                                          <p:attrName>style.visibility</p:attrName>
                                        </p:attrNameLst>
                                      </p:cBhvr>
                                      <p:to>
                                        <p:strVal val="visible"/>
                                      </p:to>
                                    </p:set>
                                    <p:anim calcmode="lin" valueType="num">
                                      <p:cBhvr>
                                        <p:cTn id="40" dur="500" fill="hold"/>
                                        <p:tgtEl>
                                          <p:spTgt spid="21521"/>
                                        </p:tgtEl>
                                        <p:attrNameLst>
                                          <p:attrName>ppt_w</p:attrName>
                                        </p:attrNameLst>
                                      </p:cBhvr>
                                      <p:tavLst>
                                        <p:tav tm="0">
                                          <p:val>
                                            <p:fltVal val="0"/>
                                          </p:val>
                                        </p:tav>
                                        <p:tav tm="100000">
                                          <p:val>
                                            <p:strVal val="#ppt_w"/>
                                          </p:val>
                                        </p:tav>
                                      </p:tavLst>
                                    </p:anim>
                                    <p:anim calcmode="lin" valueType="num">
                                      <p:cBhvr>
                                        <p:cTn id="41" dur="500" fill="hold"/>
                                        <p:tgtEl>
                                          <p:spTgt spid="21521"/>
                                        </p:tgtEl>
                                        <p:attrNameLst>
                                          <p:attrName>ppt_h</p:attrName>
                                        </p:attrNameLst>
                                      </p:cBhvr>
                                      <p:tavLst>
                                        <p:tav tm="0">
                                          <p:val>
                                            <p:fltVal val="0"/>
                                          </p:val>
                                        </p:tav>
                                        <p:tav tm="100000">
                                          <p:val>
                                            <p:strVal val="#ppt_h"/>
                                          </p:val>
                                        </p:tav>
                                      </p:tavLst>
                                    </p:anim>
                                    <p:animEffect transition="in" filter="fade">
                                      <p:cBhvr>
                                        <p:cTn id="42" dur="500"/>
                                        <p:tgtEl>
                                          <p:spTgt spid="215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1522"/>
                                        </p:tgtEl>
                                        <p:attrNameLst>
                                          <p:attrName>style.visibility</p:attrName>
                                        </p:attrNameLst>
                                      </p:cBhvr>
                                      <p:to>
                                        <p:strVal val="visible"/>
                                      </p:to>
                                    </p:set>
                                    <p:animEffect transition="in" filter="fade">
                                      <p:cBhvr>
                                        <p:cTn id="47" dur="500"/>
                                        <p:tgtEl>
                                          <p:spTgt spid="21522"/>
                                        </p:tgtEl>
                                      </p:cBhvr>
                                    </p:animEffect>
                                  </p:childTnLst>
                                </p:cTn>
                              </p:par>
                              <p:par>
                                <p:cTn id="48" presetID="10" presetClass="entr" presetSubtype="0" fill="hold" nodeType="withEffect">
                                  <p:stCondLst>
                                    <p:cond delay="0"/>
                                  </p:stCondLst>
                                  <p:childTnLst>
                                    <p:set>
                                      <p:cBhvr>
                                        <p:cTn id="49" dur="1" fill="hold">
                                          <p:stCondLst>
                                            <p:cond delay="0"/>
                                          </p:stCondLst>
                                        </p:cTn>
                                        <p:tgtEl>
                                          <p:spTgt spid="21525"/>
                                        </p:tgtEl>
                                        <p:attrNameLst>
                                          <p:attrName>style.visibility</p:attrName>
                                        </p:attrNameLst>
                                      </p:cBhvr>
                                      <p:to>
                                        <p:strVal val="visible"/>
                                      </p:to>
                                    </p:set>
                                    <p:animEffect transition="in" filter="fade">
                                      <p:cBhvr>
                                        <p:cTn id="50" dur="500"/>
                                        <p:tgtEl>
                                          <p:spTgt spid="215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Vertical)">
                                      <p:cBhvr>
                                        <p:cTn id="55" dur="500"/>
                                        <p:tgtEl>
                                          <p:spTgt spid="22"/>
                                        </p:tgtEl>
                                      </p:cBhvr>
                                    </p:animEffect>
                                  </p:childTnLst>
                                </p:cTn>
                              </p:par>
                              <p:par>
                                <p:cTn id="56" presetID="26" presetClass="entr" presetSubtype="0" fill="hold" grpId="0" nodeType="withEffect">
                                  <p:stCondLst>
                                    <p:cond delay="0"/>
                                  </p:stCondLst>
                                  <p:childTnLst>
                                    <p:set>
                                      <p:cBhvr>
                                        <p:cTn id="57" dur="1" fill="hold">
                                          <p:stCondLst>
                                            <p:cond delay="0"/>
                                          </p:stCondLst>
                                        </p:cTn>
                                        <p:tgtEl>
                                          <p:spTgt spid="21523"/>
                                        </p:tgtEl>
                                        <p:attrNameLst>
                                          <p:attrName>style.visibility</p:attrName>
                                        </p:attrNameLst>
                                      </p:cBhvr>
                                      <p:to>
                                        <p:strVal val="visible"/>
                                      </p:to>
                                    </p:set>
                                    <p:animEffect transition="in" filter="wipe(down)">
                                      <p:cBhvr>
                                        <p:cTn id="58" dur="290">
                                          <p:stCondLst>
                                            <p:cond delay="0"/>
                                          </p:stCondLst>
                                        </p:cTn>
                                        <p:tgtEl>
                                          <p:spTgt spid="21523"/>
                                        </p:tgtEl>
                                      </p:cBhvr>
                                    </p:animEffect>
                                    <p:anim calcmode="lin" valueType="num">
                                      <p:cBhvr>
                                        <p:cTn id="59" dur="911" tmFilter="0,0; 0.14,0.36; 0.43,0.73; 0.71,0.91; 1.0,1.0">
                                          <p:stCondLst>
                                            <p:cond delay="0"/>
                                          </p:stCondLst>
                                        </p:cTn>
                                        <p:tgtEl>
                                          <p:spTgt spid="21523"/>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21523"/>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21523"/>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21523"/>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21523"/>
                                        </p:tgtEl>
                                        <p:attrNameLst>
                                          <p:attrName>ppt_y</p:attrName>
                                        </p:attrNameLst>
                                      </p:cBhvr>
                                      <p:tavLst>
                                        <p:tav tm="0" fmla="#ppt_y-sin(pi*$)/81">
                                          <p:val>
                                            <p:fltVal val="0"/>
                                          </p:val>
                                        </p:tav>
                                        <p:tav tm="100000">
                                          <p:val>
                                            <p:fltVal val="1"/>
                                          </p:val>
                                        </p:tav>
                                      </p:tavLst>
                                    </p:anim>
                                    <p:animScale>
                                      <p:cBhvr>
                                        <p:cTn id="64" dur="13">
                                          <p:stCondLst>
                                            <p:cond delay="325"/>
                                          </p:stCondLst>
                                        </p:cTn>
                                        <p:tgtEl>
                                          <p:spTgt spid="21523"/>
                                        </p:tgtEl>
                                      </p:cBhvr>
                                      <p:to x="100000" y="60000"/>
                                    </p:animScale>
                                    <p:animScale>
                                      <p:cBhvr>
                                        <p:cTn id="65" dur="83" decel="50000">
                                          <p:stCondLst>
                                            <p:cond delay="338"/>
                                          </p:stCondLst>
                                        </p:cTn>
                                        <p:tgtEl>
                                          <p:spTgt spid="21523"/>
                                        </p:tgtEl>
                                      </p:cBhvr>
                                      <p:to x="100000" y="100000"/>
                                    </p:animScale>
                                    <p:animScale>
                                      <p:cBhvr>
                                        <p:cTn id="66" dur="13">
                                          <p:stCondLst>
                                            <p:cond delay="656"/>
                                          </p:stCondLst>
                                        </p:cTn>
                                        <p:tgtEl>
                                          <p:spTgt spid="21523"/>
                                        </p:tgtEl>
                                      </p:cBhvr>
                                      <p:to x="100000" y="80000"/>
                                    </p:animScale>
                                    <p:animScale>
                                      <p:cBhvr>
                                        <p:cTn id="67" dur="83" decel="50000">
                                          <p:stCondLst>
                                            <p:cond delay="669"/>
                                          </p:stCondLst>
                                        </p:cTn>
                                        <p:tgtEl>
                                          <p:spTgt spid="21523"/>
                                        </p:tgtEl>
                                      </p:cBhvr>
                                      <p:to x="100000" y="100000"/>
                                    </p:animScale>
                                    <p:animScale>
                                      <p:cBhvr>
                                        <p:cTn id="68" dur="13">
                                          <p:stCondLst>
                                            <p:cond delay="821"/>
                                          </p:stCondLst>
                                        </p:cTn>
                                        <p:tgtEl>
                                          <p:spTgt spid="21523"/>
                                        </p:tgtEl>
                                      </p:cBhvr>
                                      <p:to x="100000" y="90000"/>
                                    </p:animScale>
                                    <p:animScale>
                                      <p:cBhvr>
                                        <p:cTn id="69" dur="83" decel="50000">
                                          <p:stCondLst>
                                            <p:cond delay="834"/>
                                          </p:stCondLst>
                                        </p:cTn>
                                        <p:tgtEl>
                                          <p:spTgt spid="21523"/>
                                        </p:tgtEl>
                                      </p:cBhvr>
                                      <p:to x="100000" y="100000"/>
                                    </p:animScale>
                                    <p:animScale>
                                      <p:cBhvr>
                                        <p:cTn id="70" dur="13">
                                          <p:stCondLst>
                                            <p:cond delay="904"/>
                                          </p:stCondLst>
                                        </p:cTn>
                                        <p:tgtEl>
                                          <p:spTgt spid="21523"/>
                                        </p:tgtEl>
                                      </p:cBhvr>
                                      <p:to x="100000" y="95000"/>
                                    </p:animScale>
                                    <p:animScale>
                                      <p:cBhvr>
                                        <p:cTn id="71" dur="83" decel="50000">
                                          <p:stCondLst>
                                            <p:cond delay="917"/>
                                          </p:stCondLst>
                                        </p:cTn>
                                        <p:tgtEl>
                                          <p:spTgt spid="21523"/>
                                        </p:tgtEl>
                                      </p:cBhvr>
                                      <p:to x="100000" y="100000"/>
                                    </p:animScale>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arn(inVertical)">
                                      <p:cBhvr>
                                        <p:cTn id="76" dur="500"/>
                                        <p:tgtEl>
                                          <p:spTgt spid="2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1524"/>
                                        </p:tgtEl>
                                        <p:attrNameLst>
                                          <p:attrName>style.visibility</p:attrName>
                                        </p:attrNameLst>
                                      </p:cBhvr>
                                      <p:to>
                                        <p:strVal val="visible"/>
                                      </p:to>
                                    </p:set>
                                    <p:anim calcmode="lin" valueType="num">
                                      <p:cBhvr>
                                        <p:cTn id="81" dur="500" fill="hold"/>
                                        <p:tgtEl>
                                          <p:spTgt spid="21524"/>
                                        </p:tgtEl>
                                        <p:attrNameLst>
                                          <p:attrName>ppt_w</p:attrName>
                                        </p:attrNameLst>
                                      </p:cBhvr>
                                      <p:tavLst>
                                        <p:tav tm="0">
                                          <p:val>
                                            <p:fltVal val="0"/>
                                          </p:val>
                                        </p:tav>
                                        <p:tav tm="100000">
                                          <p:val>
                                            <p:strVal val="#ppt_w"/>
                                          </p:val>
                                        </p:tav>
                                      </p:tavLst>
                                    </p:anim>
                                    <p:anim calcmode="lin" valueType="num">
                                      <p:cBhvr>
                                        <p:cTn id="82" dur="500" fill="hold"/>
                                        <p:tgtEl>
                                          <p:spTgt spid="21524"/>
                                        </p:tgtEl>
                                        <p:attrNameLst>
                                          <p:attrName>ppt_h</p:attrName>
                                        </p:attrNameLst>
                                      </p:cBhvr>
                                      <p:tavLst>
                                        <p:tav tm="0">
                                          <p:val>
                                            <p:fltVal val="0"/>
                                          </p:val>
                                        </p:tav>
                                        <p:tav tm="100000">
                                          <p:val>
                                            <p:strVal val="#ppt_h"/>
                                          </p:val>
                                        </p:tav>
                                      </p:tavLst>
                                    </p:anim>
                                    <p:animEffect transition="in" filter="fade">
                                      <p:cBhvr>
                                        <p:cTn id="83" dur="500"/>
                                        <p:tgtEl>
                                          <p:spTgt spid="2152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1527"/>
                                        </p:tgtEl>
                                        <p:attrNameLst>
                                          <p:attrName>style.visibility</p:attrName>
                                        </p:attrNameLst>
                                      </p:cBhvr>
                                      <p:to>
                                        <p:strVal val="visible"/>
                                      </p:to>
                                    </p:set>
                                    <p:anim calcmode="lin" valueType="num">
                                      <p:cBhvr>
                                        <p:cTn id="88" dur="500" fill="hold"/>
                                        <p:tgtEl>
                                          <p:spTgt spid="21527"/>
                                        </p:tgtEl>
                                        <p:attrNameLst>
                                          <p:attrName>ppt_w</p:attrName>
                                        </p:attrNameLst>
                                      </p:cBhvr>
                                      <p:tavLst>
                                        <p:tav tm="0">
                                          <p:val>
                                            <p:fltVal val="0"/>
                                          </p:val>
                                        </p:tav>
                                        <p:tav tm="100000">
                                          <p:val>
                                            <p:strVal val="#ppt_w"/>
                                          </p:val>
                                        </p:tav>
                                      </p:tavLst>
                                    </p:anim>
                                    <p:anim calcmode="lin" valueType="num">
                                      <p:cBhvr>
                                        <p:cTn id="89" dur="500" fill="hold"/>
                                        <p:tgtEl>
                                          <p:spTgt spid="21527"/>
                                        </p:tgtEl>
                                        <p:attrNameLst>
                                          <p:attrName>ppt_h</p:attrName>
                                        </p:attrNameLst>
                                      </p:cBhvr>
                                      <p:tavLst>
                                        <p:tav tm="0">
                                          <p:val>
                                            <p:fltVal val="0"/>
                                          </p:val>
                                        </p:tav>
                                        <p:tav tm="100000">
                                          <p:val>
                                            <p:strVal val="#ppt_h"/>
                                          </p:val>
                                        </p:tav>
                                      </p:tavLst>
                                    </p:anim>
                                    <p:animEffect transition="in" filter="fade">
                                      <p:cBhvr>
                                        <p:cTn id="90" dur="500"/>
                                        <p:tgtEl>
                                          <p:spTgt spid="21527"/>
                                        </p:tgtEl>
                                      </p:cBhvr>
                                    </p:animEffect>
                                  </p:childTnLst>
                                </p:cTn>
                              </p:par>
                            </p:childTnLst>
                          </p:cTn>
                        </p:par>
                        <p:par>
                          <p:cTn id="91" fill="hold">
                            <p:stCondLst>
                              <p:cond delay="500"/>
                            </p:stCondLst>
                            <p:childTnLst>
                              <p:par>
                                <p:cTn id="92" presetID="14" presetClass="entr" presetSubtype="10" fill="hold" grpId="0" nodeType="after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randombar(horizontal)">
                                      <p:cBhvr>
                                        <p:cTn id="9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p:bldP spid="21518" grpId="0" animBg="1"/>
      <p:bldP spid="21521" grpId="0"/>
      <p:bldP spid="21523" grpId="0"/>
      <p:bldP spid="21524" grpId="0"/>
      <p:bldP spid="21527" grpId="0"/>
      <p:bldP spid="2151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A75680E-F499-4441-8D6A-6F7008F5E827}"/>
              </a:ext>
            </a:extLst>
          </p:cNvPr>
          <p:cNvSpPr/>
          <p:nvPr/>
        </p:nvSpPr>
        <p:spPr>
          <a:xfrm>
            <a:off x="762000" y="457200"/>
            <a:ext cx="10896595" cy="6197179"/>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4">
            <a:extLst>
              <a:ext uri="{FF2B5EF4-FFF2-40B4-BE49-F238E27FC236}">
                <a16:creationId xmlns:a16="http://schemas.microsoft.com/office/drawing/2014/main" id="{5BBFD66C-C2D9-4C92-A433-4FDCB564A11D}"/>
              </a:ext>
            </a:extLst>
          </p:cNvPr>
          <p:cNvSpPr>
            <a:spLocks noChangeArrowheads="1"/>
          </p:cNvSpPr>
          <p:nvPr/>
        </p:nvSpPr>
        <p:spPr bwMode="auto">
          <a:xfrm>
            <a:off x="1828800" y="2133600"/>
            <a:ext cx="8534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30000"/>
              </a:lnSpc>
            </a:pPr>
            <a:r>
              <a:rPr lang="en-US" altLang="en-US" sz="2800" b="1" dirty="0" err="1">
                <a:solidFill>
                  <a:srgbClr val="0000CC"/>
                </a:solidFill>
                <a:cs typeface="Arial" panose="020B0604020202020204" pitchFamily="34" charset="0"/>
              </a:rPr>
              <a:t>Lập</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dàn</a:t>
            </a:r>
            <a:r>
              <a:rPr lang="en-US" altLang="en-US" sz="2800" b="1" dirty="0">
                <a:solidFill>
                  <a:srgbClr val="0000CC"/>
                </a:solidFill>
                <a:cs typeface="Arial" panose="020B0604020202020204" pitchFamily="34" charset="0"/>
              </a:rPr>
              <a:t> ý chi </a:t>
            </a:r>
            <a:r>
              <a:rPr lang="en-US" altLang="en-US" sz="2800" b="1" dirty="0" err="1">
                <a:solidFill>
                  <a:srgbClr val="0000CC"/>
                </a:solidFill>
                <a:cs typeface="Arial" panose="020B0604020202020204" pitchFamily="34" charset="0"/>
              </a:rPr>
              <a:t>tiết</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cho</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bài</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văn</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tả</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một</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người</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trong</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gia</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đình</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em</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chú</a:t>
            </a:r>
            <a:r>
              <a:rPr lang="en-US" altLang="en-US" sz="2800" b="1" dirty="0">
                <a:solidFill>
                  <a:srgbClr val="0000CC"/>
                </a:solidFill>
                <a:cs typeface="Arial" panose="020B0604020202020204" pitchFamily="34" charset="0"/>
              </a:rPr>
              <a:t> ý </a:t>
            </a:r>
            <a:r>
              <a:rPr lang="en-US" altLang="en-US" sz="2800" b="1" dirty="0" err="1">
                <a:solidFill>
                  <a:srgbClr val="0000CC"/>
                </a:solidFill>
                <a:cs typeface="Arial" panose="020B0604020202020204" pitchFamily="34" charset="0"/>
              </a:rPr>
              <a:t>những</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nét</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nổi</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bật</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về</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ngoại</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hình</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tính</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tình</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và</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hoạt</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động</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của</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người</a:t>
            </a:r>
            <a:r>
              <a:rPr lang="en-US" altLang="en-US" sz="2800" b="1" dirty="0">
                <a:solidFill>
                  <a:srgbClr val="0000CC"/>
                </a:solidFill>
                <a:cs typeface="Arial" panose="020B0604020202020204" pitchFamily="34" charset="0"/>
              </a:rPr>
              <a:t> </a:t>
            </a:r>
            <a:r>
              <a:rPr lang="en-US" altLang="en-US" sz="2800" b="1" dirty="0" err="1">
                <a:solidFill>
                  <a:srgbClr val="0000CC"/>
                </a:solidFill>
                <a:cs typeface="Arial" panose="020B0604020202020204" pitchFamily="34" charset="0"/>
              </a:rPr>
              <a:t>đó</a:t>
            </a:r>
            <a:r>
              <a:rPr lang="en-US" altLang="en-US" sz="2800" b="1" dirty="0">
                <a:solidFill>
                  <a:srgbClr val="0000CC"/>
                </a:solidFill>
                <a:cs typeface="Arial" panose="020B0604020202020204" pitchFamily="34" charset="0"/>
              </a:rPr>
              <a:t>).</a:t>
            </a:r>
          </a:p>
        </p:txBody>
      </p:sp>
      <p:cxnSp>
        <p:nvCxnSpPr>
          <p:cNvPr id="7" name="Straight Connector 6">
            <a:extLst>
              <a:ext uri="{FF2B5EF4-FFF2-40B4-BE49-F238E27FC236}">
                <a16:creationId xmlns:a16="http://schemas.microsoft.com/office/drawing/2014/main" id="{C9B8367F-F2D7-47C4-862C-ADCEE57A40BE}"/>
              </a:ext>
            </a:extLst>
          </p:cNvPr>
          <p:cNvCxnSpPr/>
          <p:nvPr/>
        </p:nvCxnSpPr>
        <p:spPr>
          <a:xfrm>
            <a:off x="7097713" y="2709863"/>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18D7E5-57C4-442E-8960-B5ADD49341F1}"/>
              </a:ext>
            </a:extLst>
          </p:cNvPr>
          <p:cNvCxnSpPr/>
          <p:nvPr/>
        </p:nvCxnSpPr>
        <p:spPr>
          <a:xfrm>
            <a:off x="1912938" y="324485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97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Cover">
            <a:extLst>
              <a:ext uri="{FF2B5EF4-FFF2-40B4-BE49-F238E27FC236}">
                <a16:creationId xmlns:a16="http://schemas.microsoft.com/office/drawing/2014/main" id="{331CA3A1-12CB-43EE-8F47-F978B31F3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513" y="5218113"/>
            <a:ext cx="340518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Cover">
            <a:extLst>
              <a:ext uri="{FF2B5EF4-FFF2-40B4-BE49-F238E27FC236}">
                <a16:creationId xmlns:a16="http://schemas.microsoft.com/office/drawing/2014/main" id="{363B0345-8F45-4E4F-855C-7137E5030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713" y="3128963"/>
            <a:ext cx="2008187"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Cover">
            <a:extLst>
              <a:ext uri="{FF2B5EF4-FFF2-40B4-BE49-F238E27FC236}">
                <a16:creationId xmlns:a16="http://schemas.microsoft.com/office/drawing/2014/main" id="{113D61D0-4876-4E56-891D-34DB4FD02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813" y="4379913"/>
            <a:ext cx="17716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Cover">
            <a:extLst>
              <a:ext uri="{FF2B5EF4-FFF2-40B4-BE49-F238E27FC236}">
                <a16:creationId xmlns:a16="http://schemas.microsoft.com/office/drawing/2014/main" id="{E811EF90-A993-482F-94F6-E787C41991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9813" y="4160838"/>
            <a:ext cx="16414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Cover">
            <a:extLst>
              <a:ext uri="{FF2B5EF4-FFF2-40B4-BE49-F238E27FC236}">
                <a16:creationId xmlns:a16="http://schemas.microsoft.com/office/drawing/2014/main" id="{51595AD0-86ED-4D10-B2C8-3B3106C3A3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3754438"/>
            <a:ext cx="14795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over">
            <a:extLst>
              <a:ext uri="{FF2B5EF4-FFF2-40B4-BE49-F238E27FC236}">
                <a16:creationId xmlns:a16="http://schemas.microsoft.com/office/drawing/2014/main" id="{8EF7E461-6C89-48E8-8BE8-633457A1C0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2663" y="3397250"/>
            <a:ext cx="148748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over">
            <a:extLst>
              <a:ext uri="{FF2B5EF4-FFF2-40B4-BE49-F238E27FC236}">
                <a16:creationId xmlns:a16="http://schemas.microsoft.com/office/drawing/2014/main" id="{2C509763-B787-4ECD-95BE-83B33E78AF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6013" y="3290888"/>
            <a:ext cx="26733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over">
            <a:extLst>
              <a:ext uri="{FF2B5EF4-FFF2-40B4-BE49-F238E27FC236}">
                <a16:creationId xmlns:a16="http://schemas.microsoft.com/office/drawing/2014/main" id="{1E638CB8-5776-4020-A3CB-8B1420975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0038" y="2105025"/>
            <a:ext cx="14795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over">
            <a:extLst>
              <a:ext uri="{FF2B5EF4-FFF2-40B4-BE49-F238E27FC236}">
                <a16:creationId xmlns:a16="http://schemas.microsoft.com/office/drawing/2014/main" id="{9E7FA915-78C6-4A25-91FF-EBC5DB1AF3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0038" y="2089150"/>
            <a:ext cx="15525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Cover">
            <a:extLst>
              <a:ext uri="{FF2B5EF4-FFF2-40B4-BE49-F238E27FC236}">
                <a16:creationId xmlns:a16="http://schemas.microsoft.com/office/drawing/2014/main" id="{F9C2452E-00CD-4AC1-B5D3-98B5E81155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0038" y="2055813"/>
            <a:ext cx="18129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Cover">
            <a:extLst>
              <a:ext uri="{FF2B5EF4-FFF2-40B4-BE49-F238E27FC236}">
                <a16:creationId xmlns:a16="http://schemas.microsoft.com/office/drawing/2014/main" id="{8DDBA9CA-F863-4E87-89BE-3DAB1D021F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2100" y="1714500"/>
            <a:ext cx="187801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Cover">
            <a:extLst>
              <a:ext uri="{FF2B5EF4-FFF2-40B4-BE49-F238E27FC236}">
                <a16:creationId xmlns:a16="http://schemas.microsoft.com/office/drawing/2014/main" id="{F5A5A813-1E0E-439D-AE8D-7A9EFA2A56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70825" y="1258888"/>
            <a:ext cx="16017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Cover">
            <a:extLst>
              <a:ext uri="{FF2B5EF4-FFF2-40B4-BE49-F238E27FC236}">
                <a16:creationId xmlns:a16="http://schemas.microsoft.com/office/drawing/2014/main" id="{36C783A4-C191-4237-8FA2-3BD0F0C57C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30925" y="1860550"/>
            <a:ext cx="19907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Cover">
            <a:extLst>
              <a:ext uri="{FF2B5EF4-FFF2-40B4-BE49-F238E27FC236}">
                <a16:creationId xmlns:a16="http://schemas.microsoft.com/office/drawing/2014/main" id="{71979D3E-0968-4397-BF12-AB0C9734D3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52713" y="2933700"/>
            <a:ext cx="37147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over">
            <a:extLst>
              <a:ext uri="{FF2B5EF4-FFF2-40B4-BE49-F238E27FC236}">
                <a16:creationId xmlns:a16="http://schemas.microsoft.com/office/drawing/2014/main" id="{DC33C6D4-6FE6-49DE-BD14-049073CB1A3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30763" y="1039813"/>
            <a:ext cx="27146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over">
            <a:extLst>
              <a:ext uri="{FF2B5EF4-FFF2-40B4-BE49-F238E27FC236}">
                <a16:creationId xmlns:a16="http://schemas.microsoft.com/office/drawing/2014/main" id="{003C2B10-A1F3-460B-8725-E660FC42B3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03500" y="1096963"/>
            <a:ext cx="24066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Cover">
            <a:extLst>
              <a:ext uri="{FF2B5EF4-FFF2-40B4-BE49-F238E27FC236}">
                <a16:creationId xmlns:a16="http://schemas.microsoft.com/office/drawing/2014/main" id="{E89CE17C-0E1B-43F8-9A20-4A621DF8D6D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1600200"/>
            <a:ext cx="19431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7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101E641B-F41C-4557-8436-27DC35494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02"/>
            <a:ext cx="12138461" cy="6906498"/>
          </a:xfrm>
          <a:prstGeom prst="rect">
            <a:avLst/>
          </a:prstGeom>
        </p:spPr>
      </p:pic>
      <p:sp>
        <p:nvSpPr>
          <p:cNvPr id="33797" name="Text Box 5">
            <a:extLst>
              <a:ext uri="{FF2B5EF4-FFF2-40B4-BE49-F238E27FC236}">
                <a16:creationId xmlns:a16="http://schemas.microsoft.com/office/drawing/2014/main" id="{A8BB05EA-2163-49D1-829A-B3BCD0117438}"/>
              </a:ext>
            </a:extLst>
          </p:cNvPr>
          <p:cNvSpPr txBox="1">
            <a:spLocks noChangeArrowheads="1"/>
          </p:cNvSpPr>
          <p:nvPr/>
        </p:nvSpPr>
        <p:spPr bwMode="auto">
          <a:xfrm>
            <a:off x="2057400" y="1760041"/>
            <a:ext cx="838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Clr>
                <a:srgbClr val="0000D0"/>
              </a:buClr>
              <a:buSzPct val="160000"/>
              <a:buNone/>
            </a:pPr>
            <a:r>
              <a:rPr lang="en-US" altLang="en-US">
                <a:cs typeface="Times New Roman" panose="02020603050405020304" pitchFamily="18" charset="0"/>
              </a:rPr>
              <a:t>- Hãy chia sẻ những đặc điểm ấn tượng của mình với người thân? </a:t>
            </a:r>
          </a:p>
        </p:txBody>
      </p:sp>
      <p:sp>
        <p:nvSpPr>
          <p:cNvPr id="4" name="TextBox 3">
            <a:extLst>
              <a:ext uri="{FF2B5EF4-FFF2-40B4-BE49-F238E27FC236}">
                <a16:creationId xmlns:a16="http://schemas.microsoft.com/office/drawing/2014/main" id="{DCEC579C-A42D-4441-BD5A-645C3AD58563}"/>
              </a:ext>
            </a:extLst>
          </p:cNvPr>
          <p:cNvSpPr txBox="1"/>
          <p:nvPr/>
        </p:nvSpPr>
        <p:spPr>
          <a:xfrm>
            <a:off x="5029200" y="990600"/>
            <a:ext cx="3733800" cy="769441"/>
          </a:xfrm>
          <a:prstGeom prst="rect">
            <a:avLst/>
          </a:prstGeom>
          <a:noFill/>
        </p:spPr>
        <p:txBody>
          <a:bodyPr wrap="square" rtlCol="0">
            <a:spAutoFit/>
          </a:bodyPr>
          <a:lstStyle/>
          <a:p>
            <a:r>
              <a:rPr lang="en-US" sz="4400" b="1" dirty="0"/>
              <a:t>Vận dụng</a:t>
            </a:r>
          </a:p>
        </p:txBody>
      </p:sp>
      <p:sp>
        <p:nvSpPr>
          <p:cNvPr id="6" name="Text Box 5">
            <a:extLst>
              <a:ext uri="{FF2B5EF4-FFF2-40B4-BE49-F238E27FC236}">
                <a16:creationId xmlns:a16="http://schemas.microsoft.com/office/drawing/2014/main" id="{00A6079B-3788-4D0F-B22A-8A522192D56E}"/>
              </a:ext>
            </a:extLst>
          </p:cNvPr>
          <p:cNvSpPr txBox="1">
            <a:spLocks noChangeArrowheads="1"/>
          </p:cNvSpPr>
          <p:nvPr/>
        </p:nvSpPr>
        <p:spPr bwMode="auto">
          <a:xfrm>
            <a:off x="2209800" y="3276600"/>
            <a:ext cx="838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Clr>
                <a:srgbClr val="0000D0"/>
              </a:buClr>
              <a:buSzPct val="160000"/>
              <a:buNone/>
            </a:pPr>
            <a:r>
              <a:rPr lang="en-US" altLang="en-US" dirty="0">
                <a:cs typeface="Times New Roman" panose="02020603050405020304" pitchFamily="18" charset="0"/>
              </a:rPr>
              <a:t>CBBS: </a:t>
            </a:r>
          </a:p>
          <a:p>
            <a:pPr eaLnBrk="1" hangingPunct="1">
              <a:spcBef>
                <a:spcPct val="50000"/>
              </a:spcBef>
              <a:buClr>
                <a:srgbClr val="0000D0"/>
              </a:buClr>
              <a:buSzPct val="160000"/>
              <a:buNone/>
            </a:pPr>
            <a:r>
              <a:rPr lang="en-US" altLang="en-US" dirty="0">
                <a:cs typeface="Times New Roman" panose="02020603050405020304" pitchFamily="18" charset="0"/>
              </a:rPr>
              <a:t>- </a:t>
            </a:r>
            <a:r>
              <a:rPr lang="en-US" altLang="en-US" dirty="0" err="1">
                <a:cs typeface="Times New Roman" panose="02020603050405020304" pitchFamily="18" charset="0"/>
              </a:rPr>
              <a:t>Luyện</a:t>
            </a:r>
            <a:r>
              <a:rPr lang="en-US" altLang="en-US" dirty="0">
                <a:cs typeface="Times New Roman" panose="02020603050405020304" pitchFamily="18" charset="0"/>
              </a:rPr>
              <a:t> </a:t>
            </a:r>
            <a:r>
              <a:rPr lang="en-US" altLang="en-US" dirty="0" err="1">
                <a:cs typeface="Times New Roman" panose="02020603050405020304" pitchFamily="18" charset="0"/>
              </a:rPr>
              <a:t>tập</a:t>
            </a:r>
            <a:r>
              <a:rPr lang="en-US" altLang="en-US" dirty="0">
                <a:cs typeface="Times New Roman" panose="02020603050405020304" pitchFamily="18" charset="0"/>
              </a:rPr>
              <a:t> </a:t>
            </a:r>
            <a:r>
              <a:rPr lang="en-US" altLang="en-US" dirty="0" err="1">
                <a:cs typeface="Times New Roman" panose="02020603050405020304" pitchFamily="18" charset="0"/>
              </a:rPr>
              <a:t>tả</a:t>
            </a:r>
            <a:r>
              <a:rPr lang="en-US" altLang="en-US" dirty="0">
                <a:cs typeface="Times New Roman" panose="02020603050405020304" pitchFamily="18" charset="0"/>
              </a:rPr>
              <a:t> </a:t>
            </a:r>
            <a:r>
              <a:rPr lang="en-US" altLang="en-US" dirty="0" err="1">
                <a:cs typeface="Times New Roman" panose="02020603050405020304" pitchFamily="18" charset="0"/>
              </a:rPr>
              <a:t>người</a:t>
            </a:r>
            <a:r>
              <a:rPr lang="en-US" altLang="en-US" dirty="0">
                <a:cs typeface="Times New Roman" panose="02020603050405020304" pitchFamily="18" charset="0"/>
              </a:rPr>
              <a:t> (Quan </a:t>
            </a:r>
            <a:r>
              <a:rPr lang="en-US" altLang="en-US" dirty="0" err="1">
                <a:cs typeface="Times New Roman" panose="02020603050405020304" pitchFamily="18" charset="0"/>
              </a:rPr>
              <a:t>sát</a:t>
            </a:r>
            <a:r>
              <a:rPr lang="en-US" altLang="en-US" dirty="0">
                <a:cs typeface="Times New Roman" panose="02020603050405020304" pitchFamily="18" charset="0"/>
              </a:rPr>
              <a:t> </a:t>
            </a:r>
            <a:r>
              <a:rPr lang="en-US" altLang="en-US" dirty="0" err="1">
                <a:cs typeface="Times New Roman" panose="02020603050405020304" pitchFamily="18" charset="0"/>
              </a:rPr>
              <a:t>và</a:t>
            </a:r>
            <a:r>
              <a:rPr lang="en-US" altLang="en-US" dirty="0">
                <a:cs typeface="Times New Roman" panose="02020603050405020304" pitchFamily="18" charset="0"/>
              </a:rPr>
              <a:t> </a:t>
            </a:r>
            <a:r>
              <a:rPr lang="en-US" altLang="en-US" dirty="0" err="1">
                <a:cs typeface="Times New Roman" panose="02020603050405020304" pitchFamily="18" charset="0"/>
              </a:rPr>
              <a:t>chọn</a:t>
            </a:r>
            <a:r>
              <a:rPr lang="en-US" altLang="en-US" dirty="0">
                <a:cs typeface="Times New Roman" panose="02020603050405020304" pitchFamily="18" charset="0"/>
              </a:rPr>
              <a:t> </a:t>
            </a:r>
            <a:r>
              <a:rPr lang="en-US" altLang="en-US" dirty="0" err="1">
                <a:cs typeface="Times New Roman" panose="02020603050405020304" pitchFamily="18" charset="0"/>
              </a:rPr>
              <a:t>lọc</a:t>
            </a:r>
            <a:r>
              <a:rPr lang="en-US" altLang="en-US" dirty="0">
                <a:cs typeface="Times New Roman" panose="02020603050405020304" pitchFamily="18" charset="0"/>
              </a:rPr>
              <a:t> chi </a:t>
            </a:r>
            <a:r>
              <a:rPr lang="en-US" altLang="en-US" dirty="0" err="1">
                <a:cs typeface="Times New Roman" panose="02020603050405020304" pitchFamily="18" charset="0"/>
              </a:rPr>
              <a:t>tiết</a:t>
            </a:r>
            <a:r>
              <a:rPr lang="en-US" altLang="en-US" dirty="0">
                <a:cs typeface="Times New Roman" panose="02020603050405020304" pitchFamily="18" charset="0"/>
              </a:rPr>
              <a:t>)</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3797"/>
                                        </p:tgtEl>
                                        <p:attrNameLst>
                                          <p:attrName>style.visibility</p:attrName>
                                        </p:attrNameLst>
                                      </p:cBhvr>
                                      <p:to>
                                        <p:strVal val="visible"/>
                                      </p:to>
                                    </p:set>
                                    <p:animEffect transition="in" filter="fade">
                                      <p:cBhvr>
                                        <p:cTn id="7" dur="500"/>
                                        <p:tgtEl>
                                          <p:spTgt spid="33797"/>
                                        </p:tgtEl>
                                      </p:cBhvr>
                                    </p:animEffect>
                                    <p:anim calcmode="lin" valueType="num">
                                      <p:cBhvr>
                                        <p:cTn id="8" dur="500" fill="hold"/>
                                        <p:tgtEl>
                                          <p:spTgt spid="33797"/>
                                        </p:tgtEl>
                                        <p:attrNameLst>
                                          <p:attrName>ppt_x</p:attrName>
                                        </p:attrNameLst>
                                      </p:cBhvr>
                                      <p:tavLst>
                                        <p:tav tm="0">
                                          <p:val>
                                            <p:strVal val="#ppt_x-.1"/>
                                          </p:val>
                                        </p:tav>
                                        <p:tav tm="100000">
                                          <p:val>
                                            <p:strVal val="#ppt_x"/>
                                          </p:val>
                                        </p:tav>
                                      </p:tavLst>
                                    </p:anim>
                                    <p:anim calcmode="lin" valueType="num">
                                      <p:cBhvr>
                                        <p:cTn id="9"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CE04F0A-83A9-4970-88C9-462ACBF91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0004"/>
            <a:ext cx="12290861" cy="6888003"/>
          </a:xfrm>
          <a:prstGeom prst="rect">
            <a:avLst/>
          </a:prstGeom>
        </p:spPr>
      </p:pic>
      <p:sp>
        <p:nvSpPr>
          <p:cNvPr id="7" name="Rectangle: Rounded Corners 6">
            <a:extLst>
              <a:ext uri="{FF2B5EF4-FFF2-40B4-BE49-F238E27FC236}">
                <a16:creationId xmlns:a16="http://schemas.microsoft.com/office/drawing/2014/main" id="{B5B506EB-0C62-4BEA-AA65-22B4FE4AED6A}"/>
              </a:ext>
            </a:extLst>
          </p:cNvPr>
          <p:cNvSpPr/>
          <p:nvPr/>
        </p:nvSpPr>
        <p:spPr>
          <a:xfrm>
            <a:off x="762000" y="990600"/>
            <a:ext cx="10439400" cy="487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23" name="TextBox 2">
            <a:extLst>
              <a:ext uri="{FF2B5EF4-FFF2-40B4-BE49-F238E27FC236}">
                <a16:creationId xmlns:a16="http://schemas.microsoft.com/office/drawing/2014/main" id="{4232F034-C059-442E-A60A-1D55156327A6}"/>
              </a:ext>
            </a:extLst>
          </p:cNvPr>
          <p:cNvSpPr txBox="1">
            <a:spLocks noChangeArrowheads="1"/>
          </p:cNvSpPr>
          <p:nvPr/>
        </p:nvSpPr>
        <p:spPr bwMode="auto">
          <a:xfrm>
            <a:off x="1104900" y="1066800"/>
            <a:ext cx="9982200" cy="444429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6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60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altLang="en-US" sz="6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60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altLang="en-US" sz="6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600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altLang="en-US" sz="6000">
                <a:solidFill>
                  <a:schemeClr val="tx1">
                    <a:lumMod val="95000"/>
                    <a:lumOff val="5000"/>
                  </a:schemeClr>
                </a:solidFill>
                <a:latin typeface="Times New Roman" panose="02020603050405020304" pitchFamily="18" charset="0"/>
                <a:cs typeface="Times New Roman" panose="02020603050405020304" pitchFamily="18" charset="0"/>
              </a:rPr>
              <a:t> đạt</a:t>
            </a: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lnSpc>
                <a:spcPct val="150000"/>
              </a:lnSpc>
              <a:defRPr/>
            </a:pPr>
            <a:r>
              <a:rPr lang="en-US" dirty="0">
                <a:solidFill>
                  <a:schemeClr val="tx1">
                    <a:lumMod val="95000"/>
                    <a:lumOff val="5000"/>
                  </a:schemeClr>
                </a:solidFill>
                <a:latin typeface="+mj-lt"/>
              </a:rPr>
              <a:t> </a:t>
            </a:r>
            <a:r>
              <a:rPr lang="vi-VN" dirty="0">
                <a:solidFill>
                  <a:schemeClr val="tx1">
                    <a:lumMod val="95000"/>
                    <a:lumOff val="5000"/>
                  </a:schemeClr>
                </a:solidFill>
                <a:latin typeface="+mj-lt"/>
              </a:rPr>
              <a:t> Nắm được cấu tạo ba phần (mở bài, thân bài, kết bài) của bài văn tả người (nội dung ghi nhớ).</a:t>
            </a:r>
          </a:p>
          <a:p>
            <a:pPr eaLnBrk="1" hangingPunct="1">
              <a:lnSpc>
                <a:spcPct val="150000"/>
              </a:lnSpc>
              <a:defRPr/>
            </a:pPr>
            <a:r>
              <a:rPr lang="en-US" dirty="0">
                <a:solidFill>
                  <a:schemeClr val="tx1">
                    <a:lumMod val="95000"/>
                    <a:lumOff val="5000"/>
                  </a:schemeClr>
                </a:solidFill>
                <a:latin typeface="+mj-lt"/>
              </a:rPr>
              <a:t> </a:t>
            </a:r>
            <a:r>
              <a:rPr lang="vi-VN" dirty="0">
                <a:solidFill>
                  <a:schemeClr val="tx1">
                    <a:lumMod val="95000"/>
                    <a:lumOff val="5000"/>
                  </a:schemeClr>
                </a:solidFill>
                <a:latin typeface="+mj-lt"/>
              </a:rPr>
              <a:t> Lập được dàn ý chi tiết cho bài văn tả một người thân trong gia đình.</a:t>
            </a:r>
          </a:p>
          <a:p>
            <a:pPr algn="ctr" eaLnBrk="1" hangingPunct="1">
              <a:spcBef>
                <a:spcPct val="0"/>
              </a:spcBef>
              <a:buFontTx/>
              <a:buNone/>
              <a:defRPr/>
            </a:pPr>
            <a:endPar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056160"/>
      </p:ext>
    </p:extLst>
  </p:cSld>
  <p:clrMapOvr>
    <a:masterClrMapping/>
  </p:clrMapOvr>
  <p:transition spd="slow"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30C69A1-3FB6-47C9-AC87-C241BEB6B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0004"/>
            <a:ext cx="12290861" cy="6888003"/>
          </a:xfrm>
          <a:prstGeom prst="rect">
            <a:avLst/>
          </a:prstGeom>
        </p:spPr>
      </p:pic>
      <p:sp>
        <p:nvSpPr>
          <p:cNvPr id="4099" name="TextBox 1">
            <a:extLst>
              <a:ext uri="{FF2B5EF4-FFF2-40B4-BE49-F238E27FC236}">
                <a16:creationId xmlns:a16="http://schemas.microsoft.com/office/drawing/2014/main" id="{AF264C72-8E38-4B0C-A897-0CA1FA48928D}"/>
              </a:ext>
            </a:extLst>
          </p:cNvPr>
          <p:cNvSpPr txBox="1">
            <a:spLocks noChangeArrowheads="1"/>
          </p:cNvSpPr>
          <p:nvPr/>
        </p:nvSpPr>
        <p:spPr bwMode="auto">
          <a:xfrm>
            <a:off x="3581400" y="2320925"/>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r>
              <a:rPr lang="en-US" altLang="en-US" sz="6600" b="1" dirty="0">
                <a:solidFill>
                  <a:schemeClr val="accent1">
                    <a:lumMod val="25000"/>
                  </a:schemeClr>
                </a:solidFill>
                <a:cs typeface="Times New Roman" panose="02020603050405020304" pitchFamily="18" charset="0"/>
              </a:rPr>
              <a:t>KHỞI ĐỘNG</a:t>
            </a:r>
          </a:p>
        </p:txBody>
      </p:sp>
    </p:spTree>
  </p:cSld>
  <p:clrMapOvr>
    <a:masterClrMapping/>
  </p:clrMapOvr>
  <p:transition spd="slow"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905000" y="3048001"/>
            <a:ext cx="8253412" cy="1666875"/>
          </a:xfrm>
          <a:prstGeom prst="rect">
            <a:avLst/>
          </a:prstGeom>
        </p:spPr>
        <p:txBody>
          <a:bodyPr wrap="none" fromWordArt="1">
            <a:prstTxWarp prst="textArchUp">
              <a:avLst/>
            </a:prstTxWarp>
          </a:bodyPr>
          <a:lstStyle/>
          <a:p>
            <a:pPr algn="ctr"/>
            <a:r>
              <a:rPr lang="en-US" sz="1100" kern="10" dirty="0">
                <a:ln w="9525">
                  <a:solidFill>
                    <a:srgbClr val="FF0000"/>
                  </a:solidFill>
                  <a:round/>
                  <a:headEnd/>
                  <a:tailEnd/>
                </a:ln>
                <a:solidFill>
                  <a:srgbClr val="FF0000"/>
                </a:solidFill>
                <a:latin typeface="Times New Roman"/>
                <a:cs typeface="Times New Roman"/>
              </a:rPr>
              <a:t>CHÚC CÁC CON HỌC TỐT!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over">
            <a:extLst>
              <a:ext uri="{FF2B5EF4-FFF2-40B4-BE49-F238E27FC236}">
                <a16:creationId xmlns:a16="http://schemas.microsoft.com/office/drawing/2014/main" id="{46EAC468-B61C-46BF-8BF5-EB3928DF7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3308350"/>
            <a:ext cx="4859337"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Cover">
            <a:extLst>
              <a:ext uri="{FF2B5EF4-FFF2-40B4-BE49-F238E27FC236}">
                <a16:creationId xmlns:a16="http://schemas.microsoft.com/office/drawing/2014/main" id="{F6664C9A-5C75-4C7C-B263-BB316A2B8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5" y="3284537"/>
            <a:ext cx="531336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over">
            <a:extLst>
              <a:ext uri="{FF2B5EF4-FFF2-40B4-BE49-F238E27FC236}">
                <a16:creationId xmlns:a16="http://schemas.microsoft.com/office/drawing/2014/main" id="{5D168056-6B3F-4EAC-ABC9-0D150E11A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25" y="927100"/>
            <a:ext cx="495458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over">
            <a:extLst>
              <a:ext uri="{FF2B5EF4-FFF2-40B4-BE49-F238E27FC236}">
                <a16:creationId xmlns:a16="http://schemas.microsoft.com/office/drawing/2014/main" id="{DE3E8A06-4172-45AA-B526-2153F4E90B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25" y="88900"/>
            <a:ext cx="401002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ver">
            <a:extLst>
              <a:ext uri="{FF2B5EF4-FFF2-40B4-BE49-F238E27FC236}">
                <a16:creationId xmlns:a16="http://schemas.microsoft.com/office/drawing/2014/main" id="{B95DA486-1DD9-426E-8993-7991248D6D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25" y="1895475"/>
            <a:ext cx="56737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over">
            <a:extLst>
              <a:ext uri="{FF2B5EF4-FFF2-40B4-BE49-F238E27FC236}">
                <a16:creationId xmlns:a16="http://schemas.microsoft.com/office/drawing/2014/main" id="{6D96B483-C09E-4DE2-8BD1-C46D6FE35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590800"/>
            <a:ext cx="32194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C569C238-C5B8-4D12-9B09-CC326F1C3294}"/>
              </a:ext>
            </a:extLst>
          </p:cNvPr>
          <p:cNvSpPr/>
          <p:nvPr/>
        </p:nvSpPr>
        <p:spPr>
          <a:xfrm>
            <a:off x="-205299" y="1890712"/>
            <a:ext cx="533400" cy="4038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144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032DB6BF-C9D9-4975-B421-6401CF5DC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2" y="-1"/>
            <a:ext cx="12248972" cy="6853287"/>
          </a:xfrm>
          <a:prstGeom prst="rect">
            <a:avLst/>
          </a:prstGeom>
        </p:spPr>
      </p:pic>
      <p:sp>
        <p:nvSpPr>
          <p:cNvPr id="5123" name="Title 1">
            <a:extLst>
              <a:ext uri="{FF2B5EF4-FFF2-40B4-BE49-F238E27FC236}">
                <a16:creationId xmlns:a16="http://schemas.microsoft.com/office/drawing/2014/main" id="{D7DC7F00-E0B8-40CE-8734-9F9BBFD03A11}"/>
              </a:ext>
            </a:extLst>
          </p:cNvPr>
          <p:cNvSpPr>
            <a:spLocks noGrp="1" noChangeArrowheads="1"/>
          </p:cNvSpPr>
          <p:nvPr>
            <p:ph type="title"/>
          </p:nvPr>
        </p:nvSpPr>
        <p:spPr/>
        <p:txBody>
          <a:bodyPr/>
          <a:lstStyle/>
          <a:p>
            <a:endParaRPr lang="en-US" altLang="en-US"/>
          </a:p>
        </p:txBody>
      </p:sp>
      <p:pic>
        <p:nvPicPr>
          <p:cNvPr id="5" name="Content Placeholder 4" descr="HINH SCAN">
            <a:extLst>
              <a:ext uri="{FF2B5EF4-FFF2-40B4-BE49-F238E27FC236}">
                <a16:creationId xmlns:a16="http://schemas.microsoft.com/office/drawing/2014/main" id="{8782062F-E482-49D5-8CD8-5CE9853EF4E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760788" y="152400"/>
            <a:ext cx="8202612" cy="6553200"/>
          </a:xfrm>
          <a:noFill/>
          <a:ln w="101600" cmpd="tri">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F5FD0B01-261E-4A96-B7A8-5FF356EDDA4B}"/>
              </a:ext>
            </a:extLst>
          </p:cNvPr>
          <p:cNvSpPr>
            <a:spLocks noGrp="1" noChangeArrowheads="1"/>
          </p:cNvSpPr>
          <p:nvPr>
            <p:ph sz="half" idx="1"/>
          </p:nvPr>
        </p:nvSpPr>
        <p:spPr>
          <a:xfrm>
            <a:off x="359569" y="1193405"/>
            <a:ext cx="3151188" cy="997743"/>
          </a:xfrm>
          <a:solidFill>
            <a:srgbClr val="C9F4FA"/>
          </a:solidFill>
        </p:spPr>
        <p:txBody>
          <a:bodyPr/>
          <a:lstStyle/>
          <a:p>
            <a:pPr marL="0" indent="0" algn="ctr">
              <a:buNone/>
            </a:pPr>
            <a:r>
              <a:rPr lang="en-US" altLang="en-US" b="1" dirty="0">
                <a:solidFill>
                  <a:srgbClr val="0000FF"/>
                </a:solidFill>
              </a:rPr>
              <a:t> Người trong tranh đang làm gì?</a:t>
            </a:r>
            <a:endParaRPr lang="en-US" altLang="en-US" dirty="0"/>
          </a:p>
        </p:txBody>
      </p:sp>
      <p:sp>
        <p:nvSpPr>
          <p:cNvPr id="9" name="Rectangle 8">
            <a:extLst>
              <a:ext uri="{FF2B5EF4-FFF2-40B4-BE49-F238E27FC236}">
                <a16:creationId xmlns:a16="http://schemas.microsoft.com/office/drawing/2014/main" id="{8B2E04F7-ED30-4EAF-82DF-F97EF5F713C5}"/>
              </a:ext>
            </a:extLst>
          </p:cNvPr>
          <p:cNvSpPr/>
          <p:nvPr/>
        </p:nvSpPr>
        <p:spPr>
          <a:xfrm>
            <a:off x="411163" y="3153300"/>
            <a:ext cx="3048000" cy="1384995"/>
          </a:xfrm>
          <a:prstGeom prst="rect">
            <a:avLst/>
          </a:prstGeom>
          <a:solidFill>
            <a:srgbClr val="C9F4FA"/>
          </a:solidFill>
        </p:spPr>
        <p:txBody>
          <a:bodyPr wrap="square">
            <a:spAutoFit/>
          </a:bodyPr>
          <a:lstStyle/>
          <a:p>
            <a:pPr algn="just" eaLnBrk="1" hangingPunct="1">
              <a:defRPr/>
            </a:pPr>
            <a:r>
              <a:rPr lang="en-US" altLang="en-US" sz="2800" b="1" dirty="0" err="1">
                <a:solidFill>
                  <a:srgbClr val="0000FF"/>
                </a:solidFill>
                <a:latin typeface="+mj-lt"/>
              </a:rPr>
              <a:t>Em</a:t>
            </a:r>
            <a:r>
              <a:rPr lang="en-US" altLang="en-US" sz="2800" b="1" dirty="0">
                <a:solidFill>
                  <a:srgbClr val="0000FF"/>
                </a:solidFill>
                <a:latin typeface="+mj-lt"/>
              </a:rPr>
              <a:t> </a:t>
            </a:r>
            <a:r>
              <a:rPr lang="en-US" altLang="en-US" sz="2800" b="1" dirty="0" err="1">
                <a:solidFill>
                  <a:srgbClr val="0000FF"/>
                </a:solidFill>
                <a:latin typeface="+mj-lt"/>
              </a:rPr>
              <a:t>có</a:t>
            </a:r>
            <a:r>
              <a:rPr lang="en-US" altLang="en-US" sz="2800" b="1" dirty="0">
                <a:solidFill>
                  <a:srgbClr val="0000FF"/>
                </a:solidFill>
                <a:latin typeface="+mj-lt"/>
              </a:rPr>
              <a:t> </a:t>
            </a:r>
            <a:r>
              <a:rPr lang="en-US" altLang="en-US" sz="2800" b="1" dirty="0" err="1">
                <a:solidFill>
                  <a:srgbClr val="0000FF"/>
                </a:solidFill>
                <a:latin typeface="+mj-lt"/>
              </a:rPr>
              <a:t>cảm</a:t>
            </a:r>
            <a:r>
              <a:rPr lang="en-US" altLang="en-US" sz="2800" b="1" dirty="0">
                <a:solidFill>
                  <a:srgbClr val="0000FF"/>
                </a:solidFill>
                <a:latin typeface="+mj-lt"/>
              </a:rPr>
              <a:t> </a:t>
            </a:r>
            <a:r>
              <a:rPr lang="en-US" altLang="en-US" sz="2800" b="1" dirty="0" err="1">
                <a:solidFill>
                  <a:srgbClr val="0000FF"/>
                </a:solidFill>
                <a:latin typeface="+mj-lt"/>
              </a:rPr>
              <a:t>nhận</a:t>
            </a:r>
            <a:r>
              <a:rPr lang="en-US" altLang="en-US" sz="2800" b="1" dirty="0">
                <a:solidFill>
                  <a:srgbClr val="0000FF"/>
                </a:solidFill>
                <a:latin typeface="+mj-lt"/>
              </a:rPr>
              <a:t> </a:t>
            </a:r>
            <a:r>
              <a:rPr lang="en-US" altLang="en-US" sz="2800" b="1" dirty="0" err="1">
                <a:solidFill>
                  <a:srgbClr val="0000FF"/>
                </a:solidFill>
                <a:latin typeface="+mj-lt"/>
              </a:rPr>
              <a:t>gì</a:t>
            </a:r>
            <a:r>
              <a:rPr lang="en-US" altLang="en-US" sz="2800" b="1" dirty="0">
                <a:solidFill>
                  <a:srgbClr val="0000FF"/>
                </a:solidFill>
                <a:latin typeface="+mj-lt"/>
              </a:rPr>
              <a:t> </a:t>
            </a:r>
            <a:r>
              <a:rPr lang="en-US" altLang="en-US" sz="2800" b="1" dirty="0" err="1">
                <a:solidFill>
                  <a:srgbClr val="0000FF"/>
                </a:solidFill>
                <a:latin typeface="+mj-lt"/>
              </a:rPr>
              <a:t>về</a:t>
            </a:r>
            <a:r>
              <a:rPr lang="en-US" altLang="en-US" sz="2800" b="1" dirty="0">
                <a:solidFill>
                  <a:srgbClr val="0000FF"/>
                </a:solidFill>
                <a:latin typeface="+mj-lt"/>
              </a:rPr>
              <a:t> </a:t>
            </a:r>
            <a:r>
              <a:rPr lang="en-US" altLang="en-US" sz="2800" b="1" dirty="0" err="1">
                <a:solidFill>
                  <a:srgbClr val="0000FF"/>
                </a:solidFill>
                <a:latin typeface="+mj-lt"/>
              </a:rPr>
              <a:t>người</a:t>
            </a:r>
            <a:r>
              <a:rPr lang="en-US" altLang="en-US" sz="2800" b="1" dirty="0">
                <a:solidFill>
                  <a:srgbClr val="0000FF"/>
                </a:solidFill>
                <a:latin typeface="+mj-lt"/>
              </a:rPr>
              <a:t> </a:t>
            </a:r>
            <a:r>
              <a:rPr lang="en-US" altLang="en-US" sz="2800" b="1" dirty="0" err="1">
                <a:solidFill>
                  <a:srgbClr val="0000FF"/>
                </a:solidFill>
                <a:latin typeface="+mj-lt"/>
              </a:rPr>
              <a:t>thanh</a:t>
            </a:r>
            <a:r>
              <a:rPr lang="en-US" altLang="en-US" sz="2800" b="1" dirty="0">
                <a:solidFill>
                  <a:srgbClr val="0000FF"/>
                </a:solidFill>
                <a:latin typeface="+mj-lt"/>
              </a:rPr>
              <a:t> </a:t>
            </a:r>
            <a:r>
              <a:rPr lang="en-US" altLang="en-US" sz="2800" b="1" dirty="0" err="1">
                <a:solidFill>
                  <a:srgbClr val="0000FF"/>
                </a:solidFill>
                <a:latin typeface="+mj-lt"/>
              </a:rPr>
              <a:t>niên</a:t>
            </a:r>
            <a:r>
              <a:rPr lang="en-US" altLang="en-US" sz="2800" b="1" dirty="0">
                <a:solidFill>
                  <a:srgbClr val="0000FF"/>
                </a:solidFill>
                <a:latin typeface="+mj-lt"/>
              </a:rPr>
              <a:t> </a:t>
            </a:r>
            <a:r>
              <a:rPr lang="en-US" altLang="en-US" sz="2800" b="1" dirty="0" err="1">
                <a:solidFill>
                  <a:srgbClr val="0000FF"/>
                </a:solidFill>
                <a:latin typeface="+mj-lt"/>
              </a:rPr>
              <a:t>trong</a:t>
            </a:r>
            <a:r>
              <a:rPr lang="en-US" altLang="en-US" sz="2800" b="1" dirty="0">
                <a:solidFill>
                  <a:srgbClr val="0000FF"/>
                </a:solidFill>
                <a:latin typeface="+mj-lt"/>
              </a:rPr>
              <a:t> </a:t>
            </a:r>
            <a:r>
              <a:rPr lang="en-US" altLang="en-US" sz="2800" b="1" dirty="0" err="1">
                <a:solidFill>
                  <a:srgbClr val="0000FF"/>
                </a:solidFill>
                <a:latin typeface="+mj-lt"/>
              </a:rPr>
              <a:t>tranh</a:t>
            </a:r>
            <a:r>
              <a:rPr lang="en-US" altLang="en-US" sz="2800" b="1" dirty="0">
                <a:solidFill>
                  <a:srgbClr val="0000FF"/>
                </a:solidFill>
                <a:latin typeface="+mj-lt"/>
              </a:rPr>
              <a:t>?</a:t>
            </a:r>
            <a:endParaRPr lang="en-US" sz="2800" dirty="0">
              <a:latin typeface="+mj-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CE04F0A-83A9-4970-88C9-462ACBF91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0004"/>
            <a:ext cx="12290861" cy="6888003"/>
          </a:xfrm>
          <a:prstGeom prst="rect">
            <a:avLst/>
          </a:prstGeom>
        </p:spPr>
      </p:pic>
      <p:sp>
        <p:nvSpPr>
          <p:cNvPr id="7" name="Rectangle: Rounded Corners 6">
            <a:extLst>
              <a:ext uri="{FF2B5EF4-FFF2-40B4-BE49-F238E27FC236}">
                <a16:creationId xmlns:a16="http://schemas.microsoft.com/office/drawing/2014/main" id="{B5B506EB-0C62-4BEA-AA65-22B4FE4AED6A}"/>
              </a:ext>
            </a:extLst>
          </p:cNvPr>
          <p:cNvSpPr/>
          <p:nvPr/>
        </p:nvSpPr>
        <p:spPr>
          <a:xfrm>
            <a:off x="762000" y="990600"/>
            <a:ext cx="10439400" cy="487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23" name="TextBox 2">
            <a:extLst>
              <a:ext uri="{FF2B5EF4-FFF2-40B4-BE49-F238E27FC236}">
                <a16:creationId xmlns:a16="http://schemas.microsoft.com/office/drawing/2014/main" id="{4232F034-C059-442E-A60A-1D55156327A6}"/>
              </a:ext>
            </a:extLst>
          </p:cNvPr>
          <p:cNvSpPr txBox="1">
            <a:spLocks noChangeArrowheads="1"/>
          </p:cNvSpPr>
          <p:nvPr/>
        </p:nvSpPr>
        <p:spPr bwMode="auto">
          <a:xfrm>
            <a:off x="1104900" y="1066800"/>
            <a:ext cx="9982200" cy="444429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en-US" sz="6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60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altLang="en-US" sz="6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60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altLang="en-US" sz="6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600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altLang="en-US" sz="6000">
                <a:solidFill>
                  <a:schemeClr val="tx1">
                    <a:lumMod val="95000"/>
                    <a:lumOff val="5000"/>
                  </a:schemeClr>
                </a:solidFill>
                <a:latin typeface="Times New Roman" panose="02020603050405020304" pitchFamily="18" charset="0"/>
                <a:cs typeface="Times New Roman" panose="02020603050405020304" pitchFamily="18" charset="0"/>
              </a:rPr>
              <a:t> đạt</a:t>
            </a:r>
            <a:endParaRPr lang="en-US" alt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lnSpc>
                <a:spcPct val="150000"/>
              </a:lnSpc>
              <a:defRPr/>
            </a:pPr>
            <a:r>
              <a:rPr lang="en-US" dirty="0">
                <a:solidFill>
                  <a:schemeClr val="tx1">
                    <a:lumMod val="95000"/>
                    <a:lumOff val="5000"/>
                  </a:schemeClr>
                </a:solidFill>
                <a:latin typeface="+mj-lt"/>
              </a:rPr>
              <a:t> </a:t>
            </a:r>
            <a:r>
              <a:rPr lang="vi-VN" dirty="0">
                <a:solidFill>
                  <a:schemeClr val="tx1">
                    <a:lumMod val="95000"/>
                    <a:lumOff val="5000"/>
                  </a:schemeClr>
                </a:solidFill>
                <a:latin typeface="+mj-lt"/>
              </a:rPr>
              <a:t> Nắm được cấu tạo ba phần (mở bài, thân bài, kết bài) của bài văn tả người (nội dung ghi nhớ).</a:t>
            </a:r>
          </a:p>
          <a:p>
            <a:pPr eaLnBrk="1" hangingPunct="1">
              <a:lnSpc>
                <a:spcPct val="150000"/>
              </a:lnSpc>
              <a:defRPr/>
            </a:pPr>
            <a:r>
              <a:rPr lang="en-US" dirty="0">
                <a:solidFill>
                  <a:schemeClr val="tx1">
                    <a:lumMod val="95000"/>
                    <a:lumOff val="5000"/>
                  </a:schemeClr>
                </a:solidFill>
                <a:latin typeface="+mj-lt"/>
              </a:rPr>
              <a:t> </a:t>
            </a:r>
            <a:r>
              <a:rPr lang="vi-VN" dirty="0">
                <a:solidFill>
                  <a:schemeClr val="tx1">
                    <a:lumMod val="95000"/>
                    <a:lumOff val="5000"/>
                  </a:schemeClr>
                </a:solidFill>
                <a:latin typeface="+mj-lt"/>
              </a:rPr>
              <a:t> Lập được dàn ý chi tiết cho bài văn tả một người thân trong gia đình.</a:t>
            </a:r>
          </a:p>
          <a:p>
            <a:pPr algn="ctr" eaLnBrk="1" hangingPunct="1">
              <a:spcBef>
                <a:spcPct val="0"/>
              </a:spcBef>
              <a:buFontTx/>
              <a:buNone/>
              <a:defRPr/>
            </a:pPr>
            <a:endParaRPr lang="en-US" alt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8154AB7-BF56-4699-8FB0-6BE1985E6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30004"/>
            <a:ext cx="12290861" cy="6888003"/>
          </a:xfrm>
          <a:prstGeom prst="rect">
            <a:avLst/>
          </a:prstGeom>
        </p:spPr>
      </p:pic>
      <p:sp>
        <p:nvSpPr>
          <p:cNvPr id="7171" name="TextBox 1">
            <a:extLst>
              <a:ext uri="{FF2B5EF4-FFF2-40B4-BE49-F238E27FC236}">
                <a16:creationId xmlns:a16="http://schemas.microsoft.com/office/drawing/2014/main" id="{B51F7D81-283D-42B0-9EE0-D3FAFE9B3F0B}"/>
              </a:ext>
            </a:extLst>
          </p:cNvPr>
          <p:cNvSpPr txBox="1">
            <a:spLocks noChangeArrowheads="1"/>
          </p:cNvSpPr>
          <p:nvPr/>
        </p:nvSpPr>
        <p:spPr bwMode="auto">
          <a:xfrm>
            <a:off x="3657600" y="1828801"/>
            <a:ext cx="6400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0"/>
              </a:spcBef>
              <a:buFontTx/>
              <a:buNone/>
            </a:pPr>
            <a:r>
              <a:rPr lang="en-US" altLang="en-US" sz="6600" b="1">
                <a:solidFill>
                  <a:srgbClr val="FFC000"/>
                </a:solidFill>
                <a:cs typeface="Times New Roman" panose="02020603050405020304" pitchFamily="18" charset="0"/>
              </a:rPr>
              <a:t>KHÁM PHÁ</a:t>
            </a:r>
          </a:p>
        </p:txBody>
      </p:sp>
    </p:spTree>
  </p:cSld>
  <p:clrMapOvr>
    <a:masterClrMapping/>
  </p:clrMapOvr>
  <p:transition spd="slow"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a black border&#10;&#10;Description automatically generated with low confidence">
            <a:extLst>
              <a:ext uri="{FF2B5EF4-FFF2-40B4-BE49-F238E27FC236}">
                <a16:creationId xmlns:a16="http://schemas.microsoft.com/office/drawing/2014/main" id="{CCF80BD7-FED5-4F71-B4EB-CCA4D4BD7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4041A6F-A46B-40EF-B677-16E5C19E6F10}"/>
              </a:ext>
            </a:extLst>
          </p:cNvPr>
          <p:cNvSpPr txBox="1"/>
          <p:nvPr/>
        </p:nvSpPr>
        <p:spPr>
          <a:xfrm>
            <a:off x="457200" y="335845"/>
            <a:ext cx="11430000" cy="6186309"/>
          </a:xfrm>
          <a:prstGeom prst="rect">
            <a:avLst/>
          </a:prstGeom>
          <a:noFill/>
        </p:spPr>
        <p:txBody>
          <a:bodyPr wrap="square">
            <a:spAutoFit/>
          </a:bodyPr>
          <a:lstStyle/>
          <a:p>
            <a:pPr algn="ctr"/>
            <a:r>
              <a:rPr lang="vi-VN" sz="2200" b="1" i="0" dirty="0">
                <a:solidFill>
                  <a:srgbClr val="000000"/>
                </a:solidFill>
                <a:effectLst/>
                <a:latin typeface="+mj-lt"/>
              </a:rPr>
              <a:t>Hạng A Cháng</a:t>
            </a:r>
            <a:endParaRPr lang="vi-VN" sz="2200" b="0" i="0" dirty="0">
              <a:solidFill>
                <a:srgbClr val="000000"/>
              </a:solidFill>
              <a:effectLst/>
              <a:latin typeface="+mj-lt"/>
            </a:endParaRPr>
          </a:p>
          <a:p>
            <a:pPr algn="just"/>
            <a:r>
              <a:rPr lang="vi-VN" sz="2200" b="0" i="0" dirty="0">
                <a:solidFill>
                  <a:srgbClr val="000000"/>
                </a:solidFill>
                <a:effectLst/>
                <a:latin typeface="+mj-lt"/>
              </a:rPr>
              <a:t>     Nhìn thân hình cân đối của Hạng A Cháng, tất cả các cụ già trong làng đều tấm tắc:</a:t>
            </a:r>
          </a:p>
          <a:p>
            <a:pPr algn="just"/>
            <a:r>
              <a:rPr lang="vi-VN" sz="2200" b="0" i="0" dirty="0">
                <a:solidFill>
                  <a:srgbClr val="000000"/>
                </a:solidFill>
                <a:effectLst/>
                <a:latin typeface="+mj-lt"/>
              </a:rPr>
              <a:t>- A Cháng trông như một con ngựa tơ hai tuổi, chân chạy qua chín núi mười khe không biết mệt, khỏe quá! Đẹp quá!</a:t>
            </a:r>
          </a:p>
          <a:p>
            <a:pPr algn="just"/>
            <a:r>
              <a:rPr lang="vi-VN" sz="2200" b="0" i="0" dirty="0">
                <a:solidFill>
                  <a:srgbClr val="000000"/>
                </a:solidFill>
                <a:effectLst/>
                <a:latin typeface="+mj-lt"/>
              </a:rPr>
              <a:t>     A Cháng đẹp người thật. Mười tám tuổi, ngực nở vòng cung, da đỏ như lim, bắp tay bắp chân rắn như trắc, gụ. Vóc cao, vai rộng, người đứng thẳng như cái cột đá trời trồng.</a:t>
            </a:r>
          </a:p>
          <a:p>
            <a:pPr algn="just"/>
            <a:r>
              <a:rPr lang="vi-VN" sz="2200" b="0" i="0" dirty="0">
                <a:solidFill>
                  <a:srgbClr val="000000"/>
                </a:solidFill>
                <a:effectLst/>
                <a:latin typeface="+mj-lt"/>
              </a:rPr>
              <a:t>     Nhưng phải nhìn Hạng A Cháng cày mới thấy hết vẻ đẹp của anh.</a:t>
            </a:r>
          </a:p>
          <a:p>
            <a:pPr algn="just"/>
            <a:r>
              <a:rPr lang="vi-VN" sz="2200" b="0" i="0" dirty="0">
                <a:solidFill>
                  <a:srgbClr val="000000"/>
                </a:solidFill>
                <a:effectLst/>
                <a:latin typeface="+mj-lt"/>
              </a:rPr>
              <a:t>     Anh đến chuồng trâu dắt con trâu béo nhất, khỏe nhất. Người và trâu cùng ra ruộng. A Cháng đeo cày. Cái cày của người Hmông to nặng, bắp cày bằng gỗ màu đen, vòng như hình cái cung, ôm lấy bộ ngực nở. Trông anh hùng dũng như chàng hiệp sĩ cổ đeo cung ra trận.</a:t>
            </a:r>
          </a:p>
          <a:p>
            <a:pPr algn="just"/>
            <a:r>
              <a:rPr lang="vi-VN" sz="2200" b="0" i="0" dirty="0">
                <a:solidFill>
                  <a:srgbClr val="000000"/>
                </a:solidFill>
                <a:effectLst/>
                <a:latin typeface="+mj-lt"/>
              </a:rPr>
              <a:t>     Tới nương, A Cháng mắc cày xong, quát một tiếng “Mổng!” và bây giờ chỉ còn chăm chắm vào công việc… Hai tay A Cháng nắm đốc cày, mắt nhìn thế ruộng, nhìn đường cày, thân hình nhoài thành một đường cong mềm mại, khi qua trái, lúc tạt phải theo đường cày uốn vòng trên hình ruộng bậc thang như một mảnh trăng lưỡi liềm. Lại có lúc được sá cày thẳng, người anh như rạp hẳn xuống, đôi chân xoải dài hoặc băm những bước ngắn, gấp gấp…</a:t>
            </a:r>
          </a:p>
          <a:p>
            <a:pPr algn="just"/>
            <a:r>
              <a:rPr lang="vi-VN" sz="2200" b="0" i="0" dirty="0">
                <a:solidFill>
                  <a:srgbClr val="000000"/>
                </a:solidFill>
                <a:effectLst/>
                <a:latin typeface="+mj-lt"/>
              </a:rPr>
              <a:t>     Sức lực tràn trề của A Cháng là niềm tự hào của dòng họ Hạng, một dòng họ Hmông đang định cư ở chân núi Tơ Bo.</a:t>
            </a:r>
          </a:p>
          <a:p>
            <a:pPr algn="r"/>
            <a:r>
              <a:rPr lang="vi-VN" sz="2200" b="0" i="1" dirty="0">
                <a:solidFill>
                  <a:srgbClr val="000000"/>
                </a:solidFill>
                <a:effectLst/>
                <a:latin typeface="+mj-lt"/>
              </a:rPr>
              <a:t>Theo </a:t>
            </a:r>
            <a:r>
              <a:rPr lang="vi-VN" sz="2200" b="1" i="0" dirty="0">
                <a:solidFill>
                  <a:srgbClr val="000000"/>
                </a:solidFill>
                <a:effectLst/>
                <a:latin typeface="+mj-lt"/>
              </a:rPr>
              <a:t>Ma Văn Kháng</a:t>
            </a:r>
            <a:endParaRPr lang="vi-VN" sz="2200" b="0" i="0" dirty="0">
              <a:solidFill>
                <a:srgbClr val="000000"/>
              </a:solidFill>
              <a:effectLst/>
              <a:latin typeface="+mj-lt"/>
            </a:endParaRPr>
          </a:p>
        </p:txBody>
      </p:sp>
    </p:spTree>
    <p:extLst>
      <p:ext uri="{BB962C8B-B14F-4D97-AF65-F5344CB8AC3E}">
        <p14:creationId xmlns:p14="http://schemas.microsoft.com/office/powerpoint/2010/main" val="211946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E752D1-6756-4436-B2BB-23E2AFA4D424}"/>
              </a:ext>
            </a:extLst>
          </p:cNvPr>
          <p:cNvSpPr/>
          <p:nvPr/>
        </p:nvSpPr>
        <p:spPr>
          <a:xfrm>
            <a:off x="762000" y="990600"/>
            <a:ext cx="10439400" cy="4876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74" name="Content Placeholder 2">
            <a:extLst>
              <a:ext uri="{FF2B5EF4-FFF2-40B4-BE49-F238E27FC236}">
                <a16:creationId xmlns:a16="http://schemas.microsoft.com/office/drawing/2014/main" id="{4EF55DDD-3FD2-4A73-98D0-AF58C981E037}"/>
              </a:ext>
            </a:extLst>
          </p:cNvPr>
          <p:cNvSpPr>
            <a:spLocks noGrp="1" noChangeArrowheads="1"/>
          </p:cNvSpPr>
          <p:nvPr>
            <p:ph idx="1"/>
          </p:nvPr>
        </p:nvSpPr>
        <p:spPr>
          <a:xfrm>
            <a:off x="838200" y="1295400"/>
            <a:ext cx="10287000" cy="4495800"/>
          </a:xfrm>
        </p:spPr>
        <p:txBody>
          <a:bodyPr/>
          <a:lstStyle/>
          <a:p>
            <a:r>
              <a:rPr lang="en-US" altLang="en-US" dirty="0"/>
              <a:t>Câu 1: Xác định phần mở bài và cho biết tác giả giới thiệu người định tả bằng cách nào?</a:t>
            </a:r>
          </a:p>
          <a:p>
            <a:r>
              <a:rPr lang="en-US" altLang="en-US" dirty="0"/>
              <a:t>Câu 2: Ngoại hình của A Cháng có những điểm gì nổi bật?</a:t>
            </a:r>
          </a:p>
          <a:p>
            <a:r>
              <a:rPr lang="en-US" altLang="en-US" dirty="0"/>
              <a:t>Câu 3: Qua đoạn văn miêu tả hoạt động của A Cháng, em thấy A Cháng là người như thế nào?</a:t>
            </a:r>
          </a:p>
          <a:p>
            <a:r>
              <a:rPr lang="en-US" altLang="en-US" dirty="0"/>
              <a:t>Câu 4: Tìm phần kết bài và nêu ý chính của nó?</a:t>
            </a:r>
          </a:p>
          <a:p>
            <a:r>
              <a:rPr lang="en-US" altLang="en-US" dirty="0"/>
              <a:t>Câu 5: Từ bài văn trên, nhận xét về cấu tạo của bài  văn tả </a:t>
            </a:r>
            <a:r>
              <a:rPr lang="en-US" altLang="en-US"/>
              <a:t>người?</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D171CE4-CE29-4ABF-9801-19112B754CC1}"/>
              </a:ext>
            </a:extLst>
          </p:cNvPr>
          <p:cNvSpPr/>
          <p:nvPr/>
        </p:nvSpPr>
        <p:spPr>
          <a:xfrm>
            <a:off x="516234" y="595339"/>
            <a:ext cx="11159532" cy="5830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279" name="Text Box 7">
            <a:extLst>
              <a:ext uri="{FF2B5EF4-FFF2-40B4-BE49-F238E27FC236}">
                <a16:creationId xmlns:a16="http://schemas.microsoft.com/office/drawing/2014/main" id="{0B735EDD-8AA0-4D90-BD54-BC7C6733AD33}"/>
              </a:ext>
            </a:extLst>
          </p:cNvPr>
          <p:cNvSpPr txBox="1">
            <a:spLocks noChangeArrowheads="1"/>
          </p:cNvSpPr>
          <p:nvPr/>
        </p:nvSpPr>
        <p:spPr bwMode="auto">
          <a:xfrm>
            <a:off x="638783" y="2434441"/>
            <a:ext cx="441896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algn="just" eaLnBrk="1" hangingPunct="1">
              <a:spcBef>
                <a:spcPct val="50000"/>
              </a:spcBef>
              <a:buFontTx/>
              <a:buNone/>
            </a:pPr>
            <a:r>
              <a:rPr lang="en-US" altLang="en-US" sz="2800" dirty="0"/>
              <a:t>Nhìn thân hình cân đối của Hạng A Cháng, tất cả các cụ già trong làng đều tấm tắc:</a:t>
            </a:r>
          </a:p>
          <a:p>
            <a:pPr algn="just" eaLnBrk="1" hangingPunct="1">
              <a:spcBef>
                <a:spcPct val="50000"/>
              </a:spcBef>
              <a:buFontTx/>
              <a:buNone/>
            </a:pPr>
            <a:r>
              <a:rPr lang="en-US" altLang="en-US" sz="2800" dirty="0"/>
              <a:t>- A Cháng trông như một con ngựa tơ hai tuổi, chân chạy qua chín núi mười khe không biết mệt, </a:t>
            </a:r>
            <a:r>
              <a:rPr lang="en-US" altLang="en-US" sz="2800" dirty="0" err="1"/>
              <a:t>khoẻ</a:t>
            </a:r>
            <a:r>
              <a:rPr lang="en-US" altLang="en-US" sz="2800" dirty="0"/>
              <a:t> quá! Đẹp quá!</a:t>
            </a:r>
          </a:p>
          <a:p>
            <a:pPr algn="just" eaLnBrk="1" hangingPunct="1">
              <a:spcBef>
                <a:spcPct val="50000"/>
              </a:spcBef>
              <a:buFontTx/>
              <a:buNone/>
            </a:pPr>
            <a:endParaRPr lang="en-US" altLang="en-US" sz="2800" dirty="0"/>
          </a:p>
        </p:txBody>
      </p:sp>
      <p:sp>
        <p:nvSpPr>
          <p:cNvPr id="54280" name="Text Box 8">
            <a:extLst>
              <a:ext uri="{FF2B5EF4-FFF2-40B4-BE49-F238E27FC236}">
                <a16:creationId xmlns:a16="http://schemas.microsoft.com/office/drawing/2014/main" id="{D331C02E-6122-4EA3-B141-B5F077BC44CB}"/>
              </a:ext>
            </a:extLst>
          </p:cNvPr>
          <p:cNvSpPr txBox="1">
            <a:spLocks noChangeArrowheads="1"/>
          </p:cNvSpPr>
          <p:nvPr/>
        </p:nvSpPr>
        <p:spPr bwMode="auto">
          <a:xfrm>
            <a:off x="5897541" y="2286000"/>
            <a:ext cx="5867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b="1" dirty="0">
                <a:solidFill>
                  <a:srgbClr val="0000FF"/>
                </a:solidFill>
              </a:rPr>
              <a:t>   Tác giả giới thiệu A Cháng</a:t>
            </a:r>
          </a:p>
        </p:txBody>
      </p:sp>
      <p:sp>
        <p:nvSpPr>
          <p:cNvPr id="54283" name="Text Box 11">
            <a:extLst>
              <a:ext uri="{FF2B5EF4-FFF2-40B4-BE49-F238E27FC236}">
                <a16:creationId xmlns:a16="http://schemas.microsoft.com/office/drawing/2014/main" id="{303FF17A-0F9F-40B8-8ABC-C4D39702CE6E}"/>
              </a:ext>
            </a:extLst>
          </p:cNvPr>
          <p:cNvSpPr txBox="1">
            <a:spLocks noChangeArrowheads="1"/>
          </p:cNvSpPr>
          <p:nvPr/>
        </p:nvSpPr>
        <p:spPr bwMode="auto">
          <a:xfrm>
            <a:off x="5751143" y="2961926"/>
            <a:ext cx="6284021"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b="1" dirty="0">
                <a:solidFill>
                  <a:srgbClr val="0000FF"/>
                </a:solidFill>
              </a:rPr>
              <a:t>     Thông qua</a:t>
            </a:r>
            <a:r>
              <a:rPr lang="en-US" altLang="en-US" sz="2800" dirty="0">
                <a:solidFill>
                  <a:srgbClr val="0000FF"/>
                </a:solidFill>
              </a:rPr>
              <a:t> </a:t>
            </a:r>
            <a:r>
              <a:rPr lang="en-US" altLang="en-US" sz="2800" b="1" dirty="0" err="1">
                <a:solidFill>
                  <a:srgbClr val="0000FF"/>
                </a:solidFill>
              </a:rPr>
              <a:t>qua</a:t>
            </a:r>
            <a:r>
              <a:rPr lang="en-US" altLang="en-US" sz="2800" b="1" dirty="0">
                <a:solidFill>
                  <a:srgbClr val="0000FF"/>
                </a:solidFill>
              </a:rPr>
              <a:t> lời khen của các cụ già trong làng về thân hình khỏe đẹp của A Cháng.</a:t>
            </a:r>
            <a:endParaRPr lang="en-US" altLang="en-US" sz="2800" dirty="0">
              <a:solidFill>
                <a:srgbClr val="0000FF"/>
              </a:solidFill>
            </a:endParaRPr>
          </a:p>
        </p:txBody>
      </p:sp>
      <p:sp>
        <p:nvSpPr>
          <p:cNvPr id="54285" name="Text Box 13">
            <a:extLst>
              <a:ext uri="{FF2B5EF4-FFF2-40B4-BE49-F238E27FC236}">
                <a16:creationId xmlns:a16="http://schemas.microsoft.com/office/drawing/2014/main" id="{AB6CD2B3-7E9E-47BD-9AFE-D9BAE0922A97}"/>
              </a:ext>
            </a:extLst>
          </p:cNvPr>
          <p:cNvSpPr txBox="1">
            <a:spLocks noChangeArrowheads="1"/>
          </p:cNvSpPr>
          <p:nvPr/>
        </p:nvSpPr>
        <p:spPr bwMode="auto">
          <a:xfrm>
            <a:off x="6178528" y="4956777"/>
            <a:ext cx="62840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dirty="0">
                <a:solidFill>
                  <a:srgbClr val="FF3300"/>
                </a:solidFill>
              </a:rPr>
              <a:t>Mở bài: Giới thiệu người định tả</a:t>
            </a:r>
          </a:p>
        </p:txBody>
      </p:sp>
      <p:sp>
        <p:nvSpPr>
          <p:cNvPr id="9223" name="Line 14">
            <a:extLst>
              <a:ext uri="{FF2B5EF4-FFF2-40B4-BE49-F238E27FC236}">
                <a16:creationId xmlns:a16="http://schemas.microsoft.com/office/drawing/2014/main" id="{40A494BC-BCED-48A0-B14B-EEC9FEB47554}"/>
              </a:ext>
            </a:extLst>
          </p:cNvPr>
          <p:cNvSpPr>
            <a:spLocks noChangeShapeType="1"/>
          </p:cNvSpPr>
          <p:nvPr/>
        </p:nvSpPr>
        <p:spPr bwMode="auto">
          <a:xfrm>
            <a:off x="5616553" y="2286000"/>
            <a:ext cx="0" cy="426720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8" name="Line 16">
            <a:extLst>
              <a:ext uri="{FF2B5EF4-FFF2-40B4-BE49-F238E27FC236}">
                <a16:creationId xmlns:a16="http://schemas.microsoft.com/office/drawing/2014/main" id="{005491D9-0F18-476D-A757-FE0753F0CC23}"/>
              </a:ext>
            </a:extLst>
          </p:cNvPr>
          <p:cNvSpPr>
            <a:spLocks noChangeShapeType="1"/>
          </p:cNvSpPr>
          <p:nvPr/>
        </p:nvSpPr>
        <p:spPr bwMode="auto">
          <a:xfrm>
            <a:off x="5668941" y="5267325"/>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4290" name="Text Box 18">
            <a:extLst>
              <a:ext uri="{FF2B5EF4-FFF2-40B4-BE49-F238E27FC236}">
                <a16:creationId xmlns:a16="http://schemas.microsoft.com/office/drawing/2014/main" id="{2F533B33-9FA3-44E9-9949-670BC80042A9}"/>
              </a:ext>
            </a:extLst>
          </p:cNvPr>
          <p:cNvSpPr txBox="1">
            <a:spLocks noChangeArrowheads="1"/>
          </p:cNvSpPr>
          <p:nvPr/>
        </p:nvSpPr>
        <p:spPr bwMode="auto">
          <a:xfrm rot="10800000" flipV="1">
            <a:off x="9650072" y="3949929"/>
            <a:ext cx="198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3200">
                <a:solidFill>
                  <a:schemeClr val="tx1"/>
                </a:solidFill>
                <a:latin typeface="Times New Roman" panose="02020603050405020304" pitchFamily="18" charset="0"/>
              </a:defRPr>
            </a:lvl2pPr>
            <a:lvl3pPr marL="1143000" indent="-228600">
              <a:spcBef>
                <a:spcPct val="20000"/>
              </a:spcBef>
              <a:buChar char="•"/>
              <a:defRPr sz="3200">
                <a:solidFill>
                  <a:schemeClr val="tx1"/>
                </a:solidFill>
                <a:latin typeface="Times New Roman" panose="02020603050405020304" pitchFamily="18" charset="0"/>
              </a:defRPr>
            </a:lvl3pPr>
            <a:lvl4pPr marL="1600200" indent="-228600">
              <a:spcBef>
                <a:spcPct val="20000"/>
              </a:spcBef>
              <a:buChar char="–"/>
              <a:defRPr sz="3200">
                <a:solidFill>
                  <a:schemeClr val="tx1"/>
                </a:solidFill>
                <a:latin typeface="Times New Roman" panose="02020603050405020304" pitchFamily="18" charset="0"/>
              </a:defRPr>
            </a:lvl4pPr>
            <a:lvl5pPr marL="2057400" indent="-228600">
              <a:spcBef>
                <a:spcPct val="20000"/>
              </a:spcBef>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3200">
                <a:solidFill>
                  <a:schemeClr val="tx1"/>
                </a:solidFill>
                <a:latin typeface="Times New Roman" panose="02020603050405020304" pitchFamily="18" charset="0"/>
              </a:defRPr>
            </a:lvl9pPr>
          </a:lstStyle>
          <a:p>
            <a:pPr eaLnBrk="1" hangingPunct="1">
              <a:spcBef>
                <a:spcPct val="50000"/>
              </a:spcBef>
              <a:buFontTx/>
              <a:buNone/>
            </a:pPr>
            <a:r>
              <a:rPr lang="en-US" altLang="en-US" sz="2800" b="1" dirty="0">
                <a:solidFill>
                  <a:srgbClr val="0000FF"/>
                </a:solidFill>
              </a:rPr>
              <a:t>(Gián tiếp)</a:t>
            </a:r>
          </a:p>
        </p:txBody>
      </p:sp>
      <p:sp>
        <p:nvSpPr>
          <p:cNvPr id="3" name="Rectangle 2">
            <a:extLst>
              <a:ext uri="{FF2B5EF4-FFF2-40B4-BE49-F238E27FC236}">
                <a16:creationId xmlns:a16="http://schemas.microsoft.com/office/drawing/2014/main" id="{62FA2F5A-8E6B-46FB-BD43-E25C18D157D6}"/>
              </a:ext>
            </a:extLst>
          </p:cNvPr>
          <p:cNvSpPr/>
          <p:nvPr/>
        </p:nvSpPr>
        <p:spPr>
          <a:xfrm>
            <a:off x="1371600" y="643932"/>
            <a:ext cx="9916793" cy="1307537"/>
          </a:xfrm>
          <a:prstGeom prst="rect">
            <a:avLst/>
          </a:prstGeom>
        </p:spPr>
        <p:txBody>
          <a:bodyPr wrap="square">
            <a:spAutoFit/>
          </a:bodyPr>
          <a:lstStyle/>
          <a:p>
            <a:pPr eaLnBrk="1" hangingPunct="1">
              <a:lnSpc>
                <a:spcPct val="150000"/>
              </a:lnSpc>
              <a:defRPr/>
            </a:pPr>
            <a:r>
              <a:rPr lang="en-US" altLang="en-US" sz="2800" b="1" dirty="0" err="1">
                <a:latin typeface="+mj-lt"/>
              </a:rPr>
              <a:t>Câu</a:t>
            </a:r>
            <a:r>
              <a:rPr lang="en-US" altLang="en-US" sz="2800" b="1" dirty="0">
                <a:latin typeface="+mj-lt"/>
              </a:rPr>
              <a:t> 1: </a:t>
            </a:r>
            <a:r>
              <a:rPr lang="en-US" altLang="en-US" sz="2800" b="1" dirty="0" err="1">
                <a:latin typeface="+mj-lt"/>
              </a:rPr>
              <a:t>Xác</a:t>
            </a:r>
            <a:r>
              <a:rPr lang="en-US" altLang="en-US" sz="2800" b="1" dirty="0">
                <a:latin typeface="+mj-lt"/>
              </a:rPr>
              <a:t> </a:t>
            </a:r>
            <a:r>
              <a:rPr lang="en-US" altLang="en-US" sz="2800" b="1" dirty="0" err="1">
                <a:latin typeface="+mj-lt"/>
              </a:rPr>
              <a:t>định</a:t>
            </a:r>
            <a:r>
              <a:rPr lang="en-US" altLang="en-US" sz="2800" b="1" dirty="0">
                <a:latin typeface="+mj-lt"/>
              </a:rPr>
              <a:t> </a:t>
            </a:r>
            <a:r>
              <a:rPr lang="en-US" altLang="en-US" sz="2800" b="1" dirty="0" err="1">
                <a:latin typeface="+mj-lt"/>
              </a:rPr>
              <a:t>phần</a:t>
            </a:r>
            <a:r>
              <a:rPr lang="en-US" altLang="en-US" sz="2800" b="1" dirty="0">
                <a:latin typeface="+mj-lt"/>
              </a:rPr>
              <a:t> </a:t>
            </a:r>
            <a:r>
              <a:rPr lang="en-US" altLang="en-US" sz="2800" b="1" dirty="0" err="1">
                <a:latin typeface="+mj-lt"/>
              </a:rPr>
              <a:t>mở</a:t>
            </a:r>
            <a:r>
              <a:rPr lang="en-US" altLang="en-US" sz="2800" b="1" dirty="0">
                <a:latin typeface="+mj-lt"/>
              </a:rPr>
              <a:t> </a:t>
            </a:r>
            <a:r>
              <a:rPr lang="en-US" altLang="en-US" sz="2800" b="1" dirty="0" err="1">
                <a:latin typeface="+mj-lt"/>
              </a:rPr>
              <a:t>bài</a:t>
            </a:r>
            <a:r>
              <a:rPr lang="en-US" altLang="en-US" sz="2800" b="1" dirty="0">
                <a:latin typeface="+mj-lt"/>
              </a:rPr>
              <a:t> </a:t>
            </a:r>
            <a:r>
              <a:rPr lang="en-US" altLang="en-US" sz="2800" b="1" dirty="0" err="1">
                <a:latin typeface="+mj-lt"/>
              </a:rPr>
              <a:t>và</a:t>
            </a:r>
            <a:r>
              <a:rPr lang="en-US" altLang="en-US" sz="2800" b="1" dirty="0">
                <a:latin typeface="+mj-lt"/>
              </a:rPr>
              <a:t> </a:t>
            </a:r>
            <a:r>
              <a:rPr lang="en-US" altLang="en-US" sz="2800" b="1" dirty="0" err="1">
                <a:latin typeface="+mj-lt"/>
              </a:rPr>
              <a:t>cho</a:t>
            </a:r>
            <a:r>
              <a:rPr lang="en-US" altLang="en-US" sz="2800" b="1" dirty="0">
                <a:latin typeface="+mj-lt"/>
              </a:rPr>
              <a:t> </a:t>
            </a:r>
            <a:r>
              <a:rPr lang="en-US" altLang="en-US" sz="2800" b="1" dirty="0" err="1">
                <a:latin typeface="+mj-lt"/>
              </a:rPr>
              <a:t>biết</a:t>
            </a:r>
            <a:r>
              <a:rPr lang="en-US" altLang="en-US" sz="2800" b="1" dirty="0">
                <a:latin typeface="+mj-lt"/>
              </a:rPr>
              <a:t> </a:t>
            </a:r>
            <a:r>
              <a:rPr lang="en-US" altLang="en-US" sz="2800" b="1" dirty="0" err="1">
                <a:latin typeface="+mj-lt"/>
              </a:rPr>
              <a:t>tác</a:t>
            </a:r>
            <a:r>
              <a:rPr lang="en-US" altLang="en-US" sz="2800" b="1" dirty="0">
                <a:latin typeface="+mj-lt"/>
              </a:rPr>
              <a:t> </a:t>
            </a:r>
            <a:r>
              <a:rPr lang="en-US" altLang="en-US" sz="2800" b="1" dirty="0" err="1">
                <a:latin typeface="+mj-lt"/>
              </a:rPr>
              <a:t>giả</a:t>
            </a:r>
            <a:r>
              <a:rPr lang="en-US" altLang="en-US" sz="2800" b="1" dirty="0">
                <a:latin typeface="+mj-lt"/>
              </a:rPr>
              <a:t> </a:t>
            </a:r>
            <a:r>
              <a:rPr lang="en-US" altLang="en-US" sz="2800" b="1" dirty="0" err="1">
                <a:latin typeface="+mj-lt"/>
              </a:rPr>
              <a:t>giới</a:t>
            </a:r>
            <a:r>
              <a:rPr lang="en-US" altLang="en-US" sz="2800" b="1" dirty="0">
                <a:latin typeface="+mj-lt"/>
              </a:rPr>
              <a:t> </a:t>
            </a:r>
            <a:r>
              <a:rPr lang="en-US" altLang="en-US" sz="2800" b="1" dirty="0" err="1">
                <a:latin typeface="+mj-lt"/>
              </a:rPr>
              <a:t>thiệu</a:t>
            </a:r>
            <a:r>
              <a:rPr lang="en-US" altLang="en-US" sz="2800" b="1" dirty="0">
                <a:latin typeface="+mj-lt"/>
              </a:rPr>
              <a:t> </a:t>
            </a:r>
            <a:r>
              <a:rPr lang="en-US" altLang="en-US" sz="2800" b="1" dirty="0" err="1">
                <a:latin typeface="+mj-lt"/>
              </a:rPr>
              <a:t>người</a:t>
            </a:r>
            <a:r>
              <a:rPr lang="en-US" altLang="en-US" sz="2800" b="1" dirty="0">
                <a:latin typeface="+mj-lt"/>
              </a:rPr>
              <a:t> </a:t>
            </a:r>
            <a:r>
              <a:rPr lang="en-US" altLang="en-US" sz="2800" b="1" dirty="0" err="1">
                <a:latin typeface="+mj-lt"/>
              </a:rPr>
              <a:t>định</a:t>
            </a:r>
            <a:r>
              <a:rPr lang="en-US" altLang="en-US" sz="2800" b="1" dirty="0">
                <a:latin typeface="+mj-lt"/>
              </a:rPr>
              <a:t> </a:t>
            </a:r>
            <a:r>
              <a:rPr lang="en-US" altLang="en-US" sz="2800" b="1" dirty="0" err="1">
                <a:latin typeface="+mj-lt"/>
              </a:rPr>
              <a:t>tả</a:t>
            </a:r>
            <a:r>
              <a:rPr lang="en-US" altLang="en-US" sz="2800" b="1" dirty="0">
                <a:latin typeface="+mj-lt"/>
              </a:rPr>
              <a:t> </a:t>
            </a:r>
            <a:r>
              <a:rPr lang="en-US" altLang="en-US" sz="2800" b="1" dirty="0" err="1">
                <a:latin typeface="+mj-lt"/>
              </a:rPr>
              <a:t>bằng</a:t>
            </a:r>
            <a:r>
              <a:rPr lang="en-US" altLang="en-US" sz="2800" b="1" dirty="0">
                <a:latin typeface="+mj-lt"/>
              </a:rPr>
              <a:t> </a:t>
            </a:r>
            <a:r>
              <a:rPr lang="en-US" altLang="en-US" sz="2800" b="1" dirty="0" err="1">
                <a:latin typeface="+mj-lt"/>
              </a:rPr>
              <a:t>cách</a:t>
            </a:r>
            <a:r>
              <a:rPr lang="en-US" altLang="en-US" sz="2800" b="1" dirty="0">
                <a:latin typeface="+mj-lt"/>
              </a:rPr>
              <a:t> </a:t>
            </a:r>
            <a:r>
              <a:rPr lang="en-US" altLang="en-US" sz="2800" b="1" dirty="0" err="1">
                <a:latin typeface="+mj-lt"/>
              </a:rPr>
              <a:t>nào</a:t>
            </a:r>
            <a:r>
              <a:rPr lang="en-US" altLang="en-US" sz="2800" b="1" dirty="0">
                <a:latin typeface="+mj-lt"/>
              </a:rPr>
              <a:t>?</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4279"/>
                                        </p:tgtEl>
                                        <p:attrNameLst>
                                          <p:attrName>style.visibility</p:attrName>
                                        </p:attrNameLst>
                                      </p:cBhvr>
                                      <p:to>
                                        <p:strVal val="visible"/>
                                      </p:to>
                                    </p:set>
                                    <p:animEffect transition="in" filter="barn(inVertical)">
                                      <p:cBhvr>
                                        <p:cTn id="12" dur="500"/>
                                        <p:tgtEl>
                                          <p:spTgt spid="54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fade">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428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29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54288"/>
                                        </p:tgtEl>
                                        <p:attrNameLst>
                                          <p:attrName>style.visibility</p:attrName>
                                        </p:attrNameLst>
                                      </p:cBhvr>
                                      <p:to>
                                        <p:strVal val="visible"/>
                                      </p:to>
                                    </p:set>
                                    <p:animEffect transition="in" filter="barn(inVertical)">
                                      <p:cBhvr>
                                        <p:cTn id="30" dur="500"/>
                                        <p:tgtEl>
                                          <p:spTgt spid="542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4285"/>
                                        </p:tgtEl>
                                        <p:attrNameLst>
                                          <p:attrName>style.visibility</p:attrName>
                                        </p:attrNameLst>
                                      </p:cBhvr>
                                      <p:to>
                                        <p:strVal val="visible"/>
                                      </p:to>
                                    </p:set>
                                    <p:animEffect transition="in" filter="barn(inVertical)">
                                      <p:cBhvr>
                                        <p:cTn id="35" dur="500"/>
                                        <p:tgtEl>
                                          <p:spTgt spid="54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P spid="54280" grpId="0"/>
      <p:bldP spid="54283" grpId="0"/>
      <p:bldP spid="54285" grpId="0"/>
      <p:bldP spid="54290"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76&quot;/&gt;&lt;/object&gt;&lt;object type=&quot;3&quot; unique_id=&quot;10009&quot;&gt;&lt;property id=&quot;20148&quot; value=&quot;5&quot;/&gt;&lt;property id=&quot;20300&quot; value=&quot;Slide 6&quot;/&gt;&lt;property id=&quot;20307&quot; value=&quot;277&quot;/&gt;&lt;/object&gt;&lt;object type=&quot;3&quot; unique_id=&quot;10010&quot;&gt;&lt;property id=&quot;20148&quot; value=&quot;5&quot;/&gt;&lt;property id=&quot;20300&quot; value=&quot;Slide 7&quot;/&gt;&lt;property id=&quot;20307&quot; value=&quot;292&quot;/&gt;&lt;/object&gt;&lt;object type=&quot;3&quot; unique_id=&quot;10011&quot;&gt;&lt;property id=&quot;20148&quot; value=&quot;5&quot;/&gt;&lt;property id=&quot;20300&quot; value=&quot;Slide 8&quot;/&gt;&lt;property id=&quot;20307&quot; value=&quot;275&quot;/&gt;&lt;/object&gt;&lt;object type=&quot;3&quot; unique_id=&quot;10012&quot;&gt;&lt;property id=&quot;20148&quot; value=&quot;5&quot;/&gt;&lt;property id=&quot;20300&quot; value=&quot;Slide 9&quot;/&gt;&lt;property id=&quot;20307&quot; value=&quot;285&quot;/&gt;&lt;/object&gt;&lt;object type=&quot;3&quot; unique_id=&quot;10013&quot;&gt;&lt;property id=&quot;20148&quot; value=&quot;5&quot;/&gt;&lt;property id=&quot;20300&quot; value=&quot;Slide 10&quot;/&gt;&lt;property id=&quot;20307&quot; value=&quot;274&quot;/&gt;&lt;/object&gt;&lt;object type=&quot;3&quot; unique_id=&quot;10014&quot;&gt;&lt;property id=&quot;20148&quot; value=&quot;5&quot;/&gt;&lt;property id=&quot;20300&quot; value=&quot;Slide 11&quot;/&gt;&lt;property id=&quot;20307&quot; value=&quot;273&quot;/&gt;&lt;/object&gt;&lt;object type=&quot;3&quot; unique_id=&quot;10015&quot;&gt;&lt;property id=&quot;20148&quot; value=&quot;5&quot;/&gt;&lt;property id=&quot;20300&quot; value=&quot;Slide 12&quot;/&gt;&lt;property id=&quot;20307&quot; value=&quot;282&quot;/&gt;&lt;/object&gt;&lt;object type=&quot;3&quot; unique_id=&quot;10016&quot;&gt;&lt;property id=&quot;20148&quot; value=&quot;5&quot;/&gt;&lt;property id=&quot;20300&quot; value=&quot;Slide 13&quot;/&gt;&lt;property id=&quot;20307&quot; value=&quot;287&quot;/&gt;&lt;/object&gt;&lt;object type=&quot;3&quot; unique_id=&quot;10017&quot;&gt;&lt;property id=&quot;20148&quot; value=&quot;5&quot;/&gt;&lt;property id=&quot;20300&quot; value=&quot;Slide 14&quot;/&gt;&lt;property id=&quot;20307&quot; value=&quot;288&quot;/&gt;&lt;/object&gt;&lt;object type=&quot;3&quot; unique_id=&quot;10018&quot;&gt;&lt;property id=&quot;20148&quot; value=&quot;5&quot;/&gt;&lt;property id=&quot;20300&quot; value=&quot;Slide 15&quot;/&gt;&lt;property id=&quot;20307&quot; value=&quot;289&quot;/&gt;&lt;/object&gt;&lt;object type=&quot;3&quot; unique_id=&quot;10019&quot;&gt;&lt;property id=&quot;20148&quot; value=&quot;5&quot;/&gt;&lt;property id=&quot;20300&quot; value=&quot;Slide 16&quot;/&gt;&lt;property id=&quot;20307&quot; value=&quot;291&quot;/&gt;&lt;/object&gt;&lt;object type=&quot;3&quot; unique_id=&quot;10020&quot;&gt;&lt;property id=&quot;20148&quot; value=&quot;5&quot;/&gt;&lt;property id=&quot;20300&quot; value=&quot;Slide 17&quot;/&gt;&lt;property id=&quot;20307&quot; value=&quot;283&quot;/&gt;&lt;/object&gt;&lt;/object&gt;&lt;/object&gt;&lt;/database&gt;"/>
  <p:tag name="SECTOMILLISECCONVERTED" val="1"/>
  <p:tag name="INKNOELEADERBOARD" val="-173862139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1064</TotalTime>
  <Words>1432</Words>
  <Application>Microsoft Office PowerPoint</Application>
  <PresentationFormat>Widescreen</PresentationFormat>
  <Paragraphs>93</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HP001 5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noi ha</cp:lastModifiedBy>
  <cp:revision>161</cp:revision>
  <dcterms:created xsi:type="dcterms:W3CDTF">2010-10-27T17:31:08Z</dcterms:created>
  <dcterms:modified xsi:type="dcterms:W3CDTF">2021-11-24T16:22:59Z</dcterms:modified>
</cp:coreProperties>
</file>