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92" r:id="rId4"/>
    <p:sldId id="285" r:id="rId5"/>
    <p:sldId id="268" r:id="rId6"/>
    <p:sldId id="284" r:id="rId7"/>
    <p:sldId id="293" r:id="rId8"/>
    <p:sldId id="294" r:id="rId9"/>
    <p:sldId id="274" r:id="rId10"/>
    <p:sldId id="286" r:id="rId11"/>
    <p:sldId id="299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9">
          <p15:clr>
            <a:srgbClr val="A4A3A4"/>
          </p15:clr>
        </p15:guide>
        <p15:guide id="2" orient="horz" pos="4228">
          <p15:clr>
            <a:srgbClr val="A4A3A4"/>
          </p15:clr>
        </p15:guide>
        <p15:guide id="3" pos="223">
          <p15:clr>
            <a:srgbClr val="A4A3A4"/>
          </p15:clr>
        </p15:guide>
        <p15:guide id="4" pos="7455">
          <p15:clr>
            <a:srgbClr val="A4A3A4"/>
          </p15:clr>
        </p15:guide>
        <p15:guide id="5" orient="horz" pos="561">
          <p15:clr>
            <a:srgbClr val="A4A3A4"/>
          </p15:clr>
        </p15:guide>
        <p15:guide id="6" orient="horz" pos="653">
          <p15:clr>
            <a:srgbClr val="A4A3A4"/>
          </p15:clr>
        </p15:guide>
        <p15:guide id="7" orient="horz" pos="3987">
          <p15:clr>
            <a:srgbClr val="A4A3A4"/>
          </p15:clr>
        </p15:guide>
        <p15:guide id="8" orient="horz" pos="39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FF"/>
    <a:srgbClr val="FFFFFC"/>
    <a:srgbClr val="F7FCFE"/>
    <a:srgbClr val="F3F3F3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18" autoAdjust="0"/>
  </p:normalViewPr>
  <p:slideViewPr>
    <p:cSldViewPr snapToGrid="0" showGuides="1">
      <p:cViewPr>
        <p:scale>
          <a:sx n="79" d="100"/>
          <a:sy n="79" d="100"/>
        </p:scale>
        <p:origin x="-216" y="48"/>
      </p:cViewPr>
      <p:guideLst>
        <p:guide orient="horz" pos="129"/>
        <p:guide orient="horz" pos="4228"/>
        <p:guide orient="horz" pos="561"/>
        <p:guide orient="horz" pos="653"/>
        <p:guide orient="horz" pos="3987"/>
        <p:guide orient="horz" pos="3924"/>
        <p:guide pos="223"/>
        <p:guide pos="74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2021/11/21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56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-文本框 10"/>
          <p:cNvSpPr txBox="1"/>
          <p:nvPr userDrawn="1">
            <p:custDataLst>
              <p:tags r:id="rId1"/>
            </p:custDataLst>
          </p:nvPr>
        </p:nvSpPr>
        <p:spPr>
          <a:xfrm>
            <a:off x="3291304" y="155585"/>
            <a:ext cx="5609391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教学工作回顾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1.wav"/><Relationship Id="rId16" Type="http://schemas.openxmlformats.org/officeDocument/2006/relationships/image" Target="../media/image15.png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1.png"/><Relationship Id="rId1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800"/>
            <a:ext cx="4875969" cy="2616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79739"/>
            <a:ext cx="4800600" cy="27782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175" y="2886075"/>
            <a:ext cx="2409825" cy="39719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89" y="5243461"/>
            <a:ext cx="1122858" cy="161468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" y="44302"/>
            <a:ext cx="2445166" cy="41529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2437984" y="3185336"/>
            <a:ext cx="7369129" cy="1912302"/>
          </a:xfrm>
          <a:prstGeom prst="rect">
            <a:avLst/>
          </a:prstGeom>
        </p:spPr>
        <p:txBody>
          <a:bodyPr wrap="square" lIns="65008" tIns="32504" rIns="65008" bIns="32504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9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Chào mừng các con </a:t>
            </a:r>
          </a:p>
          <a:p>
            <a:pPr algn="ctr"/>
            <a:r>
              <a:rPr lang="en-US" altLang="zh-CN" sz="9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 với tiết Toán</a:t>
            </a:r>
            <a:endParaRPr lang="en-US" altLang="zh-CN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8" name="167d_3659_61f6_41256f96aef465244359a905b433569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44538" y="-12573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14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6"/>
          <p:cNvSpPr txBox="1">
            <a:spLocks noChangeArrowheads="1"/>
          </p:cNvSpPr>
          <p:nvPr/>
        </p:nvSpPr>
        <p:spPr bwMode="auto">
          <a:xfrm>
            <a:off x="4699591" y="265931"/>
            <a:ext cx="2828260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Bài giải</a:t>
            </a:r>
            <a:endParaRPr lang="en-US" altLang="vi-VN" sz="40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96"/>
          <p:cNvSpPr txBox="1">
            <a:spLocks noChangeArrowheads="1"/>
          </p:cNvSpPr>
          <p:nvPr/>
        </p:nvSpPr>
        <p:spPr bwMode="auto">
          <a:xfrm>
            <a:off x="372140" y="1457087"/>
            <a:ext cx="11483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 dirty="0" smtClean="0">
                <a:latin typeface="Times New Roman" panose="02020603050405020304" pitchFamily="18" charset="0"/>
              </a:rPr>
              <a:t>Số người 3 chuyến máy bay chở được là :</a:t>
            </a:r>
          </a:p>
        </p:txBody>
      </p:sp>
      <p:sp>
        <p:nvSpPr>
          <p:cNvPr id="4" name="Rectangle 3"/>
          <p:cNvSpPr/>
          <p:nvPr/>
        </p:nvSpPr>
        <p:spPr>
          <a:xfrm>
            <a:off x="2214969" y="2413337"/>
            <a:ext cx="56762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800" b="1" dirty="0">
                <a:latin typeface="Times New Roman" panose="02020603050405020304" pitchFamily="18" charset="0"/>
              </a:rPr>
              <a:t>116 x 3 = 348 (người)</a:t>
            </a:r>
          </a:p>
        </p:txBody>
      </p:sp>
      <p:sp>
        <p:nvSpPr>
          <p:cNvPr id="5" name="Rectangle 4"/>
          <p:cNvSpPr/>
          <p:nvPr/>
        </p:nvSpPr>
        <p:spPr>
          <a:xfrm>
            <a:off x="3485437" y="3369587"/>
            <a:ext cx="52565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800" b="1" dirty="0">
                <a:latin typeface="Times New Roman" panose="02020603050405020304" pitchFamily="18" charset="0"/>
              </a:rPr>
              <a:t>Đáp số : 348 người.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83832" y="0"/>
            <a:ext cx="6035040" cy="1049154"/>
          </a:xfrm>
          <a:prstGeom prst="round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4.Tìm 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0910" y="1799206"/>
            <a:ext cx="9779268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600" dirty="0" smtClean="0"/>
              <a:t>a</a:t>
            </a:r>
            <a:r>
              <a:rPr lang="en-US" sz="3600" smtClean="0"/>
              <a:t>) 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smtClean="0"/>
              <a:t> </a:t>
            </a:r>
            <a:r>
              <a:rPr lang="en-US" sz="3200" dirty="0" smtClean="0"/>
              <a:t>: 7 = 101                             b)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 smtClean="0"/>
              <a:t> : 6 = 107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01" y="2368631"/>
            <a:ext cx="3590223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smtClean="0"/>
              <a:t>   </a:t>
            </a:r>
            <a:r>
              <a:rPr lang="en-US" sz="3200" smtClean="0"/>
              <a:t>   = </a:t>
            </a:r>
            <a:r>
              <a:rPr lang="en-US" sz="3200" dirty="0" smtClean="0"/>
              <a:t>101 x 7</a:t>
            </a:r>
          </a:p>
          <a:p>
            <a:pPr algn="l"/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smtClean="0"/>
              <a:t>   </a:t>
            </a:r>
            <a:r>
              <a:rPr lang="en-US" sz="3200" smtClean="0"/>
              <a:t>   = </a:t>
            </a:r>
            <a:r>
              <a:rPr lang="en-US" sz="3200" dirty="0" smtClean="0"/>
              <a:t>707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45938" y="2369351"/>
            <a:ext cx="3168315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l"/>
            <a:r>
              <a:rPr lang="en-US" sz="32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smtClean="0"/>
              <a:t>    </a:t>
            </a:r>
            <a:r>
              <a:rPr lang="en-US" sz="3200" smtClean="0"/>
              <a:t>  = </a:t>
            </a:r>
            <a:r>
              <a:rPr lang="en-US" sz="3200" dirty="0" smtClean="0"/>
              <a:t>107 x 6</a:t>
            </a:r>
          </a:p>
          <a:p>
            <a:pPr algn="l"/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smtClean="0"/>
              <a:t>    </a:t>
            </a:r>
            <a:r>
              <a:rPr lang="en-US" sz="3200" smtClean="0"/>
              <a:t>  = </a:t>
            </a:r>
            <a:r>
              <a:rPr lang="en-US" sz="3200" dirty="0" smtClean="0"/>
              <a:t>642</a:t>
            </a:r>
          </a:p>
        </p:txBody>
      </p:sp>
    </p:spTree>
    <p:extLst>
      <p:ext uri="{BB962C8B-B14F-4D97-AF65-F5344CB8AC3E}">
        <p14:creationId xmlns:p14="http://schemas.microsoft.com/office/powerpoint/2010/main" val="11064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78592" y="-2910559"/>
            <a:ext cx="7338098" cy="12712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6420" y="4616450"/>
            <a:ext cx="1234440" cy="20967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" y="111760"/>
            <a:ext cx="967105" cy="9112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5" y="3195320"/>
            <a:ext cx="552450" cy="771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2605"/>
            <a:ext cx="2340610" cy="1256030"/>
          </a:xfrm>
          <a:prstGeom prst="rect">
            <a:avLst/>
          </a:prstGeom>
        </p:spPr>
      </p:pic>
      <p:sp>
        <p:nvSpPr>
          <p:cNvPr id="28" name="十边形 27"/>
          <p:cNvSpPr/>
          <p:nvPr/>
        </p:nvSpPr>
        <p:spPr>
          <a:xfrm>
            <a:off x="1621469" y="1008960"/>
            <a:ext cx="719138" cy="704874"/>
          </a:xfrm>
          <a:prstGeom prst="dec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438516" y="948613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 smtClean="0">
                <a:latin typeface="Times New Roman" panose="02020603050405020304" pitchFamily="18" charset="0"/>
              </a:rPr>
              <a:t>123 </a:t>
            </a:r>
            <a:r>
              <a:rPr lang="en-US" altLang="vi-VN" sz="3600" b="1" dirty="0">
                <a:latin typeface="Times New Roman" panose="02020603050405020304" pitchFamily="18" charset="0"/>
              </a:rPr>
              <a:t>x 2 = ?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963676" y="1677626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>
                <a:latin typeface="Times New Roman" panose="02020603050405020304" pitchFamily="18" charset="0"/>
              </a:rPr>
              <a:t>123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795401" y="2098314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420876" y="2287226"/>
            <a:ext cx="30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2887476" y="2896826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b="1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700401" y="1714139"/>
            <a:ext cx="396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729427" y="1852587"/>
            <a:ext cx="65710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vi-VN" sz="3200" b="1" dirty="0" smtClean="0">
                <a:latin typeface="Times New Roman" panose="02020603050405020304" pitchFamily="18" charset="0"/>
              </a:rPr>
              <a:t>2 </a:t>
            </a:r>
            <a:r>
              <a:rPr lang="en-US" altLang="vi-VN" sz="3200" b="1" dirty="0">
                <a:latin typeface="Times New Roman" panose="02020603050405020304" pitchFamily="18" charset="0"/>
              </a:rPr>
              <a:t>nhân 3 bằng 6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, viết 6.</a:t>
            </a:r>
            <a:endParaRPr lang="en-US" altLang="vi-VN" sz="3200" b="1" dirty="0">
              <a:latin typeface="Times New Roman" panose="02020603050405020304" pitchFamily="18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420876" y="2287226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420876" y="1677626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3414526" y="2909526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3192276" y="1677626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4735340" y="2435974"/>
            <a:ext cx="57563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vi-VN" sz="3200" b="1" dirty="0">
                <a:latin typeface="Times New Roman" panose="02020603050405020304" pitchFamily="18" charset="0"/>
              </a:rPr>
              <a:t>2 nhân 2 bằng 4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, viết 4.</a:t>
            </a:r>
            <a:endParaRPr lang="en-US" altLang="vi-VN" sz="3200" b="1" dirty="0">
              <a:latin typeface="Times New Roman" panose="02020603050405020304" pitchFamily="18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3204976" y="2909526"/>
            <a:ext cx="473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2963676" y="1677626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4737316" y="3045159"/>
            <a:ext cx="59229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vi-VN" sz="3200" b="1" dirty="0">
                <a:latin typeface="Times New Roman" panose="02020603050405020304" pitchFamily="18" charset="0"/>
              </a:rPr>
              <a:t>2 nhân 1 bằng 2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, viết 2.</a:t>
            </a:r>
            <a:endParaRPr lang="en-US" altLang="vi-VN" sz="3200" b="1" dirty="0">
              <a:latin typeface="Times New Roman" panose="02020603050405020304" pitchFamily="18" charset="0"/>
            </a:endParaRP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2976376" y="2915876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1925444" y="3648836"/>
            <a:ext cx="38862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latin typeface="Times New Roman" panose="02020603050405020304" pitchFamily="18" charset="0"/>
              </a:rPr>
              <a:t>123 x 2 = 246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15" grpId="0"/>
      <p:bldP spid="16" grpId="0"/>
      <p:bldP spid="17" grpId="0"/>
      <p:bldP spid="18" grpId="0"/>
      <p:bldP spid="21" grpId="0"/>
      <p:bldP spid="2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5770" y="-3016885"/>
            <a:ext cx="7623175" cy="13211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26420" y="4616450"/>
            <a:ext cx="1234440" cy="20967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" y="111760"/>
            <a:ext cx="967105" cy="9112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5" y="3195320"/>
            <a:ext cx="552450" cy="771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2605"/>
            <a:ext cx="2340610" cy="1256030"/>
          </a:xfrm>
          <a:prstGeom prst="rect">
            <a:avLst/>
          </a:prstGeom>
        </p:spPr>
      </p:pic>
      <p:sp>
        <p:nvSpPr>
          <p:cNvPr id="8" name="十边形 27"/>
          <p:cNvSpPr/>
          <p:nvPr/>
        </p:nvSpPr>
        <p:spPr>
          <a:xfrm>
            <a:off x="354965" y="1037590"/>
            <a:ext cx="985520" cy="894715"/>
          </a:xfrm>
          <a:prstGeom prst="dec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57338" y="1164293"/>
            <a:ext cx="325755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 smtClean="0">
                <a:latin typeface="Times New Roman" panose="02020603050405020304" pitchFamily="18" charset="0"/>
              </a:rPr>
              <a:t>326 </a:t>
            </a:r>
            <a:r>
              <a:rPr lang="en-US" altLang="vi-VN" sz="4000" b="1" dirty="0">
                <a:latin typeface="Times New Roman" panose="02020603050405020304" pitchFamily="18" charset="0"/>
              </a:rPr>
              <a:t>x 3 = ?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052084" y="2295059"/>
            <a:ext cx="930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latin typeface="Times New Roman" panose="02020603050405020304" pitchFamily="18" charset="0"/>
              </a:rPr>
              <a:t>326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823484" y="2752259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509284" y="287290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1823484" y="3514259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b="1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2505474" y="287290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508474" y="2289813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810000" y="2383556"/>
            <a:ext cx="37208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vi-VN" sz="3200" b="1" dirty="0">
                <a:latin typeface="Times New Roman" panose="02020603050405020304" pitchFamily="18" charset="0"/>
              </a:rPr>
              <a:t>3 nhân 6 bằng 18, 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509284" y="348250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277130" y="2295208"/>
            <a:ext cx="4588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3810000" y="3085587"/>
            <a:ext cx="35157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vi-VN" sz="3200" b="1" dirty="0">
                <a:latin typeface="Times New Roman" panose="02020603050405020304" pitchFamily="18" charset="0"/>
              </a:rPr>
              <a:t>3 nhân 2 bằng 6, 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2248934" y="348250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2052084" y="2291818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3810000" y="3780884"/>
            <a:ext cx="45640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vi-VN" sz="3200" b="1" dirty="0">
                <a:latin typeface="Times New Roman" panose="02020603050405020304" pitchFamily="18" charset="0"/>
              </a:rPr>
              <a:t>3 nhân 3 bằng 9, viết 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9.</a:t>
            </a:r>
            <a:endParaRPr lang="en-US" altLang="vi-VN" sz="3200" b="1" dirty="0">
              <a:latin typeface="Times New Roman" panose="02020603050405020304" pitchFamily="18" charset="0"/>
            </a:endParaRPr>
          </a:p>
        </p:txBody>
      </p:sp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2020334" y="3482509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1557338" y="4669959"/>
            <a:ext cx="3038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latin typeface="Times New Roman" panose="02020603050405020304" pitchFamily="18" charset="0"/>
              </a:rPr>
              <a:t>326 x 3 = 978</a:t>
            </a:r>
          </a:p>
        </p:txBody>
      </p:sp>
      <p:sp>
        <p:nvSpPr>
          <p:cNvPr id="44" name="Rectangle 1"/>
          <p:cNvSpPr/>
          <p:nvPr/>
        </p:nvSpPr>
        <p:spPr>
          <a:xfrm>
            <a:off x="8374070" y="2383555"/>
            <a:ext cx="1277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200" b="1" dirty="0">
                <a:latin typeface="Times New Roman" panose="02020603050405020304" pitchFamily="18" charset="0"/>
              </a:rPr>
              <a:t>nhớ 1.</a:t>
            </a:r>
          </a:p>
        </p:txBody>
      </p:sp>
      <p:sp>
        <p:nvSpPr>
          <p:cNvPr id="45" name="Rectangle 2"/>
          <p:cNvSpPr/>
          <p:nvPr/>
        </p:nvSpPr>
        <p:spPr>
          <a:xfrm>
            <a:off x="7127182" y="3085587"/>
            <a:ext cx="2861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200" b="1" dirty="0">
                <a:latin typeface="Times New Roman" panose="02020603050405020304" pitchFamily="18" charset="0"/>
              </a:rPr>
              <a:t>thêm 1 bằng 7, </a:t>
            </a:r>
            <a:endParaRPr lang="vi-VN" sz="3200" dirty="0"/>
          </a:p>
        </p:txBody>
      </p:sp>
      <p:sp>
        <p:nvSpPr>
          <p:cNvPr id="46" name="Rectangle 3"/>
          <p:cNvSpPr/>
          <p:nvPr/>
        </p:nvSpPr>
        <p:spPr>
          <a:xfrm>
            <a:off x="9732095" y="3085586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200" b="1" dirty="0">
                <a:latin typeface="Times New Roman" panose="02020603050405020304" pitchFamily="18" charset="0"/>
              </a:rPr>
              <a:t>viết 7. </a:t>
            </a:r>
            <a:endParaRPr lang="vi-VN" sz="3200" dirty="0"/>
          </a:p>
        </p:txBody>
      </p:sp>
      <p:sp>
        <p:nvSpPr>
          <p:cNvPr id="47" name="Rectangle 4"/>
          <p:cNvSpPr/>
          <p:nvPr/>
        </p:nvSpPr>
        <p:spPr>
          <a:xfrm>
            <a:off x="7325706" y="2383554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200" b="1" dirty="0">
                <a:latin typeface="Times New Roman" panose="02020603050405020304" pitchFamily="18" charset="0"/>
              </a:rPr>
              <a:t>viết 8</a:t>
            </a:r>
            <a:endParaRPr lang="vi-VN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2"/>
          <p:cNvSpPr/>
          <p:nvPr/>
        </p:nvSpPr>
        <p:spPr>
          <a:xfrm>
            <a:off x="1094105" y="267335"/>
            <a:ext cx="10406380" cy="737870"/>
          </a:xfrm>
          <a:prstGeom prst="homePlat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12000" tIns="0" rIns="0" bIns="0" anchor="ctr" anchorCtr="0">
            <a:no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phép nhân này có gì giống và khác nhau ?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564515" y="1570355"/>
            <a:ext cx="10854690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4000" b="1" dirty="0" smtClean="0">
                <a:latin typeface="Times New Roman" panose="02020603050405020304" pitchFamily="18" charset="0"/>
              </a:rPr>
              <a:t>+ Giống nhau : Đều là phép nhân số có 3 chữ số với số có 1 chữ số.</a:t>
            </a:r>
            <a:endParaRPr lang="en-US" altLang="vi-VN" sz="4000" b="1" dirty="0">
              <a:latin typeface="Times New Roman" panose="02020603050405020304" pitchFamily="18" charset="0"/>
            </a:endParaRP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564515" y="3090545"/>
            <a:ext cx="11188700" cy="193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4000" b="1" dirty="0" smtClean="0">
                <a:latin typeface="Times New Roman" panose="02020603050405020304" pitchFamily="18" charset="0"/>
              </a:rPr>
              <a:t>+ Khác nhau : Phép nhân thứ nhất là không nhớ, phép nhân thứ hai là có nhớ 1 lần. (Phần nhớ được cộng sang chữ số ở hàng chục.)</a:t>
            </a:r>
            <a:endParaRPr lang="en-US" altLang="vi-VN" sz="4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A_库_组合 2"/>
          <p:cNvGrpSpPr/>
          <p:nvPr>
            <p:custDataLst>
              <p:tags r:id="rId1"/>
            </p:custDataLst>
          </p:nvPr>
        </p:nvGrpSpPr>
        <p:grpSpPr>
          <a:xfrm>
            <a:off x="289430" y="417692"/>
            <a:ext cx="11658600" cy="3488911"/>
            <a:chOff x="2184757" y="1743112"/>
            <a:chExt cx="3440231" cy="1686603"/>
          </a:xfrm>
        </p:grpSpPr>
        <p:sp>
          <p:nvSpPr>
            <p:cNvPr id="5" name="Rectangle: Rounded Corners 20"/>
            <p:cNvSpPr/>
            <p:nvPr/>
          </p:nvSpPr>
          <p:spPr>
            <a:xfrm>
              <a:off x="3431882" y="1743112"/>
              <a:ext cx="945984" cy="29949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TextBox 76"/>
            <p:cNvSpPr txBox="1"/>
            <p:nvPr/>
          </p:nvSpPr>
          <p:spPr>
            <a:xfrm>
              <a:off x="3522877" y="1743112"/>
              <a:ext cx="763992" cy="272437"/>
            </a:xfrm>
            <a:prstGeom prst="rect">
              <a:avLst/>
            </a:prstGeom>
          </p:spPr>
          <p:txBody>
            <a:bodyPr vert="horz" wrap="none" lIns="90000" tIns="46800" rIns="90000" bIns="46800" anchor="t">
              <a:noAutofit/>
            </a:bodyPr>
            <a:lstStyle/>
            <a:p>
              <a:pPr algn="ctr">
                <a:defRPr/>
              </a:pPr>
              <a:r>
                <a:rPr lang="en-US" altLang="zh-CN" sz="3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Ta đặt tính :</a:t>
              </a:r>
              <a:endParaRPr lang="zh-CN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82"/>
            <p:cNvSpPr/>
            <p:nvPr/>
          </p:nvSpPr>
          <p:spPr>
            <a:xfrm>
              <a:off x="2184757" y="2562465"/>
              <a:ext cx="3440231" cy="867250"/>
            </a:xfrm>
            <a:prstGeom prst="rect">
              <a:avLst/>
            </a:prstGeom>
          </p:spPr>
          <p:txBody>
            <a:bodyPr wrap="square" anchor="ctr" anchorCtr="1">
              <a:noAutofit/>
            </a:bodyPr>
            <a:lstStyle/>
            <a:p>
              <a:pPr marL="457200" indent="-457200" algn="just">
                <a:lnSpc>
                  <a:spcPct val="120000"/>
                </a:lnSpc>
                <a:buFontTx/>
                <a:buChar char="-"/>
                <a:defRPr/>
              </a:pPr>
              <a:r>
                <a:rPr lang="vi-VN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sao các hàng thẳng cột với nhau (hàng đơn vị thẳng </a:t>
              </a:r>
              <a:endPara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  <a:defRPr/>
              </a:pPr>
              <a:r>
                <a:rPr lang="vi-VN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vi-VN" sz="32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 vị, hàng chục thẳng hàng chục, hàng trăm thẳng hàng trăm). </a:t>
              </a:r>
              <a:endPara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  <a:defRPr/>
              </a:pPr>
              <a:r>
                <a:rPr lang="vi-VN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Đặt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 nhân phía trước và ở giữa hai thừa số. </a:t>
              </a:r>
              <a:endPara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  <a:defRPr/>
              </a:pPr>
              <a:r>
                <a:rPr lang="vi-VN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Nét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 ngang thay cho dấu bằng. </a:t>
              </a:r>
              <a:endPara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3200" b="1" dirty="0" smtClean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br>
                <a:rPr lang="zh-CN" altLang="en-US" sz="3200" b="1" dirty="0" smtClean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3200" b="1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9" name="PA_库_组合 8"/>
          <p:cNvGrpSpPr/>
          <p:nvPr>
            <p:custDataLst>
              <p:tags r:id="rId2"/>
            </p:custDataLst>
          </p:nvPr>
        </p:nvGrpSpPr>
        <p:grpSpPr>
          <a:xfrm>
            <a:off x="402395" y="3858776"/>
            <a:ext cx="11432670" cy="2470480"/>
            <a:chOff x="4912991" y="335621"/>
            <a:chExt cx="11432670" cy="2470480"/>
          </a:xfrm>
        </p:grpSpPr>
        <p:sp>
          <p:nvSpPr>
            <p:cNvPr id="4" name="Rectangle: Rounded Corners 18"/>
            <p:cNvSpPr/>
            <p:nvPr/>
          </p:nvSpPr>
          <p:spPr>
            <a:xfrm>
              <a:off x="9334781" y="383221"/>
              <a:ext cx="2971801" cy="60558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TextBox 77"/>
            <p:cNvSpPr txBox="1"/>
            <p:nvPr/>
          </p:nvSpPr>
          <p:spPr>
            <a:xfrm>
              <a:off x="9409938" y="335621"/>
              <a:ext cx="1105088" cy="279180"/>
            </a:xfrm>
            <a:prstGeom prst="rect">
              <a:avLst/>
            </a:prstGeom>
          </p:spPr>
          <p:txBody>
            <a:bodyPr vert="horz" wrap="none" lIns="90000" tIns="46800" rIns="90000" bIns="46800" anchor="t">
              <a:noAutofit/>
            </a:bodyPr>
            <a:lstStyle/>
            <a:p>
              <a:pPr>
                <a:defRPr/>
              </a:pPr>
              <a:r>
                <a:rPr lang="en-US" altLang="zh-CN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Thực hiện :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83"/>
            <p:cNvSpPr/>
            <p:nvPr/>
          </p:nvSpPr>
          <p:spPr>
            <a:xfrm>
              <a:off x="4912991" y="475211"/>
              <a:ext cx="11432670" cy="2330890"/>
            </a:xfrm>
            <a:prstGeom prst="rect">
              <a:avLst/>
            </a:prstGeom>
          </p:spPr>
          <p:txBody>
            <a:bodyPr wrap="square" anchor="ctr" anchorCtr="1">
              <a:noAutofit/>
            </a:bodyPr>
            <a:lstStyle/>
            <a:p>
              <a:pPr marL="171450" indent="-171450">
                <a:lnSpc>
                  <a:spcPct val="120000"/>
                </a:lnSpc>
                <a:buFontTx/>
                <a:buChar char="-"/>
                <a:defRPr/>
              </a:pPr>
              <a:r>
                <a:rPr lang="vi-VN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Nhân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phải sang </a:t>
              </a:r>
              <a:r>
                <a:rPr lang="vi-VN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indent="-171450">
                <a:lnSpc>
                  <a:spcPct val="120000"/>
                </a:lnSpc>
                <a:buFontTx/>
                <a:buChar char="-"/>
                <a:defRPr/>
              </a:pPr>
              <a:r>
                <a:rPr lang="vi-VN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Lấy </a:t>
              </a:r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 số thứ hai nhân với từng chữ số của thừa số thứ </a:t>
              </a:r>
              <a:r>
                <a:rPr lang="vi-VN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nhất.</a:t>
              </a:r>
              <a:endParaRPr lang="zh-CN" altLang="en-US" sz="3200" b="1" dirty="0">
                <a:solidFill>
                  <a:schemeClr val="dk1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Pentagon 2"/>
          <p:cNvSpPr/>
          <p:nvPr/>
        </p:nvSpPr>
        <p:spPr>
          <a:xfrm>
            <a:off x="4610735" y="233680"/>
            <a:ext cx="4010660" cy="737870"/>
          </a:xfrm>
          <a:prstGeom prst="homePlat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12000" tIns="0" rIns="0" bIns="0" anchor="ctr" anchorCtr="0">
            <a:no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Tính :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778340" y="2293759"/>
            <a:ext cx="1552855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latin typeface="Times New Roman" panose="02020603050405020304" pitchFamily="18" charset="0"/>
              </a:rPr>
              <a:t>341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1275928" y="2833510"/>
            <a:ext cx="618565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39035" y="2843838"/>
            <a:ext cx="6185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 flipV="1">
            <a:off x="475828" y="3465196"/>
            <a:ext cx="1199123" cy="19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4000" b="1"/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3427217" y="2289265"/>
            <a:ext cx="951939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latin typeface="Times New Roman" panose="02020603050405020304" pitchFamily="18" charset="0"/>
              </a:rPr>
              <a:t>213</a:t>
            </a: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3934834" y="2816597"/>
            <a:ext cx="6185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3140722" y="2801171"/>
            <a:ext cx="6185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 flipV="1">
            <a:off x="3187008" y="3454946"/>
            <a:ext cx="1279550" cy="19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4000" b="1"/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5911205" y="2289265"/>
            <a:ext cx="1191793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>
                <a:latin typeface="Times New Roman" panose="02020603050405020304" pitchFamily="18" charset="0"/>
              </a:rPr>
              <a:t>212</a:t>
            </a: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6399590" y="2790786"/>
            <a:ext cx="6185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 flipH="1">
            <a:off x="5622272" y="2833511"/>
            <a:ext cx="3658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5" name="Line 28"/>
          <p:cNvSpPr>
            <a:spLocks noChangeShapeType="1"/>
          </p:cNvSpPr>
          <p:nvPr/>
        </p:nvSpPr>
        <p:spPr bwMode="auto">
          <a:xfrm>
            <a:off x="5762671" y="3458045"/>
            <a:ext cx="1074486" cy="87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4000" b="1"/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8251172" y="2289265"/>
            <a:ext cx="977339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>
                <a:latin typeface="Times New Roman" panose="02020603050405020304" pitchFamily="18" charset="0"/>
              </a:rPr>
              <a:t>110</a:t>
            </a: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8752541" y="2817460"/>
            <a:ext cx="618565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8115864" y="2843838"/>
            <a:ext cx="6185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8251172" y="3472270"/>
            <a:ext cx="92243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4000" b="1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027973" y="3432170"/>
            <a:ext cx="520518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1288232" y="3429982"/>
            <a:ext cx="533069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84874" y="3437572"/>
            <a:ext cx="429963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3679505" y="3392228"/>
            <a:ext cx="520518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3938487" y="3396826"/>
            <a:ext cx="533069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3421991" y="3396793"/>
            <a:ext cx="429963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6125338" y="3413179"/>
            <a:ext cx="520518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6385597" y="3413180"/>
            <a:ext cx="5330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5872187" y="3414273"/>
            <a:ext cx="429963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8514102" y="3420920"/>
            <a:ext cx="520518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8752541" y="3412084"/>
            <a:ext cx="533069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8270117" y="3427947"/>
            <a:ext cx="429963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" name="Text Box 30"/>
          <p:cNvSpPr txBox="1">
            <a:spLocks noChangeArrowheads="1"/>
          </p:cNvSpPr>
          <p:nvPr/>
        </p:nvSpPr>
        <p:spPr bwMode="auto">
          <a:xfrm>
            <a:off x="10620992" y="2274025"/>
            <a:ext cx="977339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>
                <a:latin typeface="Times New Roman" panose="02020603050405020304" pitchFamily="18" charset="0"/>
              </a:rPr>
              <a:t>203</a:t>
            </a: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11122361" y="2802220"/>
            <a:ext cx="618565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10485684" y="2828598"/>
            <a:ext cx="6185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" name="Line 33"/>
          <p:cNvSpPr>
            <a:spLocks noChangeShapeType="1"/>
          </p:cNvSpPr>
          <p:nvPr/>
        </p:nvSpPr>
        <p:spPr bwMode="auto">
          <a:xfrm>
            <a:off x="10620992" y="3457030"/>
            <a:ext cx="92243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4000" b="1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0883922" y="3405680"/>
            <a:ext cx="520518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1122361" y="3396844"/>
            <a:ext cx="533069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0639937" y="3412707"/>
            <a:ext cx="429963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7" grpId="0" bldLvl="0" animBg="1"/>
      <p:bldP spid="28" grpId="0" bldLvl="0" animBg="1"/>
      <p:bldP spid="29" grpId="0" bldLvl="0" animBg="1"/>
      <p:bldP spid="32" grpId="0" bldLvl="0" animBg="1"/>
      <p:bldP spid="33" grpId="0" bldLvl="0" animBg="1"/>
      <p:bldP spid="34" grpId="0" bldLvl="0" animBg="1"/>
      <p:bldP spid="37" grpId="0" bldLvl="0" animBg="1"/>
      <p:bldP spid="38" grpId="0" bldLvl="0" animBg="1"/>
      <p:bldP spid="39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2" grpId="1" animBg="1"/>
      <p:bldP spid="4" grpId="1" animBg="1"/>
      <p:bldP spid="6" grpId="0" animBg="1"/>
      <p:bldP spid="6" grpId="1" animBg="1"/>
      <p:bldP spid="7" grpId="0" bldLvl="0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5" y="-297"/>
            <a:ext cx="9144793" cy="68585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04" y="-38100"/>
            <a:ext cx="9144000" cy="10609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697" y="263379"/>
            <a:ext cx="1478756" cy="1857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080" y="628509"/>
            <a:ext cx="88582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34" y="-72988"/>
            <a:ext cx="9144000" cy="6858000"/>
          </a:xfrm>
          <a:prstGeom prst="rect">
            <a:avLst/>
          </a:prstGeom>
        </p:spPr>
      </p:pic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2716305" y="3492453"/>
            <a:ext cx="655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322010" y="2863841"/>
            <a:ext cx="2976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3000" b="1">
              <a:solidFill>
                <a:schemeClr val="bg1"/>
              </a:solidFill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611812" y="2157753"/>
            <a:ext cx="1123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437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3078882" y="2828394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2343659" y="2591355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3127009" y="3519496"/>
            <a:ext cx="322968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906837" y="790592"/>
            <a:ext cx="435912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Bài 2: Đặt tính rồi tính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2934916" y="3518225"/>
            <a:ext cx="24216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2616904" y="3518225"/>
            <a:ext cx="26504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6666465" y="3489160"/>
            <a:ext cx="945446" cy="4164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666465" y="2156849"/>
            <a:ext cx="1151694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205</a:t>
            </a:r>
            <a:endParaRPr lang="en-US" altLang="vi-VN" sz="35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7127836" y="2834154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6398312" y="2577099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66922" y="1465845"/>
            <a:ext cx="2355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437 x 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72618" y="1469274"/>
            <a:ext cx="195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 x 4</a:t>
            </a:r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6702561" y="3510044"/>
            <a:ext cx="1572828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820</a:t>
            </a:r>
            <a:endParaRPr lang="en-US" altLang="vi-VN" sz="35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8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/>
      <p:bldP spid="32" grpId="0"/>
      <p:bldP spid="33" grpId="0"/>
      <p:bldP spid="34" grpId="0"/>
      <p:bldP spid="36" grpId="0"/>
      <p:bldP spid="37" grpId="0"/>
      <p:bldP spid="27" grpId="0" animBg="1"/>
      <p:bldP spid="28" grpId="0"/>
      <p:bldP spid="30" grpId="0"/>
      <p:bldP spid="40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04" y="-38100"/>
            <a:ext cx="9144000" cy="10609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697" y="263379"/>
            <a:ext cx="1478756" cy="1857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080" y="628509"/>
            <a:ext cx="88582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3" y="-333040"/>
            <a:ext cx="10002343" cy="7501757"/>
          </a:xfrm>
          <a:prstGeom prst="rect">
            <a:avLst/>
          </a:prstGeom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550618" y="2863841"/>
            <a:ext cx="2976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3000" b="1">
              <a:solidFill>
                <a:schemeClr val="bg1"/>
              </a:solidFill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954842" y="642707"/>
            <a:ext cx="435912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Bài 2: Đặt tính rồi tính</a:t>
            </a: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>
            <a:off x="3012155" y="3552151"/>
            <a:ext cx="655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dirty="0">
              <a:solidFill>
                <a:schemeClr val="bg1"/>
              </a:solidFill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2868224" y="2154301"/>
            <a:ext cx="1123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319</a:t>
            </a: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3326792" y="2891155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2539355" y="2604500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6852497" y="3566411"/>
            <a:ext cx="655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6706391" y="2154301"/>
            <a:ext cx="1123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171</a:t>
            </a: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7104729" y="2851245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6431370" y="2586842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106201" y="1409615"/>
            <a:ext cx="2355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319 x 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135161" y="1399517"/>
            <a:ext cx="188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 x 5</a:t>
            </a: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2868224" y="3652837"/>
            <a:ext cx="87810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957</a:t>
            </a:r>
          </a:p>
        </p:txBody>
      </p: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6745559" y="3650967"/>
            <a:ext cx="87810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169652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/>
      <p:bldP spid="47" grpId="0"/>
      <p:bldP spid="51" grpId="0" animBg="1"/>
      <p:bldP spid="52" grpId="0"/>
      <p:bldP spid="53" grpId="0"/>
      <p:bldP spid="54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0" y="0"/>
            <a:ext cx="12192635" cy="13220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3: Mỗi chuyến máy bay chở được 116 người. Hỏi 3 chuyến máy bay như thế chở được bao nhiêu người ?  </a:t>
            </a:r>
            <a:endParaRPr lang="en-US" altLang="vi-VN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Text Box 96"/>
          <p:cNvSpPr txBox="1">
            <a:spLocks noChangeArrowheads="1"/>
          </p:cNvSpPr>
          <p:nvPr/>
        </p:nvSpPr>
        <p:spPr bwMode="auto">
          <a:xfrm>
            <a:off x="4718653" y="1721100"/>
            <a:ext cx="2590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Tóm 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tắt :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Text Box 96"/>
          <p:cNvSpPr txBox="1">
            <a:spLocks noChangeArrowheads="1"/>
          </p:cNvSpPr>
          <p:nvPr/>
        </p:nvSpPr>
        <p:spPr bwMode="auto">
          <a:xfrm>
            <a:off x="3107191" y="2784666"/>
            <a:ext cx="581372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400" b="1" dirty="0" smtClean="0">
                <a:latin typeface="Times New Roman" panose="02020603050405020304" pitchFamily="18" charset="0"/>
              </a:rPr>
              <a:t>1 chuyến : 116 người</a:t>
            </a:r>
          </a:p>
        </p:txBody>
      </p:sp>
      <p:sp>
        <p:nvSpPr>
          <p:cNvPr id="45" name="Text Box 96"/>
          <p:cNvSpPr txBox="1">
            <a:spLocks noChangeArrowheads="1"/>
          </p:cNvSpPr>
          <p:nvPr/>
        </p:nvSpPr>
        <p:spPr bwMode="auto">
          <a:xfrm>
            <a:off x="3107191" y="3848232"/>
            <a:ext cx="6107891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400" b="1" dirty="0">
                <a:latin typeface="Times New Roman" panose="02020603050405020304" pitchFamily="18" charset="0"/>
              </a:rPr>
              <a:t>3</a:t>
            </a:r>
            <a:r>
              <a:rPr lang="en-US" altLang="vi-VN" sz="4400" b="1" dirty="0" smtClean="0">
                <a:latin typeface="Times New Roman" panose="02020603050405020304" pitchFamily="18" charset="0"/>
              </a:rPr>
              <a:t> chuyến : … người ?</a:t>
            </a:r>
            <a:endParaRPr lang="en-US" altLang="vi-VN" sz="4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3" grpId="0" bldLvl="0" animBg="1"/>
      <p:bldP spid="44" grpId="0" bldLvl="0" animBg="1"/>
      <p:bldP spid="4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QT</Template>
  <TotalTime>52</TotalTime>
  <Words>502</Words>
  <Application>Microsoft Office PowerPoint</Application>
  <PresentationFormat>Custom</PresentationFormat>
  <Paragraphs>121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</dc:creator>
  <cp:lastModifiedBy>tranvi</cp:lastModifiedBy>
  <cp:revision>47</cp:revision>
  <dcterms:created xsi:type="dcterms:W3CDTF">2018-05-30T07:26:00Z</dcterms:created>
  <dcterms:modified xsi:type="dcterms:W3CDTF">2021-11-21T07:45:58Z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EB63801C87944403A0D231891BD50DB0</vt:lpwstr>
  </property>
  <property fmtid="{D5CDD505-2E9C-101B-9397-08002B2CF9AE}" pid="3" name="KSOProductBuildVer">
    <vt:lpwstr>1033-11.2.0.10323</vt:lpwstr>
  </property>
</Properties>
</file>