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7" r:id="rId3"/>
    <p:sldId id="268" r:id="rId4"/>
    <p:sldId id="256" r:id="rId5"/>
    <p:sldId id="263" r:id="rId6"/>
    <p:sldId id="266" r:id="rId7"/>
    <p:sldId id="265" r:id="rId8"/>
    <p:sldId id="274" r:id="rId9"/>
    <p:sldId id="275" r:id="rId10"/>
    <p:sldId id="277" r:id="rId11"/>
    <p:sldId id="278" r:id="rId12"/>
    <p:sldId id="279" r:id="rId13"/>
    <p:sldId id="291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3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7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2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3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8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9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9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8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7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2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6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3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1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1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8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61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7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5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6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1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85" r:id="rId14"/>
    <p:sldLayoutId id="2147483684" r:id="rId15"/>
    <p:sldLayoutId id="2147483662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slide" Target="slide3.xml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image" Target="../media/image7.png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1.gif"/><Relationship Id="rId10" Type="http://schemas.microsoft.com/office/2007/relationships/hdphoto" Target="../media/hdphoto8.wdp"/><Relationship Id="rId19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.wdp"/><Relationship Id="rId22" Type="http://schemas.microsoft.com/office/2007/relationships/hdphoto" Target="../media/hdphoto6.wdp"/><Relationship Id="rId27" Type="http://schemas.openxmlformats.org/officeDocument/2006/relationships/image" Target="../media/image17.png"/><Relationship Id="rId30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7412" y="3429000"/>
            <a:ext cx="520628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3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33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33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8006" y="3972742"/>
            <a:ext cx="3767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Minh Thùy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1A5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4727" y="1501922"/>
            <a:ext cx="413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Trường Tiểu Học </a:t>
            </a:r>
            <a:r>
              <a:rPr lang="en-US" sz="2800" smtClean="0">
                <a:solidFill>
                  <a:srgbClr val="FF0000"/>
                </a:solidFill>
              </a:rPr>
              <a:t>Đoàn Kết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0" y="979199"/>
            <a:ext cx="742015" cy="7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34359" r="55442" b="40134"/>
          <a:stretch/>
        </p:blipFill>
        <p:spPr>
          <a:xfrm>
            <a:off x="264511" y="1248672"/>
            <a:ext cx="4063649" cy="28094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69703" y="1507793"/>
            <a:ext cx="2765501" cy="1446550"/>
            <a:chOff x="7730958" y="1730730"/>
            <a:chExt cx="3687334" cy="1928734"/>
          </a:xfrm>
        </p:grpSpPr>
        <p:sp>
          <p:nvSpPr>
            <p:cNvPr id="6" name="TextBox 5"/>
            <p:cNvSpPr txBox="1"/>
            <p:nvPr/>
          </p:nvSpPr>
          <p:spPr>
            <a:xfrm>
              <a:off x="7730958" y="1730730"/>
              <a:ext cx="3687334" cy="1928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8800" b="1" dirty="0">
                  <a:latin typeface="UTM Avo" panose="02040603050506020204" pitchFamily="18" charset="0"/>
                </a:rPr>
                <a:t>cơm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711995" y="1730730"/>
              <a:ext cx="2706297" cy="19287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8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ơm</a:t>
              </a:r>
              <a:endParaRPr lang="en-US" sz="8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05481" y="258859"/>
            <a:ext cx="20297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3"/>
          <a:stretch/>
        </p:blipFill>
        <p:spPr>
          <a:xfrm>
            <a:off x="121920" y="174172"/>
            <a:ext cx="9022080" cy="62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ì sao Tia Chớp có hình rễ cây-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18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1606" r="21895" b="40589"/>
          <a:stretch/>
        </p:blipFill>
        <p:spPr>
          <a:xfrm>
            <a:off x="247339" y="1032248"/>
            <a:ext cx="3939822" cy="30949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D7CE3-BDA0-466B-BF83-E2DAD906D377}"/>
              </a:ext>
            </a:extLst>
          </p:cNvPr>
          <p:cNvGrpSpPr/>
          <p:nvPr/>
        </p:nvGrpSpPr>
        <p:grpSpPr>
          <a:xfrm>
            <a:off x="5909687" y="2843515"/>
            <a:ext cx="2193131" cy="854080"/>
            <a:chOff x="1876424" y="5736214"/>
            <a:chExt cx="2924175" cy="11387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7FF935-982D-4A72-A526-E7F9C070E738}"/>
                </a:ext>
              </a:extLst>
            </p:cNvPr>
            <p:cNvSpPr txBox="1"/>
            <p:nvPr/>
          </p:nvSpPr>
          <p:spPr>
            <a:xfrm>
              <a:off x="1876424" y="5736214"/>
              <a:ext cx="292417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950" b="1">
                  <a:latin typeface="UTM Avo" panose="02040603050506020204" pitchFamily="18" charset="0"/>
                </a:rPr>
                <a:t>chớp</a:t>
              </a:r>
              <a:r>
                <a:rPr lang="en-US" sz="4950" b="1">
                  <a:latin typeface="UTM Avo" panose="02040603050506020204" pitchFamily="18" charset="0"/>
                </a:rPr>
                <a:t> </a:t>
              </a:r>
              <a:endParaRPr lang="en-US" sz="4950" b="1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42B236-8EF4-4387-8606-7038E53D6B14}"/>
                </a:ext>
              </a:extLst>
            </p:cNvPr>
            <p:cNvSpPr txBox="1"/>
            <p:nvPr/>
          </p:nvSpPr>
          <p:spPr>
            <a:xfrm>
              <a:off x="2956331" y="5736214"/>
              <a:ext cx="180264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b="1">
                  <a:solidFill>
                    <a:srgbClr val="FF0000"/>
                  </a:solidFill>
                  <a:latin typeface="UTM Avo" panose="02040603050506020204" pitchFamily="18" charset="0"/>
                </a:rPr>
                <a:t>ơp</a:t>
              </a:r>
              <a:endParaRPr lang="en-US" sz="495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745" y="2139645"/>
            <a:ext cx="3226072" cy="854080"/>
            <a:chOff x="6502326" y="1709860"/>
            <a:chExt cx="4301429" cy="1138773"/>
          </a:xfrm>
        </p:grpSpPr>
        <p:sp>
          <p:nvSpPr>
            <p:cNvPr id="16" name="TextBox 15"/>
            <p:cNvSpPr txBox="1"/>
            <p:nvPr/>
          </p:nvSpPr>
          <p:spPr>
            <a:xfrm>
              <a:off x="6502326" y="1709860"/>
              <a:ext cx="388183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950" b="1" dirty="0">
                  <a:latin typeface="UTM Avo" panose="02040603050506020204" pitchFamily="18" charset="0"/>
                </a:rPr>
                <a:t>tia chớp</a:t>
              </a:r>
              <a:endParaRPr lang="en-US" sz="4950" b="1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42B236-8EF4-4387-8606-7038E53D6B14}"/>
                </a:ext>
              </a:extLst>
            </p:cNvPr>
            <p:cNvSpPr txBox="1"/>
            <p:nvPr/>
          </p:nvSpPr>
          <p:spPr>
            <a:xfrm>
              <a:off x="8959490" y="1709860"/>
              <a:ext cx="184426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b="1">
                  <a:solidFill>
                    <a:srgbClr val="FF0000"/>
                  </a:solidFill>
                  <a:latin typeface="UTM Avo" panose="02040603050506020204" pitchFamily="18" charset="0"/>
                </a:rPr>
                <a:t>ơp</a:t>
              </a:r>
              <a:endParaRPr lang="en-US" sz="495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042B236-8EF4-4387-8606-7038E53D6B14}"/>
              </a:ext>
            </a:extLst>
          </p:cNvPr>
          <p:cNvSpPr txBox="1"/>
          <p:nvPr/>
        </p:nvSpPr>
        <p:spPr>
          <a:xfrm>
            <a:off x="6719616" y="3697595"/>
            <a:ext cx="131574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endParaRPr lang="en-US" sz="495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8572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637979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178" y="2637979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902" y="2637978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10300" b="1" smtClean="0">
                <a:solidFill>
                  <a:srgbClr val="0000CC"/>
                </a:solidFill>
                <a:latin typeface="UTM Avo" panose="02040603050506020204" pitchFamily="18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2178" y="2630283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10350" b="1" smtClean="0">
                <a:solidFill>
                  <a:srgbClr val="0000CC"/>
                </a:solidFill>
                <a:latin typeface="UTM Avo" panose="02040603050506020204" pitchFamily="18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15931" y="1694033"/>
            <a:ext cx="56967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50" b="1">
                <a:solidFill>
                  <a:srgbClr val="FF0000"/>
                </a:solidFill>
                <a:latin typeface="UTM Avo" panose="02040603050506020204" pitchFamily="18" charset="0"/>
              </a:rPr>
              <a:t>ơm </a:t>
            </a:r>
            <a:r>
              <a:rPr lang="en-US" sz="4050" b="1">
                <a:solidFill>
                  <a:srgbClr val="FF0000"/>
                </a:solidFill>
                <a:latin typeface="UTM Avo" panose="02040603050506020204" pitchFamily="18" charset="0"/>
              </a:rPr>
              <a:t>                     </a:t>
            </a:r>
            <a:r>
              <a:rPr lang="en-US" sz="4050" b="1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4050" b="1" smtClean="0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endParaRPr lang="en-US" sz="405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76897" y="2697480"/>
            <a:ext cx="1373291" cy="715581"/>
            <a:chOff x="2430293" y="4804856"/>
            <a:chExt cx="1831055" cy="954108"/>
          </a:xfrm>
        </p:grpSpPr>
        <p:sp>
          <p:nvSpPr>
            <p:cNvPr id="13" name="TextBox 12"/>
            <p:cNvSpPr txBox="1"/>
            <p:nvPr/>
          </p:nvSpPr>
          <p:spPr>
            <a:xfrm>
              <a:off x="2430293" y="4804856"/>
              <a:ext cx="1829990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5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c</a:t>
              </a:r>
              <a:r>
                <a:rPr lang="vi-VN" sz="4050" b="1" dirty="0">
                  <a:latin typeface="UTM Avo" panose="02040603050506020204" pitchFamily="18" charset="0"/>
                </a:rPr>
                <a:t>ơm</a:t>
              </a:r>
              <a:endParaRPr lang="en-US" sz="4050" b="1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82338" y="4804856"/>
              <a:ext cx="1379010" cy="954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05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ơm</a:t>
              </a:r>
              <a:endParaRPr lang="en-US" sz="405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99513" y="2697478"/>
            <a:ext cx="2417650" cy="715582"/>
            <a:chOff x="7272849" y="6541312"/>
            <a:chExt cx="3223533" cy="954109"/>
          </a:xfrm>
        </p:grpSpPr>
        <p:sp>
          <p:nvSpPr>
            <p:cNvPr id="16" name="TextBox 15"/>
            <p:cNvSpPr txBox="1"/>
            <p:nvPr/>
          </p:nvSpPr>
          <p:spPr>
            <a:xfrm>
              <a:off x="7272849" y="6541313"/>
              <a:ext cx="322353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50" b="1">
                  <a:solidFill>
                    <a:srgbClr val="00B050"/>
                  </a:solidFill>
                  <a:latin typeface="UTM Avo" panose="02040603050506020204" pitchFamily="18" charset="0"/>
                </a:rPr>
                <a:t>tia chớp</a:t>
              </a:r>
              <a:endParaRPr lang="en-US" sz="405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05458" y="6541312"/>
              <a:ext cx="1190924" cy="954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05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ơp</a:t>
              </a:r>
              <a:endParaRPr lang="en-US" sz="405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5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75" y="857250"/>
            <a:ext cx="46713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2667292"/>
            <a:ext cx="7058408" cy="4095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32" y="1905545"/>
            <a:ext cx="2899954" cy="7617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dirty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54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-điệu-5K-Sàn-Nhà-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17525" r="25844" b="63973"/>
          <a:stretch/>
        </p:blipFill>
        <p:spPr>
          <a:xfrm>
            <a:off x="0" y="1207945"/>
            <a:ext cx="9144000" cy="2215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895" y="3265642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latin typeface="UTM Avo" panose="02040603050506020204" pitchFamily="18" charset="0"/>
              </a:rPr>
              <a:t>bơm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0652" y="3279930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vi-VN" sz="2700" b="1" dirty="0"/>
              <a:t>lớp</a:t>
            </a:r>
            <a:endParaRPr lang="en-US" sz="27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34681" y="3286752"/>
            <a:ext cx="2209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vi-VN" sz="2700" b="1" dirty="0"/>
              <a:t>bờm ngựa</a:t>
            </a:r>
            <a:endParaRPr lang="en-US" sz="2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7706" y="5426303"/>
            <a:ext cx="1653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vi-VN" sz="2700" b="1" dirty="0"/>
              <a:t>đớp cá</a:t>
            </a:r>
            <a:endParaRPr lang="en-US" sz="27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20106" y="5421892"/>
            <a:ext cx="1583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vi-VN" sz="2700" b="1" dirty="0"/>
              <a:t>lợp nhà</a:t>
            </a:r>
            <a:endParaRPr lang="en-US" sz="27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45668" y="5414098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vi-VN" sz="2700" b="1" dirty="0"/>
              <a:t>nơm</a:t>
            </a:r>
            <a:endParaRPr lang="en-US" sz="27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2E86F-8976-442F-AE5F-FCD1AFC49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62803" r="25844" b="21058"/>
          <a:stretch/>
        </p:blipFill>
        <p:spPr>
          <a:xfrm>
            <a:off x="83152" y="3634230"/>
            <a:ext cx="9060848" cy="1919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A6FEF7-0D4B-432A-A60F-118402DBA2F1}"/>
              </a:ext>
            </a:extLst>
          </p:cNvPr>
          <p:cNvSpPr txBox="1"/>
          <p:nvPr/>
        </p:nvSpPr>
        <p:spPr>
          <a:xfrm>
            <a:off x="145741" y="844616"/>
            <a:ext cx="888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2. Tiếng nào có vần </a:t>
            </a:r>
            <a:r>
              <a:rPr lang="en-US" sz="2700" b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? Tiếng nào có vần </a:t>
            </a:r>
            <a:r>
              <a:rPr lang="en-US" sz="2700" b="1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AB4E5-BC80-41B7-8D48-B6AD4C8788BC}"/>
              </a:ext>
            </a:extLst>
          </p:cNvPr>
          <p:cNvSpPr txBox="1"/>
          <p:nvPr/>
        </p:nvSpPr>
        <p:spPr>
          <a:xfrm>
            <a:off x="586003" y="3263024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27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41931C-4308-4E52-BC7E-DBCB0DBF4BB7}"/>
              </a:ext>
            </a:extLst>
          </p:cNvPr>
          <p:cNvSpPr txBox="1"/>
          <p:nvPr/>
        </p:nvSpPr>
        <p:spPr>
          <a:xfrm>
            <a:off x="7171789" y="3292120"/>
            <a:ext cx="2209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 sz="2700" b="1">
                <a:solidFill>
                  <a:srgbClr val="FF0000"/>
                </a:solidFill>
              </a:rPr>
              <a:t>ơm</a:t>
            </a:r>
            <a:endParaRPr lang="en-US" sz="27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56D1CA-097E-44AC-864C-AE90C93002B0}"/>
              </a:ext>
            </a:extLst>
          </p:cNvPr>
          <p:cNvSpPr txBox="1"/>
          <p:nvPr/>
        </p:nvSpPr>
        <p:spPr>
          <a:xfrm>
            <a:off x="3941786" y="3279403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 sz="2700" b="1">
                <a:solidFill>
                  <a:srgbClr val="FFFA1D"/>
                </a:solidFill>
              </a:rPr>
              <a:t>ơp</a:t>
            </a:r>
            <a:endParaRPr lang="en-US" sz="2700" b="1" dirty="0">
              <a:solidFill>
                <a:srgbClr val="FFFA1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B997E9-47B1-4E82-A2B7-96E6D34F353C}"/>
              </a:ext>
            </a:extLst>
          </p:cNvPr>
          <p:cNvSpPr txBox="1"/>
          <p:nvPr/>
        </p:nvSpPr>
        <p:spPr>
          <a:xfrm>
            <a:off x="7663324" y="5421276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endParaRPr lang="en-US" sz="27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87111-C0EE-4925-BF37-5BAC994C3104}"/>
              </a:ext>
            </a:extLst>
          </p:cNvPr>
          <p:cNvSpPr txBox="1"/>
          <p:nvPr/>
        </p:nvSpPr>
        <p:spPr>
          <a:xfrm>
            <a:off x="738613" y="5426303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 sz="2700" b="1">
                <a:solidFill>
                  <a:srgbClr val="FFFA1D"/>
                </a:solidFill>
              </a:rPr>
              <a:t>ơp</a:t>
            </a:r>
            <a:endParaRPr lang="en-US" sz="2700" b="1" dirty="0">
              <a:solidFill>
                <a:srgbClr val="FFFA1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D5D3CF-A7BC-4680-88A4-4AA57F321DB8}"/>
              </a:ext>
            </a:extLst>
          </p:cNvPr>
          <p:cNvSpPr txBox="1"/>
          <p:nvPr/>
        </p:nvSpPr>
        <p:spPr>
          <a:xfrm>
            <a:off x="3917275" y="5421276"/>
            <a:ext cx="1263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 sz="2700" b="1">
                <a:solidFill>
                  <a:srgbClr val="FFFA1D"/>
                </a:solidFill>
              </a:rPr>
              <a:t>ơp</a:t>
            </a:r>
            <a:endParaRPr lang="en-US" sz="2700" b="1" dirty="0">
              <a:solidFill>
                <a:srgbClr val="FFFA1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5" y="0"/>
            <a:ext cx="9144000" cy="675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8" grpId="0"/>
      <p:bldP spid="21" grpId="0"/>
      <p:bldP spid="25" grpId="0"/>
      <p:bldP spid="16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10789" y="1216479"/>
            <a:ext cx="6936377" cy="4798211"/>
            <a:chOff x="1881051" y="0"/>
            <a:chExt cx="9248503" cy="68820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17525" r="25844" b="21058"/>
            <a:stretch/>
          </p:blipFill>
          <p:spPr>
            <a:xfrm>
              <a:off x="1881051" y="0"/>
              <a:ext cx="8655270" cy="619179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29244" y="1737360"/>
              <a:ext cx="1423852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UTM Avo" panose="02040603050506020204" pitchFamily="18" charset="0"/>
                </a:rPr>
                <a:t>bơm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17176" y="1737360"/>
              <a:ext cx="1423852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lớp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38902" y="1737360"/>
              <a:ext cx="2490652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bờm ngựa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9244" y="6149552"/>
              <a:ext cx="1863635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đớp cá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6472" y="6219871"/>
              <a:ext cx="1785257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lợp nhà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97982" y="6171649"/>
              <a:ext cx="1423852" cy="662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nơm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364897" y="2629260"/>
            <a:ext cx="803366" cy="6036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95254" y="3725355"/>
            <a:ext cx="2958739" cy="110446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0664" y="2427781"/>
            <a:ext cx="852350" cy="80514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42263" y="4051501"/>
            <a:ext cx="678180" cy="5038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80513" y="2219229"/>
            <a:ext cx="2692974" cy="11364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52355" y="3782865"/>
            <a:ext cx="2221109" cy="1068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A6FEF7-0D4B-432A-A60F-118402DBA2F1}"/>
              </a:ext>
            </a:extLst>
          </p:cNvPr>
          <p:cNvSpPr txBox="1"/>
          <p:nvPr/>
        </p:nvSpPr>
        <p:spPr>
          <a:xfrm>
            <a:off x="145741" y="844616"/>
            <a:ext cx="8889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2. Tiếng nào có vần </a:t>
            </a:r>
            <a:r>
              <a:rPr lang="en-US" sz="2700" b="1">
                <a:solidFill>
                  <a:srgbClr val="FF0000"/>
                </a:solidFill>
                <a:latin typeface="UTM Avo" panose="02040603050506020204" pitchFamily="18" charset="0"/>
              </a:rPr>
              <a:t>ơm</a:t>
            </a:r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? Tiếng nào có vần </a:t>
            </a:r>
            <a:r>
              <a:rPr lang="en-US" sz="2700" b="1">
                <a:solidFill>
                  <a:srgbClr val="FF0000"/>
                </a:solidFill>
                <a:latin typeface="UTM Avo" panose="02040603050506020204" pitchFamily="18" charset="0"/>
              </a:rPr>
              <a:t>ơp</a:t>
            </a:r>
            <a:r>
              <a:rPr lang="en-US" sz="2700" b="1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39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382" y="1026878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27" y="209268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85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27255" y="857250"/>
            <a:ext cx="2890220" cy="1165923"/>
            <a:chOff x="4036340" y="35415"/>
            <a:chExt cx="3853626" cy="1554564"/>
          </a:xfrm>
        </p:grpSpPr>
        <p:sp>
          <p:nvSpPr>
            <p:cNvPr id="2" name="Rounded Rectangle 1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3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238" r="17392" b="58718"/>
          <a:stretch/>
        </p:blipFill>
        <p:spPr>
          <a:xfrm>
            <a:off x="612534" y="2759770"/>
            <a:ext cx="8038343" cy="12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ết ơm ơ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ết ơm ơp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37067"/>
            <a:ext cx="9143999" cy="5939896"/>
          </a:xfrm>
        </p:spPr>
      </p:pic>
    </p:spTree>
    <p:extLst>
      <p:ext uri="{BB962C8B-B14F-4D97-AF65-F5344CB8AC3E}">
        <p14:creationId xmlns:p14="http://schemas.microsoft.com/office/powerpoint/2010/main" val="205149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png;base64,iVBORw0KGgoAAAANSUhEUgAAB4AAAAM+CAYAAAD7LRzQAAAAAXNSR0IArs4c6QAAIABJREFUeF7s2UERAAAIAkHpX9oeN2sDFn/sHAECBAgQIECAAAECBAgQIECAAAECBAgQIECAAAECBAgkBJZIIQQBAgQIECBAgAABAgQIECBAgAABAgQIECBAgAABAgQInAHYE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FetAZAAAAgAElEQVQ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Lw6reYAACAASURBV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gIAB2A8QIECAAAECBAgQIECAAAECBAgQIECAAAECBAgQIEAgImAAjhQpBgECBAgQIECAAAECBAgQIECAAAECBAgQIECAAAECBAzAfoAAAQIECBAgQIAAAQIECBAgQIAAAQIECBAgQIAAAQIRAQNwpEgxCBAgQIAAAQIECBAgQIAAAQIECBAgQIAAAQIECBAgYAD2AwQIECBAgAABAgQIECBAgAABAgQIECBAgAABAgQIEIgIGIAjRYpBgAABAgQIECBAgAABAgQIECBAgAABAgQIECBAgAABA7AfIECAAAECBAgQIECAAAECBAgQIECAAAECBAgQIECAQETAABwpUgwCBAgQIECAAAECBAgQIECAAAECBAgQIECAAAECBAgYgP0AAQIECBAgQIAAAQIECBAgQIAAAQIECBAgQIAAAQIEIgIG4EiRYhAgQIAAAQIECBAgQIAAAQIECBAgQIAAAQIECBAgQMAA7AcIECBAgAABAgQIECBAgAABAgQIECBAgAABAgQIECAQETAAR4oUgwABAgQIECBAgAABAgQIECBAgAABAgQIECBAgAABAgZgP0CAAAECBAgQIECAAAECBAgQIECAAAECBAgQIECAAIGIgAE4UqQYBAgQIECAAAECBAgQIECAAAECBAgQIECAAAECBAgQMAD7AQIECBAgQIAAAQIECBAgQIAAAQIECBAgQIAAAQIECEQEDMCRIsUgQIAAAQIECBAgQIAAAQIECBAgQIAAAQIECBAgQICAAdgPECBAgAABAgQIECBAgAABAgQIECBAgAABAgQIECBAICJgAI4UKQYBAgQIECBAgAABAgQIECBAgAABAgQIECBAgAABAgQMwH6AAAECBAgQIECAAAECBAgQIECAAAECBAgQIECAAAECEQEDcKRIMQgQIECAAAECBAgQIECAAAECBAgQIECAAAECBAgQIGAA9gMECBAgQIAAAQIECBAgQIAAAQIECBAgQIAAAQIECBCICBiAI0WKQYAAAQIECBAgQIAAAQIECBAgQIAAAQIECBAgQIAAAQOwHyBAgAABAgQIECBAgAABAgQIECBAgAABAgQIECBAgEBEwAAcKVIMAgQIECBAgAABAgQIECBAgAABAgQIECBAgAABAgQIGID9AAECBAgQIECAAAECBAgQIECAAAECBAgQIECAAAECBCICBuBIkWIQIECAAAECBAgQIECAAAECBAgQIECAAAECBAgQIEDAAOwHCBAgQIAAAQIECBAgQIAAAQIECBAgQIAAAQIECBAgEBEwAEeKFIMAAQIECBAgQIAAAQIECBAgQIAAAQIECBAgQIAAAQIGYD9AgAABAgQIECBAgAABAgQIECBAgAABAgQIECBAgACBiIABOFKkGAQIECBAgAABAgQIECBAgAABAgQIECBAgAABAgQIEDAA+wECBAgQIECAAAECBAgQIECAAAECBAgQIECAAAECBAhEBAzAkSLFIECAAAECBAgQIECAAAECBAgQIECAAAECBAgQIECAgAHYDxAgQIAAAQIECBAgQIAAAQIECBAgQIAAAQIECBAgQCAiYACOFCkGAQIECBAgQIAAAQIECBAgQIAAAQIECBAgQIAAAQIEDMB+gAABAgQIECBAgAABAgQIECBAgAABAgQIECBAgAABAhEBA3CkSDEIECBAgAABAgQIECBAgAABAgQIECBAgAABAgQIECBgAPYDBAgQIECAAAECBAgQIECAAAECBAgQIECAAAECBAgQiAgYgCNFikGAAAECBAgQIECAAAECBAgQIECAAAECBAgQIECAAAEDsB8gQIAAAQIECBAgQIAAAQIECBAgQIAAAQIECBAgQIBARMAAHClSDAIECBAgQIAAAQIECBAgQIAAAQIECBAgQIAAAQIECBiA/QABAgQIECBAgAABAgQIECBAgAABAgQIECBAgAABAgQiAgbgSJFiECBAgAABAgQIECBAgAABAgQIECBAgAABAgQIECBAwADsBwgQIECAAAECBAgQIECAAAECBAgQIECAAAECBAgQIBARMABHihSDAAECBAgQIECAAAECBAgQIECAAAECBAgQIECAAAECBmA/QIAAAQIECBAgQIAAAQIECBAgQIAAAQIECBAgQIAAgYiAAThSpBgECBAgQIAAAQIECBAgQIAAAQIECBAgQIAAAQIECBAwAPsBAgQIECBAgAABAgQIECBAgAABAgQIECBAgAABAgQIRAQMwJEixSBAgAABAgQIECBAgAABAgQIECBAgAABAgQIECBA4NuzYxoAAACEYf5dz8dSCRQ+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OyHarAAAE8xJREFU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CAA9gGCBAgQIAAAQIECBAgQIAAAQIECBAgQIAAAQIECBAgMBFwAE+KFIMAAQIECBAgQIAAAQIECBAgQIAAAQIECBAgQIAAAQIOYBsgQIAAAQIECBAgQIAAAQIECBAgQIAAAQIECBAgQIDARMABPClSDAIECBAgQIAAAQIECBAgQIAAAQIECBAgQIAAAQIECDiAbYAAAQIECBAgQIAAAQIECBAgQIAAAQIECBAgQIAAAQITAQfwpEgxCBAgQIAAAQIECBAgQIAAAQIECBAgQIAAAQIECBAg4AC2AQIECBAgQIAAAQIECBAgQIAAAQIECBAgQIAAAQIECEwEHMCTIsUgQIAAAQIECBAgQIAAAQIECBAgQIAAAQIECBAgQIBAruIDP0HB4v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7" t="17924" r="51511" b="15483"/>
          <a:stretch/>
        </p:blipFill>
        <p:spPr>
          <a:xfrm>
            <a:off x="1197735" y="1"/>
            <a:ext cx="627201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066800" y="2489730"/>
            <a:ext cx="7010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9194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" y="5821715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6" y="451129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3610" y="830794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1015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11" action="ppaction://hlinksldjump"/>
          </p:cNvPr>
          <p:cNvSpPr/>
          <p:nvPr/>
        </p:nvSpPr>
        <p:spPr>
          <a:xfrm>
            <a:off x="2287099" y="40097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2" action="ppaction://hlinksldjump"/>
          </p:cNvPr>
          <p:cNvSpPr/>
          <p:nvPr/>
        </p:nvSpPr>
        <p:spPr>
          <a:xfrm>
            <a:off x="2950023" y="665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333926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2298575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" y="4828223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67" y="5021491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18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5536944" y="5418088"/>
            <a:ext cx="528899" cy="50491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5999335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7302839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90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542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695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47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999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90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11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795993" y="1605834"/>
            <a:ext cx="6125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5-Point Star 1">
            <a:hlinkClick r:id="rId30" action="ppaction://hlinksldjump"/>
          </p:cNvPr>
          <p:cNvSpPr/>
          <p:nvPr/>
        </p:nvSpPr>
        <p:spPr>
          <a:xfrm>
            <a:off x="45534" y="235131"/>
            <a:ext cx="756391" cy="7184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4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" y="1192967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1298" y="2213478"/>
            <a:ext cx="5847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</a:rPr>
              <a:t>Tìm tiếng có chứa vần ôm.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3" y="1223393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7942" y="2263092"/>
            <a:ext cx="7449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UTM Avo" panose="02040603050506020204" pitchFamily="18" charset="0"/>
              </a:rPr>
              <a:t>Tìm tiếng chứa vần ôp.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73032" y="6157834"/>
            <a:ext cx="874458" cy="6381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11471" y="0"/>
            <a:ext cx="4571138" cy="5143500"/>
            <a:chOff x="1695004" y="857250"/>
            <a:chExt cx="4571138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004" y="857250"/>
              <a:ext cx="4571138" cy="5143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3A751D-A29C-41DA-A57A-E0B30CAF1C85}"/>
                </a:ext>
              </a:extLst>
            </p:cNvPr>
            <p:cNvSpPr txBox="1"/>
            <p:nvPr/>
          </p:nvSpPr>
          <p:spPr>
            <a:xfrm>
              <a:off x="2422148" y="2053239"/>
              <a:ext cx="3064629" cy="2751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400" b="1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Cò </a:t>
              </a: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thì phố</a:t>
              </a:r>
              <a:r>
                <a:rPr lang="en-US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 pháp</a:t>
              </a:r>
            </a:p>
            <a:p>
              <a:pPr>
                <a:lnSpc>
                  <a:spcPct val="120000"/>
                </a:lnSpc>
              </a:pP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Bò thì ốm o</a:t>
              </a:r>
            </a:p>
            <a:p>
              <a:pPr>
                <a:lnSpc>
                  <a:spcPct val="120000"/>
                </a:lnSpc>
              </a:pP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Cá thì la to</a:t>
              </a:r>
            </a:p>
            <a:p>
              <a:pPr>
                <a:lnSpc>
                  <a:spcPct val="120000"/>
                </a:lnSpc>
              </a:pP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Im như trẻ nhỏ</a:t>
              </a:r>
            </a:p>
            <a:p>
              <a:pPr>
                <a:lnSpc>
                  <a:spcPct val="120000"/>
                </a:lnSpc>
              </a:pP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Chậm như cô thỏ</a:t>
              </a:r>
            </a:p>
            <a:p>
              <a:pPr>
                <a:lnSpc>
                  <a:spcPct val="120000"/>
                </a:lnSpc>
              </a:pPr>
              <a:r>
                <a:rPr lang="vi-VN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Lẹ như cụ rùa</a:t>
              </a:r>
              <a:r>
                <a:rPr lang="en-US" sz="2400" b="1">
                  <a:solidFill>
                    <a:srgbClr val="FF0000"/>
                  </a:solidFill>
                  <a:latin typeface="UTM Avo" panose="02040603050506020204" pitchFamily="18" charset="0"/>
                </a:rPr>
                <a:t>…</a:t>
              </a:r>
              <a:endParaRPr lang="en-US" sz="24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2CA31B-B41A-435C-96E1-3D5F763AC8E4}"/>
                </a:ext>
              </a:extLst>
            </p:cNvPr>
            <p:cNvSpPr txBox="1"/>
            <p:nvPr/>
          </p:nvSpPr>
          <p:spPr>
            <a:xfrm>
              <a:off x="2559277" y="1389210"/>
              <a:ext cx="28425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Chậm... như thỏ</a:t>
              </a:r>
            </a:p>
            <a:p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8533"/>
            <a:ext cx="9144000" cy="70866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098222" y="2839427"/>
            <a:ext cx="5249636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95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49:</a:t>
            </a:r>
            <a:r>
              <a:rPr lang="vi-VN" sz="4950" b="1" dirty="0">
                <a:solidFill>
                  <a:srgbClr val="FF0000"/>
                </a:solidFill>
                <a:latin typeface="UTM Avo" panose="02040603050506020204" pitchFamily="18" charset="0"/>
              </a:rPr>
              <a:t> ơm - ơp</a:t>
            </a:r>
            <a:endParaRPr lang="en-US" sz="495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" y="120650"/>
            <a:ext cx="742015" cy="7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501" y="1228257"/>
            <a:ext cx="5698998" cy="994172"/>
          </a:xfrm>
        </p:spPr>
        <p:txBody>
          <a:bodyPr>
            <a:noAutofit/>
          </a:bodyPr>
          <a:lstStyle/>
          <a:p>
            <a:r>
              <a:rPr lang="en-US" sz="3200" smtClean="0">
                <a:solidFill>
                  <a:srgbClr val="C00000"/>
                </a:solidFill>
                <a:latin typeface="UTM Avo" panose="02040603050506020204" pitchFamily="18" charset="0"/>
              </a:rPr>
              <a:t>YÊU CẦU CẦN ĐẠT ĐƯỢC:</a:t>
            </a:r>
            <a:endParaRPr lang="en-US" sz="320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980" y="1969757"/>
            <a:ext cx="6891226" cy="3207549"/>
          </a:xfrm>
        </p:spPr>
        <p:txBody>
          <a:bodyPr>
            <a:noAutofit/>
          </a:bodyPr>
          <a:lstStyle/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vần ơm, ơp; đánh vần, đọc đúng tiếng có các vần ơm, ơp.</a:t>
            </a:r>
          </a:p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chữ, tìm và đọc đúng tiếng có vần ơm, vần ơp;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nghĩa các từ ứng dụng trong bài.</a:t>
            </a:r>
          </a:p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các vần ơm,ơp; các tiếng cơm, tia chớp trên bảng con.</a:t>
            </a:r>
          </a:p>
          <a:p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hợp tác với các bạn cùng nhóm để tìm được tiếng từ chứa vần mới học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015" cy="7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8611588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</TotalTime>
  <Words>262</Words>
  <Application>Microsoft Office PowerPoint</Application>
  <PresentationFormat>On-screen Show (4:3)</PresentationFormat>
  <Paragraphs>69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49: ơm - ơp</vt:lpstr>
      <vt:lpstr>YÊU CẦU CẦN ĐẠT ĐƯỢC: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82</cp:revision>
  <dcterms:created xsi:type="dcterms:W3CDTF">2019-07-27T13:25:38Z</dcterms:created>
  <dcterms:modified xsi:type="dcterms:W3CDTF">2021-11-11T04:15:56Z</dcterms:modified>
</cp:coreProperties>
</file>