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321" r:id="rId2"/>
    <p:sldId id="281" r:id="rId3"/>
    <p:sldId id="256" r:id="rId4"/>
    <p:sldId id="285" r:id="rId5"/>
    <p:sldId id="284" r:id="rId6"/>
    <p:sldId id="260" r:id="rId7"/>
    <p:sldId id="274" r:id="rId8"/>
    <p:sldId id="303" r:id="rId9"/>
    <p:sldId id="257" r:id="rId10"/>
    <p:sldId id="306" r:id="rId11"/>
    <p:sldId id="305" r:id="rId12"/>
    <p:sldId id="351" r:id="rId13"/>
    <p:sldId id="287" r:id="rId14"/>
    <p:sldId id="259" r:id="rId15"/>
    <p:sldId id="349" r:id="rId16"/>
    <p:sldId id="262" r:id="rId17"/>
    <p:sldId id="263" r:id="rId18"/>
    <p:sldId id="264" r:id="rId19"/>
    <p:sldId id="350" r:id="rId20"/>
    <p:sldId id="283" r:id="rId21"/>
    <p:sldId id="297" r:id="rId22"/>
    <p:sldId id="298" r:id="rId23"/>
    <p:sldId id="299" r:id="rId24"/>
    <p:sldId id="300" r:id="rId25"/>
    <p:sldId id="301" r:id="rId26"/>
    <p:sldId id="308" r:id="rId27"/>
    <p:sldId id="346" r:id="rId28"/>
    <p:sldId id="345" r:id="rId29"/>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29">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9E0"/>
    <a:srgbClr val="FA6454"/>
    <a:srgbClr val="FE4242"/>
    <a:srgbClr val="FB877B"/>
    <a:srgbClr val="FFDA45"/>
    <a:srgbClr val="9E08D0"/>
    <a:srgbClr val="E46C0A"/>
    <a:srgbClr val="B6C1BD"/>
    <a:srgbClr val="E9F1F5"/>
    <a:srgbClr val="49B9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深色样式 2 - 强调 5/强调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79" autoAdjust="0"/>
    <p:restoredTop sz="94660"/>
  </p:normalViewPr>
  <p:slideViewPr>
    <p:cSldViewPr>
      <p:cViewPr varScale="1">
        <p:scale>
          <a:sx n="87" d="100"/>
          <a:sy n="87" d="100"/>
        </p:scale>
        <p:origin x="126" y="96"/>
      </p:cViewPr>
      <p:guideLst>
        <p:guide orient="horz" pos="1529"/>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686F2F-AF1E-4E91-8DD1-29DCF02E858B}" type="datetimeFigureOut">
              <a:rPr lang="zh-CN" altLang="en-US" smtClean="0"/>
              <a:t>2021/9/30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3A7FD6-4AA0-4D8E-BB36-B66FF3C3945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3A7FD6-4AA0-4D8E-BB36-B66FF3C3945A}"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 Bài có mấy yêu cầu? </a:t>
            </a:r>
          </a:p>
          <a:p>
            <a:r>
              <a:rPr lang="en-US" altLang="zh-CN"/>
              <a:t>-&gt; Chốt: Sử dụng từ trái nghĩa</a:t>
            </a:r>
          </a:p>
        </p:txBody>
      </p:sp>
      <p:sp>
        <p:nvSpPr>
          <p:cNvPr id="4" name="灯片编号占位符 3"/>
          <p:cNvSpPr>
            <a:spLocks noGrp="1"/>
          </p:cNvSpPr>
          <p:nvPr>
            <p:ph type="sldNum" sz="quarter" idx="10"/>
          </p:nvPr>
        </p:nvSpPr>
        <p:spPr/>
        <p:txBody>
          <a:bodyPr/>
          <a:lstStyle/>
          <a:p>
            <a:fld id="{013A7FD6-4AA0-4D8E-BB36-B66FF3C3945A}" type="slidenum">
              <a:rPr lang="zh-CN" altLang="en-US" smtClean="0"/>
              <a:t>18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Yêu cầu HS giải nghĩa</a:t>
            </a:r>
          </a:p>
        </p:txBody>
      </p:sp>
      <p:sp>
        <p:nvSpPr>
          <p:cNvPr id="4" name="灯片编号占位符 3"/>
          <p:cNvSpPr>
            <a:spLocks noGrp="1"/>
          </p:cNvSpPr>
          <p:nvPr>
            <p:ph type="sldNum" sz="quarter" idx="10"/>
          </p:nvPr>
        </p:nvSpPr>
        <p:spPr/>
        <p:txBody>
          <a:bodyPr/>
          <a:lstStyle/>
          <a:p>
            <a:fld id="{013A7FD6-4AA0-4D8E-BB36-B66FF3C3945A}" type="slidenum">
              <a:rPr lang="zh-CN" altLang="en-US" smtClean="0"/>
              <a:t>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NX nghĩa của 2 từ? -&gt; trái ngược nhau -&gt; Từ trái nghĩa </a:t>
            </a:r>
          </a:p>
          <a:p>
            <a:r>
              <a:rPr lang="en-US"/>
              <a:t>- Cta chuyển sang bài tập tiếp theo để tìm hiểu xem việc sử dụng từ trái nghĩa có tác dụng gì</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en-US" b="1" dirty="0">
                <a:solidFill>
                  <a:srgbClr val="3B3838"/>
                </a:solidFill>
                <a:latin typeface="Times New Roman" panose="02020603050405020304" pitchFamily="18" charset="0"/>
                <a:cs typeface="Times New Roman" panose="02020603050405020304" pitchFamily="18" charset="0"/>
                <a:sym typeface="+mn-ea"/>
              </a:rPr>
              <a:t>+ Tại sao cho rằng đó là cặp từ trái nghĩa?</a:t>
            </a:r>
          </a:p>
          <a:p>
            <a:r>
              <a:rPr lang="en-US" altLang="en-US" b="1" dirty="0">
                <a:solidFill>
                  <a:srgbClr val="3B3838"/>
                </a:solidFill>
                <a:latin typeface="Times New Roman" panose="02020603050405020304" pitchFamily="18" charset="0"/>
                <a:cs typeface="Times New Roman" panose="02020603050405020304" pitchFamily="18" charset="0"/>
                <a:sym typeface="+mn-ea"/>
              </a:rPr>
              <a:t>+ Cách dùng từ trái nghĩa trong câu tục ngữ trên có tác dụng như thế nào trong việc thể hiện quan niệm sống của người Việt Nam ta?</a:t>
            </a:r>
          </a:p>
          <a:p>
            <a:r>
              <a:rPr lang="en-US" altLang="en-US" b="1" dirty="0">
                <a:solidFill>
                  <a:srgbClr val="3B3838"/>
                </a:solidFill>
                <a:latin typeface="Times New Roman" panose="02020603050405020304" pitchFamily="18" charset="0"/>
                <a:cs typeface="Times New Roman" panose="02020603050405020304" pitchFamily="18" charset="0"/>
                <a:sym typeface="+mn-ea"/>
              </a:rPr>
              <a:t>- Giải thích câu tục ngữ: </a:t>
            </a:r>
            <a:r>
              <a:rPr lang="en-US" altLang="en-US" b="1" dirty="0">
                <a:solidFill>
                  <a:srgbClr val="3B3838"/>
                </a:solidFill>
                <a:latin typeface="Times New Roman" panose="02020603050405020304" pitchFamily="18" charset="0"/>
                <a:sym typeface="+mn-ea"/>
              </a:rPr>
              <a:t>Người Việt Nam có quan niệm sống rất cao đẹp: Thà chết mà đựơc kính trọng, đề cao, tiếng thơm lưu mãi còn hơn sống mà phải xấu hổ, nhục nhã vì bị người đời khinh bỉ.</a:t>
            </a:r>
          </a:p>
          <a:p>
            <a:r>
              <a:rPr lang="en-US" altLang="zh-CN"/>
              <a:t>-&gt; Dùng từ trái nghĩa luôn tạo ra sự tương phản trong câu. Từ trái nghĩa có tác dụng làm nổi bật những sự việc, sự vật, hoạt động, trạng thái,… đối lập. </a:t>
            </a:r>
          </a:p>
        </p:txBody>
      </p:sp>
      <p:sp>
        <p:nvSpPr>
          <p:cNvPr id="4" name="灯片编号占位符 3"/>
          <p:cNvSpPr>
            <a:spLocks noGrp="1"/>
          </p:cNvSpPr>
          <p:nvPr>
            <p:ph type="sldNum" sz="quarter" idx="10"/>
          </p:nvPr>
        </p:nvSpPr>
        <p:spPr/>
        <p:txBody>
          <a:bodyPr/>
          <a:lstStyle/>
          <a:p>
            <a:fld id="{013A7FD6-4AA0-4D8E-BB36-B66FF3C3945A}" type="slidenum">
              <a:rPr lang="zh-CN" altLang="en-US" smtClean="0"/>
              <a:t>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Nhận</a:t>
            </a:r>
            <a:r>
              <a:rPr lang="en-US" dirty="0"/>
              <a:t> </a:t>
            </a:r>
            <a:r>
              <a:rPr lang="en-US" dirty="0" err="1"/>
              <a:t>xét</a:t>
            </a:r>
            <a:r>
              <a:rPr lang="en-US" dirty="0"/>
              <a:t> </a:t>
            </a:r>
            <a:r>
              <a:rPr lang="en-US" dirty="0" err="1"/>
              <a:t>gì</a:t>
            </a:r>
            <a:r>
              <a:rPr lang="en-US" dirty="0"/>
              <a:t> </a:t>
            </a:r>
            <a:r>
              <a:rPr lang="en-US" dirty="0" err="1"/>
              <a:t>về</a:t>
            </a:r>
            <a:r>
              <a:rPr lang="en-US" dirty="0"/>
              <a:t> 2 </a:t>
            </a:r>
            <a:r>
              <a:rPr lang="en-US" dirty="0" err="1"/>
              <a:t>hình</a:t>
            </a:r>
            <a:r>
              <a:rPr lang="en-US" dirty="0"/>
              <a:t> </a:t>
            </a:r>
            <a:r>
              <a:rPr lang="en-US" dirty="0" err="1"/>
              <a:t>ảnh</a:t>
            </a:r>
            <a:r>
              <a:rPr lang="en-US" dirty="0"/>
              <a:t> </a:t>
            </a:r>
            <a:r>
              <a:rPr lang="en-US" dirty="0" err="1"/>
              <a:t>trong</a:t>
            </a:r>
            <a:r>
              <a:rPr lang="en-US" dirty="0"/>
              <a:t> </a:t>
            </a:r>
            <a:r>
              <a:rPr lang="en-US" dirty="0" err="1"/>
              <a:t>câu</a:t>
            </a:r>
            <a:r>
              <a:rPr lang="en-US" dirty="0"/>
              <a:t> </a:t>
            </a:r>
            <a:r>
              <a:rPr lang="en-US" dirty="0" err="1"/>
              <a:t>văn</a:t>
            </a:r>
            <a:r>
              <a:rPr lang="en-US" dirty="0"/>
              <a:t>?</a:t>
            </a:r>
          </a:p>
        </p:txBody>
      </p:sp>
      <p:sp>
        <p:nvSpPr>
          <p:cNvPr id="4" name="Slide Number Placeholder 3"/>
          <p:cNvSpPr>
            <a:spLocks noGrp="1"/>
          </p:cNvSpPr>
          <p:nvPr>
            <p:ph type="sldNum" sz="quarter" idx="5"/>
          </p:nvPr>
        </p:nvSpPr>
        <p:spPr/>
        <p:txBody>
          <a:bodyPr/>
          <a:lstStyle/>
          <a:p>
            <a:fld id="{013A7FD6-4AA0-4D8E-BB36-B66FF3C3945A}" type="slidenum">
              <a:rPr lang="zh-CN" altLang="en-US" smtClean="0"/>
              <a:t>10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Như vậy qua phần nhận xét, chúng mình đã hoàn thành được yêu cầu đầu tiên của bài học rồi.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hs gạch chân từ trái nghĩa</a:t>
            </a:r>
          </a:p>
          <a:p>
            <a:r>
              <a:rPr lang="en-US" altLang="zh-CN"/>
              <a:t>-&gt; Giải thích và nêu tác dụng của việc sử dụng cặp từ trái nghĩa</a:t>
            </a:r>
          </a:p>
          <a:p>
            <a:r>
              <a:rPr lang="en-US" altLang="zh-CN"/>
              <a:t>-&gt; Chốt: Việc sử dụng cặp từ trái nghĩa có tác dụng làm nổi bật hình ảnh đối lập trong câu -&gt; làm rõ nghĩa câu thành ngữ, tục ngữ</a:t>
            </a:r>
          </a:p>
        </p:txBody>
      </p:sp>
      <p:sp>
        <p:nvSpPr>
          <p:cNvPr id="4" name="灯片编号占位符 3"/>
          <p:cNvSpPr>
            <a:spLocks noGrp="1"/>
          </p:cNvSpPr>
          <p:nvPr>
            <p:ph type="sldNum" sz="quarter" idx="10"/>
          </p:nvPr>
        </p:nvSpPr>
        <p:spPr/>
        <p:txBody>
          <a:bodyPr/>
          <a:lstStyle/>
          <a:p>
            <a:fld id="{013A7FD6-4AA0-4D8E-BB36-B66FF3C3945A}" type="slidenum">
              <a:rPr lang="zh-CN" altLang="en-US" smtClean="0"/>
              <a:t>14</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3 hs điền -&gt; Giải nghĩa các câu thành ngữ </a:t>
            </a:r>
          </a:p>
          <a:p>
            <a:r>
              <a:rPr lang="en-US" altLang="zh-CN"/>
              <a:t>Việc sử dụng những cặp từ trái nghĩa bên cạnh nhau có tác dụng gì?</a:t>
            </a:r>
          </a:p>
          <a:p>
            <a:r>
              <a:rPr lang="en-US" altLang="zh-CN"/>
              <a:t>-&gt; Chốt: Tác dụng của việc sử dụng từ trái nghĩa. Đức tính tốt của người VN ta, cần rèn luyện</a:t>
            </a:r>
          </a:p>
        </p:txBody>
      </p:sp>
      <p:sp>
        <p:nvSpPr>
          <p:cNvPr id="4" name="灯片编号占位符 3"/>
          <p:cNvSpPr>
            <a:spLocks noGrp="1"/>
          </p:cNvSpPr>
          <p:nvPr>
            <p:ph type="sldNum" sz="quarter" idx="10"/>
          </p:nvPr>
        </p:nvSpPr>
        <p:spPr/>
        <p:txBody>
          <a:bodyPr/>
          <a:lstStyle/>
          <a:p>
            <a:fld id="{013A7FD6-4AA0-4D8E-BB36-B66FF3C3945A}" type="slidenum">
              <a:rPr lang="zh-CN" altLang="en-US" smtClean="0"/>
              <a:t>16</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 Làm thế nào để tìm được từ trái nghĩa với các từ đó? -&gt; hiểu nghĩa các từ</a:t>
            </a:r>
          </a:p>
          <a:p>
            <a:r>
              <a:rPr lang="en-US" altLang="zh-CN"/>
              <a:t>Những từ trái nghĩa với từ “ hoà bình” có đặc điểm gì?</a:t>
            </a:r>
          </a:p>
          <a:p>
            <a:r>
              <a:rPr lang="en-US" altLang="zh-CN"/>
              <a:t>* Chốt: Các từ cùng trái nghĩa với 1 từ thì đồng nghĩa với nhau</a:t>
            </a:r>
          </a:p>
        </p:txBody>
      </p:sp>
      <p:sp>
        <p:nvSpPr>
          <p:cNvPr id="4" name="灯片编号占位符 3"/>
          <p:cNvSpPr>
            <a:spLocks noGrp="1"/>
          </p:cNvSpPr>
          <p:nvPr>
            <p:ph type="sldNum" sz="quarter" idx="10"/>
          </p:nvPr>
        </p:nvSpPr>
        <p:spPr/>
        <p:txBody>
          <a:bodyPr/>
          <a:lstStyle/>
          <a:p>
            <a:fld id="{013A7FD6-4AA0-4D8E-BB36-B66FF3C3945A}" type="slidenum">
              <a:rPr lang="zh-CN" altLang="en-US" smtClean="0"/>
              <a:t>17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2021/9/30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2021/9/30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2021/9/30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2021/9/30</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zh-CN"/>
              <a:t>GV: Nguyễn Phương Hiền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7.emf"/><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24.xml"/><Relationship Id="rId3" Type="http://schemas.openxmlformats.org/officeDocument/2006/relationships/slideLayout" Target="../slideLayouts/slideLayout4.xml"/><Relationship Id="rId7" Type="http://schemas.openxmlformats.org/officeDocument/2006/relationships/image" Target="../media/image23.png"/><Relationship Id="rId12" Type="http://schemas.openxmlformats.org/officeDocument/2006/relationships/slide" Target="slide2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2.png"/><Relationship Id="rId11" Type="http://schemas.openxmlformats.org/officeDocument/2006/relationships/slide" Target="slide22.xml"/><Relationship Id="rId5" Type="http://schemas.microsoft.com/office/2007/relationships/hdphoto" Target="../media/hdphoto1.wdp"/><Relationship Id="rId15" Type="http://schemas.openxmlformats.org/officeDocument/2006/relationships/slide" Target="slide26.xml"/><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wmf"/><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33.wmf"/></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t="-4000" r="-7000" b="-3000"/>
          </a:stretch>
        </a:blipFill>
        <a:effectLst/>
      </p:bgPr>
    </p:bg>
    <p:spTree>
      <p:nvGrpSpPr>
        <p:cNvPr id="1" name=""/>
        <p:cNvGrpSpPr/>
        <p:nvPr/>
      </p:nvGrpSpPr>
      <p:grpSpPr>
        <a:xfrm>
          <a:off x="0" y="0"/>
          <a:ext cx="0" cy="0"/>
          <a:chOff x="0" y="0"/>
          <a:chExt cx="0" cy="0"/>
        </a:xfrm>
      </p:grpSpPr>
      <p:sp>
        <p:nvSpPr>
          <p:cNvPr id="5" name="Rectangles 4"/>
          <p:cNvSpPr/>
          <p:nvPr/>
        </p:nvSpPr>
        <p:spPr>
          <a:xfrm>
            <a:off x="140651" y="3570726"/>
            <a:ext cx="8862695" cy="2896870"/>
          </a:xfrm>
          <a:prstGeom prst="rect">
            <a:avLst/>
          </a:prstGeom>
          <a:noFill/>
          <a:ln>
            <a:noFill/>
          </a:ln>
        </p:spPr>
        <p:txBody>
          <a:bodyPr wrap="square" rtlCol="0" anchor="t">
            <a:prstTxWarp prst="textArchUp">
              <a:avLst>
                <a:gd name="adj" fmla="val 11188534"/>
              </a:avLst>
            </a:prstTxWarp>
            <a:spAutoFit/>
            <a:scene3d>
              <a:camera prst="orthographicFront"/>
              <a:lightRig rig="threePt" dir="t"/>
            </a:scene3d>
          </a:bodyPr>
          <a:lstStyle/>
          <a:p>
            <a:pPr algn="ctr">
              <a:lnSpc>
                <a:spcPct val="140000"/>
              </a:lnSpc>
            </a:pPr>
            <a:r>
              <a:rPr lang="en-US" altLang="zh-CN" sz="4800" b="1" dirty="0" err="1">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Chào</a:t>
            </a:r>
            <a:r>
              <a:rPr lang="en-US" altLang="zh-CN" sz="4800" b="1" dirty="0">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 </a:t>
            </a:r>
            <a:r>
              <a:rPr lang="en-US" altLang="zh-CN" sz="4800" b="1" dirty="0" err="1">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mừng</a:t>
            </a:r>
            <a:r>
              <a:rPr lang="en-US" altLang="zh-CN" sz="4800" b="1" dirty="0">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 </a:t>
            </a:r>
            <a:r>
              <a:rPr lang="en-US" altLang="zh-CN" sz="4800" b="1" dirty="0" err="1">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các</a:t>
            </a:r>
            <a:r>
              <a:rPr lang="en-US" altLang="zh-CN" sz="4800" b="1" dirty="0">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 </a:t>
            </a:r>
            <a:r>
              <a:rPr lang="en-US" altLang="zh-CN" sz="4800" b="1" dirty="0" err="1">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thầy</a:t>
            </a:r>
            <a:r>
              <a:rPr lang="en-US" altLang="zh-CN" sz="4800" b="1" dirty="0">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 </a:t>
            </a:r>
            <a:r>
              <a:rPr lang="en-US" altLang="zh-CN" sz="4800" b="1" dirty="0" err="1">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cô</a:t>
            </a:r>
            <a:r>
              <a:rPr lang="en-US" altLang="zh-CN" sz="4800" b="1" dirty="0">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 </a:t>
            </a:r>
            <a:r>
              <a:rPr lang="en-US" altLang="zh-CN" sz="4800" b="1" dirty="0" err="1">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giáo</a:t>
            </a:r>
            <a:r>
              <a:rPr lang="en-US" altLang="zh-CN" sz="4800" b="1" dirty="0">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 </a:t>
            </a:r>
          </a:p>
          <a:p>
            <a:pPr algn="ctr">
              <a:lnSpc>
                <a:spcPct val="140000"/>
              </a:lnSpc>
            </a:pPr>
            <a:r>
              <a:rPr lang="en-US" altLang="zh-CN" sz="4800" b="1" dirty="0" err="1">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đến</a:t>
            </a:r>
            <a:r>
              <a:rPr lang="en-US" altLang="zh-CN" sz="4800" b="1" dirty="0">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 </a:t>
            </a:r>
            <a:r>
              <a:rPr lang="en-US" altLang="zh-CN" sz="4800" b="1" dirty="0" err="1">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dự</a:t>
            </a:r>
            <a:r>
              <a:rPr lang="en-US" altLang="zh-CN" sz="4800" b="1" dirty="0">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 </a:t>
            </a:r>
            <a:r>
              <a:rPr lang="en-US" altLang="zh-CN" sz="4800" b="1" dirty="0" err="1">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giờ</a:t>
            </a:r>
            <a:r>
              <a:rPr lang="en-US" altLang="zh-CN" sz="4800" b="1" dirty="0">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 </a:t>
            </a:r>
            <a:r>
              <a:rPr lang="en-US" altLang="zh-CN" sz="4800" b="1" dirty="0" err="1">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tiết</a:t>
            </a:r>
            <a:r>
              <a:rPr lang="en-US" altLang="zh-CN" sz="4800" b="1" dirty="0">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 </a:t>
            </a:r>
            <a:r>
              <a:rPr lang="en-US" altLang="zh-CN" sz="4800" b="1" dirty="0" err="1">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Luyện</a:t>
            </a:r>
            <a:r>
              <a:rPr lang="en-US" altLang="zh-CN" sz="4800" b="1" dirty="0">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 </a:t>
            </a:r>
            <a:r>
              <a:rPr lang="en-US" altLang="zh-CN" sz="4800" b="1" dirty="0" err="1">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từ</a:t>
            </a:r>
            <a:r>
              <a:rPr lang="en-US" altLang="zh-CN" sz="4800" b="1" dirty="0">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 </a:t>
            </a:r>
            <a:r>
              <a:rPr lang="en-US" altLang="zh-CN" sz="4800" b="1" dirty="0" err="1">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và</a:t>
            </a:r>
            <a:r>
              <a:rPr lang="en-US" altLang="zh-CN" sz="4800" b="1" dirty="0">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 </a:t>
            </a:r>
            <a:r>
              <a:rPr lang="en-US" altLang="zh-CN" sz="4800" b="1" dirty="0" err="1">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rPr>
              <a:t>câu</a:t>
            </a:r>
            <a:endParaRPr lang="en-US" altLang="zh-CN" sz="4800" b="1" dirty="0">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endParaRPr>
          </a:p>
          <a:p>
            <a:pPr algn="ctr"/>
            <a:endParaRPr lang="en-US" altLang="zh-CN" sz="4800" b="1" dirty="0">
              <a:ln>
                <a:solidFill>
                  <a:srgbClr val="FE4242"/>
                </a:solidFill>
              </a:ln>
              <a:solidFill>
                <a:srgbClr val="FB877B"/>
              </a:solidFill>
              <a:effectLst>
                <a:outerShdw dist="38100" dir="2700000" algn="tl" rotWithShape="0">
                  <a:prstClr val="black">
                    <a:alpha val="10000"/>
                  </a:prstClr>
                </a:outerShdw>
                <a:reflection stA="45000" endPos="0" dist="50800" dir="5400000" sy="-100000" algn="bl" rotWithShape="0"/>
              </a:effectLst>
              <a:latin typeface="HP001 Kieu 2 5H" panose="020B0603050302020204" charset="0"/>
              <a:cs typeface="HP001 Kieu 2 5H" panose="020B0603050302020204" charset="0"/>
            </a:endParaRPr>
          </a:p>
        </p:txBody>
      </p:sp>
      <p:sp>
        <p:nvSpPr>
          <p:cNvPr id="6" name="Text Box 5"/>
          <p:cNvSpPr txBox="1"/>
          <p:nvPr/>
        </p:nvSpPr>
        <p:spPr>
          <a:xfrm>
            <a:off x="3688397" y="3295332"/>
            <a:ext cx="1767205" cy="583565"/>
          </a:xfrm>
          <a:prstGeom prst="rect">
            <a:avLst/>
          </a:prstGeom>
          <a:noFill/>
        </p:spPr>
        <p:txBody>
          <a:bodyPr wrap="square" rtlCol="0">
            <a:spAutoFit/>
          </a:bodyPr>
          <a:lstStyle/>
          <a:p>
            <a:pPr algn="ctr"/>
            <a:r>
              <a:rPr lang="en-US" sz="3200" dirty="0" err="1">
                <a:solidFill>
                  <a:srgbClr val="FE4242"/>
                </a:solidFill>
                <a:latin typeface="iCiel Cadena" panose="02000503000000020004" charset="0"/>
                <a:cs typeface="iCiel Cadena" panose="02000503000000020004" charset="0"/>
              </a:rPr>
              <a:t>Lớp</a:t>
            </a:r>
            <a:r>
              <a:rPr lang="en-US" sz="3200" dirty="0">
                <a:solidFill>
                  <a:srgbClr val="FE4242"/>
                </a:solidFill>
                <a:latin typeface="iCiel Cadena" panose="02000503000000020004" charset="0"/>
                <a:cs typeface="iCiel Cadena" panose="02000503000000020004" charset="0"/>
              </a:rPr>
              <a:t> 5A5</a:t>
            </a:r>
          </a:p>
        </p:txBody>
      </p:sp>
      <p:sp>
        <p:nvSpPr>
          <p:cNvPr id="7" name="Text Box 6"/>
          <p:cNvSpPr txBox="1"/>
          <p:nvPr/>
        </p:nvSpPr>
        <p:spPr>
          <a:xfrm>
            <a:off x="1043939" y="4083918"/>
            <a:ext cx="7294880" cy="368300"/>
          </a:xfrm>
          <a:prstGeom prst="rect">
            <a:avLst/>
          </a:prstGeom>
          <a:noFill/>
        </p:spPr>
        <p:txBody>
          <a:bodyPr wrap="square" rtlCol="0">
            <a:spAutoFit/>
          </a:bodyPr>
          <a:lstStyle/>
          <a:p>
            <a:pPr algn="ctr"/>
            <a:r>
              <a:rPr lang="en-US" dirty="0" err="1">
                <a:latin typeface="HP001 Kieu 2 5H" panose="020B0603050302020204" charset="0"/>
                <a:cs typeface="HP001 Kieu 2 5H" panose="020B0603050302020204" charset="0"/>
              </a:rPr>
              <a:t>Giáo</a:t>
            </a:r>
            <a:r>
              <a:rPr lang="en-US" dirty="0">
                <a:latin typeface="HP001 Kieu 2 5H" panose="020B0603050302020204" charset="0"/>
                <a:cs typeface="HP001 Kieu 2 5H" panose="020B0603050302020204" charset="0"/>
              </a:rPr>
              <a:t> </a:t>
            </a:r>
            <a:r>
              <a:rPr lang="en-US" dirty="0" err="1">
                <a:latin typeface="HP001 Kieu 2 5H" panose="020B0603050302020204" charset="0"/>
                <a:cs typeface="HP001 Kieu 2 5H" panose="020B0603050302020204" charset="0"/>
              </a:rPr>
              <a:t>viên</a:t>
            </a:r>
            <a:r>
              <a:rPr lang="en-US" dirty="0">
                <a:latin typeface="HP001 Kieu 2 5H" panose="020B0603050302020204" charset="0"/>
                <a:cs typeface="HP001 Kieu 2 5H" panose="020B0603050302020204" charset="0"/>
              </a:rPr>
              <a:t>: </a:t>
            </a:r>
            <a:r>
              <a:rPr lang="en-US" dirty="0" err="1">
                <a:latin typeface="HP001 Kieu 2 5H" panose="020B0603050302020204" charset="0"/>
                <a:cs typeface="HP001 Kieu 2 5H" panose="020B0603050302020204" charset="0"/>
              </a:rPr>
              <a:t>Nguyễn</a:t>
            </a:r>
            <a:r>
              <a:rPr lang="en-US" dirty="0">
                <a:latin typeface="HP001 Kieu 2 5H" panose="020B0603050302020204" charset="0"/>
                <a:cs typeface="HP001 Kieu 2 5H" panose="020B0603050302020204" charset="0"/>
              </a:rPr>
              <a:t> </a:t>
            </a:r>
            <a:r>
              <a:rPr lang="en-US" dirty="0" err="1">
                <a:latin typeface="HP001 Kieu 2 5H" panose="020B0603050302020204" charset="0"/>
                <a:cs typeface="HP001 Kieu 2 5H" panose="020B0603050302020204" charset="0"/>
              </a:rPr>
              <a:t>Phương</a:t>
            </a:r>
            <a:r>
              <a:rPr lang="en-US" dirty="0">
                <a:latin typeface="HP001 Kieu 2 5H" panose="020B0603050302020204" charset="0"/>
                <a:cs typeface="HP001 Kieu 2 5H" panose="020B0603050302020204" charset="0"/>
              </a:rPr>
              <a:t> </a:t>
            </a:r>
            <a:r>
              <a:rPr lang="en-US" dirty="0" err="1">
                <a:latin typeface="HP001 Kieu 2 5H" panose="020B0603050302020204" charset="0"/>
                <a:cs typeface="HP001 Kieu 2 5H" panose="020B0603050302020204" charset="0"/>
              </a:rPr>
              <a:t>Hiền</a:t>
            </a:r>
            <a:endParaRPr lang="en-US" dirty="0">
              <a:latin typeface="HP001 Kieu 2 5H" panose="020B0603050302020204" charset="0"/>
              <a:cs typeface="HP001 Kieu 2 5H" panose="020B0603050302020204" charset="0"/>
            </a:endParaRPr>
          </a:p>
        </p:txBody>
      </p:sp>
      <p:sp>
        <p:nvSpPr>
          <p:cNvPr id="15" name="Text Box 14"/>
          <p:cNvSpPr txBox="1"/>
          <p:nvPr/>
        </p:nvSpPr>
        <p:spPr>
          <a:xfrm>
            <a:off x="2788284" y="255557"/>
            <a:ext cx="3806190" cy="368300"/>
          </a:xfrm>
          <a:prstGeom prst="rect">
            <a:avLst/>
          </a:prstGeom>
          <a:noFill/>
        </p:spPr>
        <p:txBody>
          <a:bodyPr wrap="square" rtlCol="0">
            <a:spAutoFit/>
          </a:bodyPr>
          <a:lstStyle/>
          <a:p>
            <a:pPr algn="ctr"/>
            <a:r>
              <a:rPr lang="en-US" b="1" dirty="0" err="1">
                <a:solidFill>
                  <a:schemeClr val="bg1"/>
                </a:solidFill>
              </a:rPr>
              <a:t>Trường</a:t>
            </a:r>
            <a:r>
              <a:rPr lang="en-US" b="1" dirty="0">
                <a:solidFill>
                  <a:schemeClr val="bg1"/>
                </a:solidFill>
              </a:rPr>
              <a:t> </a:t>
            </a:r>
            <a:r>
              <a:rPr lang="en-US" b="1" dirty="0" err="1">
                <a:solidFill>
                  <a:schemeClr val="bg1"/>
                </a:solidFill>
              </a:rPr>
              <a:t>Tiểu</a:t>
            </a:r>
            <a:r>
              <a:rPr lang="en-US" b="1" dirty="0">
                <a:solidFill>
                  <a:schemeClr val="bg1"/>
                </a:solidFill>
              </a:rPr>
              <a:t> </a:t>
            </a:r>
            <a:r>
              <a:rPr lang="en-US" b="1" dirty="0" err="1">
                <a:solidFill>
                  <a:schemeClr val="bg1"/>
                </a:solidFill>
              </a:rPr>
              <a:t>học</a:t>
            </a:r>
            <a:r>
              <a:rPr lang="en-US" b="1" dirty="0">
                <a:solidFill>
                  <a:schemeClr val="bg1"/>
                </a:solidFill>
              </a:rPr>
              <a:t> </a:t>
            </a:r>
            <a:r>
              <a:rPr lang="en-US" b="1" dirty="0" err="1">
                <a:solidFill>
                  <a:schemeClr val="bg1"/>
                </a:solidFill>
              </a:rPr>
              <a:t>Đoàn</a:t>
            </a:r>
            <a:r>
              <a:rPr lang="en-US" b="1" dirty="0">
                <a:solidFill>
                  <a:schemeClr val="bg1"/>
                </a:solidFill>
              </a:rPr>
              <a:t> </a:t>
            </a:r>
            <a:r>
              <a:rPr lang="en-US" b="1" dirty="0" err="1">
                <a:solidFill>
                  <a:schemeClr val="bg1"/>
                </a:solidFill>
              </a:rPr>
              <a:t>Kết</a:t>
            </a:r>
            <a:endParaRPr lang="en-US" b="1" dirty="0">
              <a:solidFill>
                <a:schemeClr val="bg1"/>
              </a:solidFill>
            </a:endParaRPr>
          </a:p>
        </p:txBody>
      </p:sp>
      <p:sp>
        <p:nvSpPr>
          <p:cNvPr id="2" name="Oval 1"/>
          <p:cNvSpPr/>
          <p:nvPr/>
        </p:nvSpPr>
        <p:spPr>
          <a:xfrm>
            <a:off x="169430" y="105254"/>
            <a:ext cx="791757" cy="750242"/>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Content Placeholder 12" descr="120540210_107221764478542_2760056050344873414_n"/>
          <p:cNvPicPr>
            <a:picLocks noGrp="1" noChangeAspect="1"/>
          </p:cNvPicPr>
          <p:nvPr>
            <p:ph sz="half" idx="2"/>
          </p:nvPr>
        </p:nvPicPr>
        <p:blipFill rotWithShape="1">
          <a:blip r:embed="rId4">
            <a:clrChange>
              <a:clrFrom>
                <a:srgbClr val="FFFFFF">
                  <a:alpha val="100000"/>
                </a:srgbClr>
              </a:clrFrom>
              <a:clrTo>
                <a:srgbClr val="FFFFFF">
                  <a:alpha val="100000"/>
                  <a:alpha val="0"/>
                </a:srgbClr>
              </a:clrTo>
            </a:clrChange>
          </a:blip>
          <a:srcRect t="1872"/>
          <a:stretch>
            <a:fillRect/>
          </a:stretch>
        </p:blipFill>
        <p:spPr>
          <a:xfrm>
            <a:off x="124213" y="51470"/>
            <a:ext cx="896191" cy="8794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0"/>
                                  </p:iterate>
                                  <p:childTnLst>
                                    <p:set>
                                      <p:cBhvr override="childStyle">
                                        <p:cTn id="6" dur="800" fill="hold"/>
                                        <p:tgtEl>
                                          <p:spTgt spid="5"/>
                                        </p:tgtEl>
                                        <p:attrNameLst>
                                          <p:attrName>style.color</p:attrName>
                                        </p:attrNameLst>
                                      </p:cBhvr>
                                      <p:to>
                                        <p:clrVal>
                                          <a:srgbClr val="FE4242"/>
                                        </p:clrVal>
                                      </p:to>
                                    </p:set>
                                    <p:set>
                                      <p:cBhvr>
                                        <p:cTn id="7" dur="800" fill="hold"/>
                                        <p:tgtEl>
                                          <p:spTgt spid="5"/>
                                        </p:tgtEl>
                                        <p:attrNameLst>
                                          <p:attrName>fillcolor</p:attrName>
                                        </p:attrNameLst>
                                      </p:cBhvr>
                                      <p:to>
                                        <p:clrVal>
                                          <a:srgbClr val="FE4242"/>
                                        </p:clrVal>
                                      </p:to>
                                    </p:set>
                                    <p:set>
                                      <p:cBhvr>
                                        <p:cTn id="8" dur="800" fill="hold"/>
                                        <p:tgtEl>
                                          <p:spTgt spid="5"/>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3812" y="3011592"/>
            <a:ext cx="87947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de-DE" sz="2400" dirty="0">
                <a:solidFill>
                  <a:srgbClr val="003300"/>
                </a:solidFill>
                <a:latin typeface="Times New Roman" panose="02020603050405020304" pitchFamily="18" charset="0"/>
                <a:cs typeface="Times New Roman" panose="02020603050405020304" pitchFamily="18" charset="0"/>
              </a:rPr>
              <a:t>Tôi vẫn luôn nhớ nụ cười ... của những người thợ mỏ khi thoát ra khỏi căn hầm ...</a:t>
            </a:r>
            <a:endParaRPr lang="en-US" sz="2400" dirty="0">
              <a:solidFill>
                <a:srgbClr val="003300"/>
              </a:solidFill>
              <a:latin typeface="Times New Roman" panose="02020603050405020304" pitchFamily="18" charset="0"/>
              <a:cs typeface="Times New Roman" panose="02020603050405020304" pitchFamily="18" charset="0"/>
            </a:endParaRPr>
          </a:p>
        </p:txBody>
      </p:sp>
      <p:pic>
        <p:nvPicPr>
          <p:cNvPr id="5" name="Picture 4" descr="chan-dung-nguoi-tho-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57" y="212343"/>
            <a:ext cx="4800600" cy="2697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Down Arrow 4"/>
          <p:cNvSpPr/>
          <p:nvPr/>
        </p:nvSpPr>
        <p:spPr>
          <a:xfrm>
            <a:off x="4336888" y="3698994"/>
            <a:ext cx="307120" cy="576262"/>
          </a:xfrm>
          <a:prstGeom prst="downArrow">
            <a:avLst/>
          </a:prstGeom>
          <a:solidFill>
            <a:srgbClr val="FF0000"/>
          </a:solidFill>
        </p:spPr>
        <p:style>
          <a:lnRef idx="1">
            <a:schemeClr val="accent6"/>
          </a:lnRef>
          <a:fillRef idx="3">
            <a:schemeClr val="accent6"/>
          </a:fillRef>
          <a:effectRef idx="2">
            <a:schemeClr val="accent6"/>
          </a:effectRef>
          <a:fontRef idx="minor">
            <a:schemeClr val="lt1"/>
          </a:fontRef>
        </p:style>
        <p:txBody>
          <a:bodyPr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400"/>
          </a:p>
        </p:txBody>
      </p:sp>
      <p:sp>
        <p:nvSpPr>
          <p:cNvPr id="7" name="TextBox 5"/>
          <p:cNvSpPr txBox="1">
            <a:spLocks noChangeArrowheads="1"/>
          </p:cNvSpPr>
          <p:nvPr/>
        </p:nvSpPr>
        <p:spPr bwMode="auto">
          <a:xfrm>
            <a:off x="-324544" y="1301367"/>
            <a:ext cx="45704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800" b="1" dirty="0">
                <a:solidFill>
                  <a:srgbClr val="7030A0"/>
                </a:solidFill>
                <a:latin typeface="Times New Roman" panose="02020603050405020304" pitchFamily="18" charset="0"/>
                <a:cs typeface="Times New Roman" panose="02020603050405020304" pitchFamily="18" charset="0"/>
              </a:rPr>
              <a:t>t</a:t>
            </a:r>
            <a:r>
              <a:rPr lang="vi-VN" sz="2800" b="1" dirty="0">
                <a:solidFill>
                  <a:srgbClr val="7030A0"/>
                </a:solidFill>
                <a:latin typeface="Times New Roman" panose="02020603050405020304" pitchFamily="18" charset="0"/>
                <a:cs typeface="Times New Roman" panose="02020603050405020304" pitchFamily="18" charset="0"/>
              </a:rPr>
              <a:t>ươ</a:t>
            </a:r>
            <a:r>
              <a:rPr lang="en-US" sz="2800" b="1" dirty="0" err="1">
                <a:solidFill>
                  <a:srgbClr val="7030A0"/>
                </a:solidFill>
                <a:latin typeface="Times New Roman" panose="02020603050405020304" pitchFamily="18" charset="0"/>
                <a:cs typeface="Times New Roman" panose="02020603050405020304" pitchFamily="18" charset="0"/>
              </a:rPr>
              <a:t>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sáng</a:t>
            </a:r>
            <a:r>
              <a:rPr lang="en-US" sz="2800" b="1" dirty="0">
                <a:solidFill>
                  <a:srgbClr val="7030A0"/>
                </a:solidFill>
                <a:latin typeface="Times New Roman" panose="02020603050405020304" pitchFamily="18" charset="0"/>
                <a:cs typeface="Times New Roman" panose="02020603050405020304" pitchFamily="18" charset="0"/>
              </a:rPr>
              <a:t> - </a:t>
            </a:r>
            <a:r>
              <a:rPr lang="en-US" sz="2800" b="1" dirty="0" err="1">
                <a:solidFill>
                  <a:srgbClr val="7030A0"/>
                </a:solidFill>
                <a:latin typeface="Times New Roman" panose="02020603050405020304" pitchFamily="18" charset="0"/>
                <a:cs typeface="Times New Roman" panose="02020603050405020304" pitchFamily="18" charset="0"/>
              </a:rPr>
              <a:t>tối</a:t>
            </a:r>
            <a:r>
              <a:rPr lang="en-US" sz="2800" b="1" dirty="0">
                <a:solidFill>
                  <a:srgbClr val="7030A0"/>
                </a:solidFill>
                <a:latin typeface="Times New Roman" panose="02020603050405020304" pitchFamily="18" charset="0"/>
                <a:cs typeface="Times New Roman" panose="02020603050405020304" pitchFamily="18" charset="0"/>
              </a:rPr>
              <a:t> t</a:t>
            </a:r>
            <a:r>
              <a:rPr lang="vi-VN" sz="2800" b="1" dirty="0">
                <a:solidFill>
                  <a:srgbClr val="7030A0"/>
                </a:solidFill>
                <a:latin typeface="Times New Roman" panose="02020603050405020304" pitchFamily="18" charset="0"/>
                <a:cs typeface="Times New Roman" panose="02020603050405020304" pitchFamily="18" charset="0"/>
              </a:rPr>
              <a:t>ă</a:t>
            </a:r>
            <a:r>
              <a:rPr lang="en-US" sz="2800" b="1" dirty="0">
                <a:solidFill>
                  <a:srgbClr val="7030A0"/>
                </a:solidFill>
                <a:latin typeface="Times New Roman" panose="02020603050405020304" pitchFamily="18" charset="0"/>
                <a:cs typeface="Times New Roman" panose="02020603050405020304" pitchFamily="18" charset="0"/>
              </a:rPr>
              <a:t>m</a:t>
            </a:r>
          </a:p>
        </p:txBody>
      </p:sp>
      <p:sp>
        <p:nvSpPr>
          <p:cNvPr id="8" name="Rectangle 7"/>
          <p:cNvSpPr>
            <a:spLocks noChangeArrowheads="1"/>
          </p:cNvSpPr>
          <p:nvPr/>
        </p:nvSpPr>
        <p:spPr bwMode="auto">
          <a:xfrm>
            <a:off x="96837" y="4275256"/>
            <a:ext cx="8950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de-DE" sz="2400" dirty="0">
                <a:solidFill>
                  <a:srgbClr val="C00000"/>
                </a:solidFill>
                <a:latin typeface="Times New Roman" panose="02020603050405020304" pitchFamily="18" charset="0"/>
                <a:cs typeface="Times New Roman" panose="02020603050405020304" pitchFamily="18" charset="0"/>
              </a:rPr>
              <a:t>Tôi vẫn luôn nhớ nụ cười </a:t>
            </a:r>
            <a:r>
              <a:rPr lang="de-DE" sz="2400" b="1" u="sng" dirty="0">
                <a:solidFill>
                  <a:srgbClr val="C00000"/>
                </a:solidFill>
                <a:latin typeface="Times New Roman" panose="02020603050405020304" pitchFamily="18" charset="0"/>
                <a:cs typeface="Times New Roman" panose="02020603050405020304" pitchFamily="18" charset="0"/>
              </a:rPr>
              <a:t>t</a:t>
            </a:r>
            <a:r>
              <a:rPr lang="vi-VN" sz="2400" b="1" u="sng" dirty="0">
                <a:solidFill>
                  <a:srgbClr val="C00000"/>
                </a:solidFill>
                <a:latin typeface="Times New Roman" panose="02020603050405020304" pitchFamily="18" charset="0"/>
                <a:cs typeface="Times New Roman" panose="02020603050405020304" pitchFamily="18" charset="0"/>
              </a:rPr>
              <a:t>ươ</a:t>
            </a:r>
            <a:r>
              <a:rPr lang="en-US" sz="2400" b="1" u="sng" dirty="0" err="1">
                <a:solidFill>
                  <a:srgbClr val="C00000"/>
                </a:solidFill>
                <a:latin typeface="Times New Roman" panose="02020603050405020304" pitchFamily="18" charset="0"/>
                <a:cs typeface="Times New Roman" panose="02020603050405020304" pitchFamily="18" charset="0"/>
              </a:rPr>
              <a:t>i</a:t>
            </a:r>
            <a:r>
              <a:rPr lang="en-US" sz="2400" b="1" u="sng" dirty="0">
                <a:solidFill>
                  <a:srgbClr val="C00000"/>
                </a:solidFill>
                <a:latin typeface="Times New Roman" panose="02020603050405020304" pitchFamily="18" charset="0"/>
                <a:cs typeface="Times New Roman" panose="02020603050405020304" pitchFamily="18" charset="0"/>
              </a:rPr>
              <a:t> </a:t>
            </a:r>
            <a:r>
              <a:rPr lang="en-US" sz="2400" b="1" u="sng" dirty="0" err="1">
                <a:solidFill>
                  <a:srgbClr val="C00000"/>
                </a:solidFill>
                <a:latin typeface="Times New Roman" panose="02020603050405020304" pitchFamily="18" charset="0"/>
                <a:cs typeface="Times New Roman" panose="02020603050405020304" pitchFamily="18" charset="0"/>
              </a:rPr>
              <a:t>sáng</a:t>
            </a:r>
            <a:r>
              <a:rPr lang="en-US" sz="2400" b="1" dirty="0">
                <a:solidFill>
                  <a:srgbClr val="C00000"/>
                </a:solidFill>
                <a:latin typeface="Times New Roman" panose="02020603050405020304" pitchFamily="18" charset="0"/>
                <a:cs typeface="Times New Roman" panose="02020603050405020304" pitchFamily="18" charset="0"/>
              </a:rPr>
              <a:t> </a:t>
            </a:r>
            <a:r>
              <a:rPr lang="de-DE" sz="2400" dirty="0">
                <a:solidFill>
                  <a:srgbClr val="C00000"/>
                </a:solidFill>
                <a:latin typeface="Times New Roman" panose="02020603050405020304" pitchFamily="18" charset="0"/>
                <a:cs typeface="Times New Roman" panose="02020603050405020304" pitchFamily="18" charset="0"/>
              </a:rPr>
              <a:t>của những người thợ mỏ khi thoát ra khỏi hầm </a:t>
            </a:r>
            <a:r>
              <a:rPr lang="de-DE" sz="2400" b="1" u="sng" dirty="0">
                <a:solidFill>
                  <a:srgbClr val="C00000"/>
                </a:solidFill>
                <a:latin typeface="Times New Roman" panose="02020603050405020304" pitchFamily="18" charset="0"/>
                <a:cs typeface="Times New Roman" panose="02020603050405020304" pitchFamily="18" charset="0"/>
              </a:rPr>
              <a:t>tối t</a:t>
            </a:r>
            <a:r>
              <a:rPr lang="vi-VN" sz="2400" b="1" u="sng" dirty="0">
                <a:solidFill>
                  <a:srgbClr val="C00000"/>
                </a:solidFill>
                <a:latin typeface="Times New Roman" panose="02020603050405020304" pitchFamily="18" charset="0"/>
                <a:cs typeface="Times New Roman" panose="02020603050405020304" pitchFamily="18" charset="0"/>
              </a:rPr>
              <a:t>ă</a:t>
            </a:r>
            <a:r>
              <a:rPr lang="en-US" sz="2400" b="1" u="sng" dirty="0">
                <a:solidFill>
                  <a:srgbClr val="C00000"/>
                </a:solidFill>
                <a:latin typeface="Times New Roman" panose="02020603050405020304" pitchFamily="18" charset="0"/>
                <a:cs typeface="Times New Roman" panose="02020603050405020304" pitchFamily="18" charset="0"/>
              </a:rPr>
              <a:t>m</a:t>
            </a:r>
            <a:r>
              <a:rPr lang="de-DE" sz="2400" b="1" dirty="0">
                <a:solidFill>
                  <a:srgbClr val="C00000"/>
                </a:solidFill>
                <a:latin typeface="Times New Roman" panose="02020603050405020304" pitchFamily="18" charset="0"/>
                <a:cs typeface="Times New Roman" panose="02020603050405020304" pitchFamily="18" charset="0"/>
              </a:rPr>
              <a:t>.</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182507" y="3003340"/>
            <a:ext cx="5749273" cy="2035141"/>
          </a:xfrm>
          <a:prstGeom prst="rect">
            <a:avLst/>
          </a:prstGeom>
        </p:spPr>
      </p:pic>
      <p:pic>
        <p:nvPicPr>
          <p:cNvPr id="8" name="Picture 7"/>
          <p:cNvPicPr>
            <a:picLocks noChangeAspect="1"/>
          </p:cNvPicPr>
          <p:nvPr/>
        </p:nvPicPr>
        <p:blipFill>
          <a:blip r:embed="rId3"/>
          <a:stretch>
            <a:fillRect/>
          </a:stretch>
        </p:blipFill>
        <p:spPr>
          <a:xfrm>
            <a:off x="3203847" y="1563181"/>
            <a:ext cx="5528037" cy="18345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51570"/>
            <a:ext cx="3635896" cy="3240360"/>
          </a:xfrm>
          <a:prstGeom prst="rect">
            <a:avLst/>
          </a:prstGeom>
        </p:spPr>
      </p:pic>
      <p:sp>
        <p:nvSpPr>
          <p:cNvPr id="7" name="TextBox 6"/>
          <p:cNvSpPr txBox="1"/>
          <p:nvPr/>
        </p:nvSpPr>
        <p:spPr>
          <a:xfrm>
            <a:off x="1817948" y="2823778"/>
            <a:ext cx="1728192" cy="954107"/>
          </a:xfrm>
          <a:prstGeom prst="rect">
            <a:avLst/>
          </a:prstGeom>
          <a:noFill/>
        </p:spPr>
        <p:txBody>
          <a:bodyPr wrap="square" rtlCol="0">
            <a:spAutoFit/>
          </a:bodyPr>
          <a:lstStyle/>
          <a:p>
            <a:pPr algn="ctr"/>
            <a:r>
              <a:rPr lang="en-US" sz="2800" dirty="0" err="1"/>
              <a:t>Từ</a:t>
            </a:r>
            <a:r>
              <a:rPr lang="en-US" sz="2800" dirty="0"/>
              <a:t> </a:t>
            </a:r>
          </a:p>
          <a:p>
            <a:pPr algn="ctr"/>
            <a:r>
              <a:rPr lang="en-US" sz="2800" dirty="0" err="1"/>
              <a:t>trái</a:t>
            </a:r>
            <a:r>
              <a:rPr lang="en-US" sz="2800" dirty="0"/>
              <a:t> </a:t>
            </a:r>
            <a:r>
              <a:rPr lang="en-US" sz="2800" dirty="0" err="1"/>
              <a:t>nghĩa</a:t>
            </a:r>
            <a:endParaRPr lang="en-US" sz="2800" dirty="0"/>
          </a:p>
        </p:txBody>
      </p:sp>
      <p:pic>
        <p:nvPicPr>
          <p:cNvPr id="10" name="Content Placeholder 1" descr="ribbon-1202757_960_720"/>
          <p:cNvPicPr>
            <a:picLocks noGrp="1" noChangeAspect="1"/>
          </p:cNvPicPr>
          <p:nvPr>
            <p:ph idx="1"/>
          </p:nvPr>
        </p:nvPicPr>
        <p:blipFill>
          <a:blip r:embed="rId5"/>
          <a:stretch>
            <a:fillRect/>
          </a:stretch>
        </p:blipFill>
        <p:spPr>
          <a:xfrm rot="16200000">
            <a:off x="752475" y="-1129665"/>
            <a:ext cx="1673225" cy="3394710"/>
          </a:xfrm>
          <a:prstGeom prst="rect">
            <a:avLst/>
          </a:prstGeom>
        </p:spPr>
      </p:pic>
      <p:sp>
        <p:nvSpPr>
          <p:cNvPr id="11" name="Text Box 7"/>
          <p:cNvSpPr txBox="1"/>
          <p:nvPr/>
        </p:nvSpPr>
        <p:spPr>
          <a:xfrm>
            <a:off x="323850" y="339725"/>
            <a:ext cx="2723515" cy="55308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 typeface="Wingdings" panose="05000000000000000000" pitchFamily="2" charset="2"/>
              <a:buNone/>
            </a:pPr>
            <a:r>
              <a:rPr lang="en-US" altLang="en-US" sz="3000" b="1" dirty="0">
                <a:solidFill>
                  <a:srgbClr val="C00000"/>
                </a:solidFill>
                <a:latin typeface="Times New Roman" panose="02020603050405020304" pitchFamily="18" charset="0"/>
                <a:cs typeface="Times New Roman" panose="02020603050405020304" pitchFamily="18" charset="0"/>
              </a:rPr>
              <a:t>II. Ghi nhớ</a:t>
            </a:r>
            <a:endParaRPr lang="en-US" altLang="en-US" sz="3000" b="1" dirty="0">
              <a:solidFill>
                <a:srgbClr val="C00000"/>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s 3"/>
          <p:cNvSpPr/>
          <p:nvPr/>
        </p:nvSpPr>
        <p:spPr>
          <a:xfrm>
            <a:off x="2555558" y="267970"/>
            <a:ext cx="4110355" cy="829945"/>
          </a:xfrm>
          <a:prstGeom prst="rect">
            <a:avLst/>
          </a:prstGeom>
          <a:noFill/>
          <a:ln>
            <a:noFill/>
          </a:ln>
        </p:spPr>
        <p:txBody>
          <a:bodyPr wrap="none" rtlCol="0" anchor="t">
            <a:spAutoFit/>
          </a:bodyPr>
          <a:lstStyle/>
          <a:p>
            <a:pPr algn="ctr"/>
            <a:r>
              <a:rPr lang="en-US" altLang="zh-CN" sz="4800" b="1">
                <a:ln w="13462">
                  <a:solidFill>
                    <a:schemeClr val="bg1"/>
                  </a:solidFill>
                  <a:prstDash val="solid"/>
                </a:ln>
                <a:solidFill>
                  <a:schemeClr val="tx1">
                    <a:lumMod val="85000"/>
                    <a:lumOff val="15000"/>
                  </a:schemeClr>
                </a:solidFill>
                <a:effectLst>
                  <a:outerShdw dist="38100" dir="2700000" algn="bl" rotWithShape="0">
                    <a:schemeClr val="accent5"/>
                  </a:outerShdw>
                </a:effectLst>
              </a:rPr>
              <a:t>Yêu cầu cần đạt</a:t>
            </a:r>
          </a:p>
        </p:txBody>
      </p:sp>
      <p:pic>
        <p:nvPicPr>
          <p:cNvPr id="5" name="Content Placeholder 4" descr="keditbookmarks"/>
          <p:cNvPicPr>
            <a:picLocks noGrp="1" noChangeAspect="1"/>
          </p:cNvPicPr>
          <p:nvPr>
            <p:ph idx="1"/>
          </p:nvPr>
        </p:nvPicPr>
        <p:blipFill>
          <a:blip r:embed="rId3"/>
          <a:stretch>
            <a:fillRect/>
          </a:stretch>
        </p:blipFill>
        <p:spPr>
          <a:xfrm rot="20940000">
            <a:off x="471170" y="1279525"/>
            <a:ext cx="868045" cy="868045"/>
          </a:xfrm>
          <a:prstGeom prst="rect">
            <a:avLst/>
          </a:prstGeom>
        </p:spPr>
      </p:pic>
      <p:sp>
        <p:nvSpPr>
          <p:cNvPr id="7" name="Text Box 6"/>
          <p:cNvSpPr txBox="1"/>
          <p:nvPr/>
        </p:nvSpPr>
        <p:spPr>
          <a:xfrm>
            <a:off x="684530" y="1452245"/>
            <a:ext cx="631190" cy="521970"/>
          </a:xfrm>
          <a:prstGeom prst="rect">
            <a:avLst/>
          </a:prstGeom>
          <a:noFill/>
        </p:spPr>
        <p:txBody>
          <a:bodyPr wrap="square" rtlCol="0">
            <a:spAutoFit/>
          </a:bodyPr>
          <a:lstStyle/>
          <a:p>
            <a:r>
              <a:rPr lang="en-US" sz="2800"/>
              <a:t>1</a:t>
            </a:r>
          </a:p>
        </p:txBody>
      </p:sp>
      <p:sp>
        <p:nvSpPr>
          <p:cNvPr id="8" name="Text Box 7"/>
          <p:cNvSpPr txBox="1"/>
          <p:nvPr/>
        </p:nvSpPr>
        <p:spPr>
          <a:xfrm>
            <a:off x="1485900" y="1348105"/>
            <a:ext cx="7004050" cy="953135"/>
          </a:xfrm>
          <a:prstGeom prst="rect">
            <a:avLst/>
          </a:prstGeom>
          <a:noFill/>
        </p:spPr>
        <p:txBody>
          <a:bodyPr wrap="square" rtlCol="0">
            <a:spAutoFit/>
          </a:bodyPr>
          <a:lstStyle/>
          <a:p>
            <a:pPr algn="l"/>
            <a:r>
              <a:rPr lang="en-US" sz="2800">
                <a:latin typeface="Times New Roman" panose="02020603050405020304" pitchFamily="18" charset="0"/>
                <a:cs typeface="Calibri" panose="020F0502020204030204" charset="0"/>
                <a:sym typeface="+mn-ea"/>
              </a:rPr>
              <a:t>Hiểu thế nào là từ trái nghĩa, tác dụng của từ trái nghĩa, hiểu nghĩa một số cặp từ trái nghĩa.</a:t>
            </a:r>
          </a:p>
        </p:txBody>
      </p:sp>
      <p:sp>
        <p:nvSpPr>
          <p:cNvPr id="9" name="Text Box 8"/>
          <p:cNvSpPr txBox="1"/>
          <p:nvPr/>
        </p:nvSpPr>
        <p:spPr>
          <a:xfrm>
            <a:off x="1437640" y="2572385"/>
            <a:ext cx="7263130" cy="953135"/>
          </a:xfrm>
          <a:prstGeom prst="rect">
            <a:avLst/>
          </a:prstGeom>
          <a:noFill/>
        </p:spPr>
        <p:txBody>
          <a:bodyPr wrap="square" rtlCol="0">
            <a:spAutoFit/>
          </a:bodyPr>
          <a:lstStyle/>
          <a:p>
            <a:pPr indent="0" algn="l"/>
            <a:r>
              <a:rPr lang="en-US" sz="2800">
                <a:latin typeface="Times New Roman" panose="02020603050405020304" pitchFamily="18" charset="0"/>
                <a:cs typeface="Calibri" panose="020F0502020204030204" charset="0"/>
                <a:sym typeface="+mn-ea"/>
              </a:rPr>
              <a:t>Nhận biết được cặp từ trái nghĩa trong các thành ngữ, tục ngữ. </a:t>
            </a:r>
          </a:p>
        </p:txBody>
      </p:sp>
      <p:pic>
        <p:nvPicPr>
          <p:cNvPr id="10" name="Content Placeholder 4" descr="keditbookmarks"/>
          <p:cNvPicPr>
            <a:picLocks noChangeAspect="1"/>
          </p:cNvPicPr>
          <p:nvPr/>
        </p:nvPicPr>
        <p:blipFill>
          <a:blip r:embed="rId3"/>
          <a:stretch>
            <a:fillRect/>
          </a:stretch>
        </p:blipFill>
        <p:spPr>
          <a:xfrm rot="20940000">
            <a:off x="471170" y="2543810"/>
            <a:ext cx="868045" cy="868045"/>
          </a:xfrm>
          <a:prstGeom prst="rect">
            <a:avLst/>
          </a:prstGeom>
        </p:spPr>
      </p:pic>
      <p:sp>
        <p:nvSpPr>
          <p:cNvPr id="11" name="Text Box 10"/>
          <p:cNvSpPr txBox="1"/>
          <p:nvPr/>
        </p:nvSpPr>
        <p:spPr>
          <a:xfrm>
            <a:off x="684530" y="2716530"/>
            <a:ext cx="631190" cy="521970"/>
          </a:xfrm>
          <a:prstGeom prst="rect">
            <a:avLst/>
          </a:prstGeom>
          <a:noFill/>
        </p:spPr>
        <p:txBody>
          <a:bodyPr wrap="square" rtlCol="0">
            <a:spAutoFit/>
          </a:bodyPr>
          <a:lstStyle/>
          <a:p>
            <a:r>
              <a:rPr lang="en-US" sz="2800"/>
              <a:t>2</a:t>
            </a:r>
          </a:p>
        </p:txBody>
      </p:sp>
      <p:pic>
        <p:nvPicPr>
          <p:cNvPr id="2" name="Content Placeholder 4" descr="keditbookmarks"/>
          <p:cNvPicPr>
            <a:picLocks noChangeAspect="1"/>
          </p:cNvPicPr>
          <p:nvPr/>
        </p:nvPicPr>
        <p:blipFill>
          <a:blip r:embed="rId3"/>
          <a:stretch>
            <a:fillRect/>
          </a:stretch>
        </p:blipFill>
        <p:spPr>
          <a:xfrm rot="20940000">
            <a:off x="542290" y="3768090"/>
            <a:ext cx="868045" cy="868045"/>
          </a:xfrm>
          <a:prstGeom prst="rect">
            <a:avLst/>
          </a:prstGeom>
        </p:spPr>
      </p:pic>
      <p:sp>
        <p:nvSpPr>
          <p:cNvPr id="3" name="Text Box 2"/>
          <p:cNvSpPr txBox="1"/>
          <p:nvPr/>
        </p:nvSpPr>
        <p:spPr>
          <a:xfrm>
            <a:off x="755650" y="3940810"/>
            <a:ext cx="631190" cy="521970"/>
          </a:xfrm>
          <a:prstGeom prst="rect">
            <a:avLst/>
          </a:prstGeom>
          <a:noFill/>
        </p:spPr>
        <p:txBody>
          <a:bodyPr wrap="square" rtlCol="0">
            <a:spAutoFit/>
          </a:bodyPr>
          <a:lstStyle/>
          <a:p>
            <a:r>
              <a:rPr lang="en-US" sz="2800"/>
              <a:t>3</a:t>
            </a:r>
          </a:p>
        </p:txBody>
      </p:sp>
      <p:sp>
        <p:nvSpPr>
          <p:cNvPr id="6" name="Text Box 5"/>
          <p:cNvSpPr txBox="1"/>
          <p:nvPr/>
        </p:nvSpPr>
        <p:spPr>
          <a:xfrm>
            <a:off x="1475740" y="3868420"/>
            <a:ext cx="7014210" cy="953135"/>
          </a:xfrm>
          <a:prstGeom prst="rect">
            <a:avLst/>
          </a:prstGeom>
          <a:noFill/>
        </p:spPr>
        <p:txBody>
          <a:bodyPr wrap="square" rtlCol="0">
            <a:spAutoFit/>
          </a:bodyPr>
          <a:lstStyle/>
          <a:p>
            <a:pPr indent="0" algn="l"/>
            <a:r>
              <a:rPr lang="en-US" sz="2800">
                <a:latin typeface="Times New Roman" panose="02020603050405020304" pitchFamily="18" charset="0"/>
                <a:cs typeface="Calibri" panose="020F0502020204030204" charset="0"/>
                <a:sym typeface="+mn-ea"/>
              </a:rPr>
              <a:t>Sử dụng từ trái nghĩa: tìm từ trái nghĩa, đặt câu với từ trái nghĩa.  </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1" grpId="1"/>
      <p:bldP spid="3" grpId="0"/>
      <p:bldP spid="3" grpId="1"/>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s 9"/>
          <p:cNvSpPr/>
          <p:nvPr/>
        </p:nvSpPr>
        <p:spPr>
          <a:xfrm>
            <a:off x="1882140" y="1419225"/>
            <a:ext cx="7261860" cy="2893060"/>
          </a:xfrm>
          <a:prstGeom prst="rect">
            <a:avLst/>
          </a:prstGeom>
          <a:solidFill>
            <a:srgbClr val="FA6454">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s 2"/>
          <p:cNvSpPr/>
          <p:nvPr/>
        </p:nvSpPr>
        <p:spPr>
          <a:xfrm>
            <a:off x="4932046" y="2339340"/>
            <a:ext cx="3632200" cy="1014730"/>
          </a:xfrm>
          <a:prstGeom prst="rect">
            <a:avLst/>
          </a:prstGeom>
          <a:noFill/>
          <a:ln>
            <a:noFill/>
          </a:ln>
        </p:spPr>
        <p:txBody>
          <a:bodyPr wrap="none" rtlCol="0" anchor="t">
            <a:spAutoFit/>
          </a:bodyPr>
          <a:lstStyle/>
          <a:p>
            <a:pPr algn="ctr"/>
            <a:r>
              <a:rPr lang="en-US" altLang="zh-CN" sz="6000">
                <a:ln w="9525">
                  <a:solidFill>
                    <a:schemeClr val="bg1"/>
                  </a:solidFill>
                  <a:prstDash val="solid"/>
                </a:ln>
                <a:solidFill>
                  <a:schemeClr val="tx1"/>
                </a:solidFill>
                <a:effectLst/>
                <a:latin typeface="iCiel Cadena" panose="02000503000000020004" charset="0"/>
                <a:cs typeface="iCiel Cadena" panose="02000503000000020004" charset="0"/>
              </a:rPr>
              <a:t>Thực hành</a:t>
            </a:r>
          </a:p>
        </p:txBody>
      </p:sp>
      <p:pic>
        <p:nvPicPr>
          <p:cNvPr id="4" name="Content Placeholder 3" descr="1fc259b48d5431ce39fcb4d10e4993a1"/>
          <p:cNvPicPr>
            <a:picLocks noGrp="1" noChangeAspect="1"/>
          </p:cNvPicPr>
          <p:nvPr>
            <p:ph idx="1"/>
          </p:nvPr>
        </p:nvPicPr>
        <p:blipFill>
          <a:blip r:embed="rId2">
            <a:clrChange>
              <a:clrFrom>
                <a:srgbClr val="F6F6F6">
                  <a:alpha val="100000"/>
                </a:srgbClr>
              </a:clrFrom>
              <a:clrTo>
                <a:srgbClr val="F6F6F6">
                  <a:alpha val="100000"/>
                  <a:alpha val="0"/>
                </a:srgbClr>
              </a:clrTo>
            </a:clrChange>
          </a:blip>
          <a:stretch>
            <a:fillRect/>
          </a:stretch>
        </p:blipFill>
        <p:spPr>
          <a:xfrm>
            <a:off x="-540385" y="51435"/>
            <a:ext cx="5375910" cy="55911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ribbon-1202757_960_720"/>
          <p:cNvPicPr>
            <a:picLocks noGrp="1" noChangeAspect="1"/>
          </p:cNvPicPr>
          <p:nvPr>
            <p:ph sz="half" idx="1"/>
          </p:nvPr>
        </p:nvPicPr>
        <p:blipFill>
          <a:blip r:embed="rId3"/>
          <a:stretch>
            <a:fillRect/>
          </a:stretch>
        </p:blipFill>
        <p:spPr>
          <a:xfrm rot="16200000">
            <a:off x="734060" y="-1213485"/>
            <a:ext cx="1818640" cy="3502025"/>
          </a:xfrm>
          <a:prstGeom prst="rect">
            <a:avLst/>
          </a:prstGeom>
        </p:spPr>
      </p:pic>
      <p:sp>
        <p:nvSpPr>
          <p:cNvPr id="11266" name="Text Box 7"/>
          <p:cNvSpPr txBox="1"/>
          <p:nvPr/>
        </p:nvSpPr>
        <p:spPr>
          <a:xfrm>
            <a:off x="169545" y="339090"/>
            <a:ext cx="2839720" cy="55308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 typeface="Wingdings" panose="05000000000000000000" pitchFamily="2" charset="2"/>
              <a:buNone/>
            </a:pPr>
            <a:r>
              <a:rPr lang="en-US" altLang="en-US" sz="3000" b="1" dirty="0">
                <a:solidFill>
                  <a:srgbClr val="C00000"/>
                </a:solidFill>
                <a:latin typeface="Times New Roman" panose="02020603050405020304" pitchFamily="18" charset="0"/>
                <a:cs typeface="Times New Roman" panose="02020603050405020304" pitchFamily="18" charset="0"/>
              </a:rPr>
              <a:t>III. Luyện tập</a:t>
            </a:r>
            <a:endParaRPr lang="en-US" altLang="en-US" sz="3000" b="1" dirty="0">
              <a:solidFill>
                <a:srgbClr val="C00000"/>
              </a:solidFill>
              <a:latin typeface="Times New Roman" panose="02020603050405020304" pitchFamily="18" charset="0"/>
              <a:ea typeface="Times New Roman" panose="02020603050405020304" pitchFamily="18" charset="0"/>
            </a:endParaRPr>
          </a:p>
        </p:txBody>
      </p:sp>
      <p:sp>
        <p:nvSpPr>
          <p:cNvPr id="19464" name="Text Box 8"/>
          <p:cNvSpPr txBox="1">
            <a:spLocks noChangeArrowheads="1"/>
          </p:cNvSpPr>
          <p:nvPr/>
        </p:nvSpPr>
        <p:spPr bwMode="auto">
          <a:xfrm>
            <a:off x="318135" y="1233805"/>
            <a:ext cx="847852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ct val="50000"/>
              </a:spcBef>
              <a:buFontTx/>
              <a:buNone/>
            </a:pPr>
            <a:r>
              <a:rPr lang="en-US" altLang="en-US" sz="2700" b="1" dirty="0">
                <a:solidFill>
                  <a:srgbClr val="333F50"/>
                </a:solidFill>
                <a:latin typeface="Times New Roman" panose="02020603050405020304" pitchFamily="18" charset="0"/>
                <a:cs typeface="Times New Roman" panose="02020603050405020304" pitchFamily="18" charset="0"/>
              </a:rPr>
              <a:t>1. Tìm những cặp từ </a:t>
            </a:r>
            <a:r>
              <a:rPr lang="en-US" altLang="en-US" sz="2700" b="1" dirty="0">
                <a:solidFill>
                  <a:srgbClr val="C00000"/>
                </a:solidFill>
                <a:latin typeface="Times New Roman" panose="02020603050405020304" pitchFamily="18" charset="0"/>
                <a:cs typeface="Times New Roman" panose="02020603050405020304" pitchFamily="18" charset="0"/>
              </a:rPr>
              <a:t>trái nghĩa </a:t>
            </a:r>
            <a:r>
              <a:rPr lang="en-US" altLang="en-US" sz="2700" b="1" dirty="0">
                <a:solidFill>
                  <a:srgbClr val="333F50"/>
                </a:solidFill>
                <a:latin typeface="Times New Roman" panose="02020603050405020304" pitchFamily="18" charset="0"/>
                <a:cs typeface="Times New Roman" panose="02020603050405020304" pitchFamily="18" charset="0"/>
              </a:rPr>
              <a:t>trong các th</a:t>
            </a:r>
            <a:r>
              <a:rPr lang="en-US" altLang="en-US" sz="2700" b="1" dirty="0">
                <a:solidFill>
                  <a:srgbClr val="333F50"/>
                </a:solidFill>
                <a:latin typeface="Times New Roman" panose="02020603050405020304" pitchFamily="18" charset="0"/>
                <a:ea typeface="Times New Roman" panose="02020603050405020304" pitchFamily="18" charset="0"/>
              </a:rPr>
              <a:t>à</a:t>
            </a:r>
            <a:r>
              <a:rPr lang="en-US" altLang="en-US" sz="2700" b="1" dirty="0">
                <a:solidFill>
                  <a:srgbClr val="333F50"/>
                </a:solidFill>
                <a:latin typeface="Times New Roman" panose="02020603050405020304" pitchFamily="18" charset="0"/>
                <a:cs typeface="Times New Roman" panose="02020603050405020304" pitchFamily="18" charset="0"/>
              </a:rPr>
              <a:t>nh ngữ, tục ngữ dưới đây:</a:t>
            </a:r>
            <a:endParaRPr lang="en-US" altLang="en-US" sz="2700" b="1" dirty="0">
              <a:solidFill>
                <a:srgbClr val="333F50"/>
              </a:solidFill>
              <a:latin typeface="Times New Roman" panose="02020603050405020304" pitchFamily="18" charset="0"/>
              <a:ea typeface="Times New Roman" panose="02020603050405020304" pitchFamily="18" charset="0"/>
            </a:endParaRPr>
          </a:p>
        </p:txBody>
      </p:sp>
      <p:sp>
        <p:nvSpPr>
          <p:cNvPr id="19467" name="Text Box 11"/>
          <p:cNvSpPr txBox="1">
            <a:spLocks noChangeArrowheads="1"/>
          </p:cNvSpPr>
          <p:nvPr/>
        </p:nvSpPr>
        <p:spPr bwMode="auto">
          <a:xfrm>
            <a:off x="539750" y="3939540"/>
            <a:ext cx="5238115"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ts val="0"/>
              </a:spcBef>
              <a:buFontTx/>
              <a:buNone/>
            </a:pPr>
            <a:r>
              <a:rPr lang="en-US" altLang="en-US" sz="2400" dirty="0">
                <a:solidFill>
                  <a:schemeClr val="tx1"/>
                </a:solidFill>
                <a:latin typeface="Times New Roman" panose="02020603050405020304" pitchFamily="18" charset="0"/>
                <a:cs typeface="Times New Roman" panose="02020603050405020304" pitchFamily="18" charset="0"/>
              </a:rPr>
              <a:t>c</a:t>
            </a:r>
            <a:r>
              <a:rPr lang="en-US" altLang="en-US" sz="2700" dirty="0">
                <a:solidFill>
                  <a:schemeClr val="tx1"/>
                </a:solidFill>
                <a:latin typeface="Times New Roman" panose="02020603050405020304" pitchFamily="18" charset="0"/>
                <a:cs typeface="Times New Roman" panose="02020603050405020304" pitchFamily="18" charset="0"/>
              </a:rPr>
              <a:t>.</a:t>
            </a:r>
            <a:r>
              <a:rPr lang="en-US" altLang="en-US" sz="2700" dirty="0">
                <a:solidFill>
                  <a:srgbClr val="C00000"/>
                </a:solidFill>
                <a:latin typeface="Times New Roman" panose="02020603050405020304" pitchFamily="18" charset="0"/>
                <a:cs typeface="Times New Roman" panose="02020603050405020304" pitchFamily="18" charset="0"/>
              </a:rPr>
              <a:t>    </a:t>
            </a:r>
            <a:r>
              <a:rPr lang="en-US" altLang="en-US" sz="2700" dirty="0">
                <a:solidFill>
                  <a:schemeClr val="tx1"/>
                </a:solidFill>
                <a:latin typeface="Times New Roman" panose="02020603050405020304" pitchFamily="18" charset="0"/>
                <a:cs typeface="Times New Roman" panose="02020603050405020304" pitchFamily="18" charset="0"/>
              </a:rPr>
              <a:t>Anh em như thể chân tay       </a:t>
            </a:r>
          </a:p>
          <a:p>
            <a:pPr marL="0" lvl="0" indent="0" eaLnBrk="1" hangingPunct="1">
              <a:lnSpc>
                <a:spcPct val="100000"/>
              </a:lnSpc>
              <a:spcBef>
                <a:spcPts val="0"/>
              </a:spcBef>
              <a:buFontTx/>
              <a:buNone/>
            </a:pPr>
            <a:r>
              <a:rPr lang="en-US" altLang="en-US" sz="2700" dirty="0">
                <a:solidFill>
                  <a:schemeClr val="tx1"/>
                </a:solidFill>
                <a:latin typeface="Times New Roman" panose="02020603050405020304" pitchFamily="18" charset="0"/>
                <a:cs typeface="Times New Roman" panose="02020603050405020304" pitchFamily="18" charset="0"/>
              </a:rPr>
              <a:t>Rách l</a:t>
            </a:r>
            <a:r>
              <a:rPr lang="en-US" altLang="en-US" sz="2700" dirty="0">
                <a:solidFill>
                  <a:schemeClr val="tx1"/>
                </a:solidFill>
                <a:latin typeface="Times New Roman" panose="02020603050405020304" pitchFamily="18" charset="0"/>
                <a:ea typeface="Times New Roman" panose="02020603050405020304" pitchFamily="18" charset="0"/>
              </a:rPr>
              <a:t>à</a:t>
            </a:r>
            <a:r>
              <a:rPr lang="en-US" altLang="en-US" sz="2700" dirty="0">
                <a:solidFill>
                  <a:schemeClr val="tx1"/>
                </a:solidFill>
                <a:latin typeface="Times New Roman" panose="02020603050405020304" pitchFamily="18" charset="0"/>
                <a:cs typeface="Times New Roman" panose="02020603050405020304" pitchFamily="18" charset="0"/>
              </a:rPr>
              <a:t>nh đùm bọc, dở hay đỡ đần.</a:t>
            </a:r>
            <a:endParaRPr lang="en-US" altLang="en-US" sz="27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1" name="Group 30"/>
          <p:cNvGrpSpPr/>
          <p:nvPr/>
        </p:nvGrpSpPr>
        <p:grpSpPr>
          <a:xfrm>
            <a:off x="6481445" y="3040380"/>
            <a:ext cx="2160270" cy="647700"/>
            <a:chOff x="10268" y="4448"/>
            <a:chExt cx="3402" cy="1020"/>
          </a:xfrm>
        </p:grpSpPr>
        <p:sp>
          <p:nvSpPr>
            <p:cNvPr id="28" name="Rounded Rectangle 27"/>
            <p:cNvSpPr/>
            <p:nvPr/>
          </p:nvSpPr>
          <p:spPr>
            <a:xfrm>
              <a:off x="10268" y="4448"/>
              <a:ext cx="3402" cy="1021"/>
            </a:xfrm>
            <a:prstGeom prst="roundRect">
              <a:avLst/>
            </a:prstGeom>
            <a:solidFill>
              <a:srgbClr val="FB877B"/>
            </a:solidFill>
            <a:ln>
              <a:solidFill>
                <a:srgbClr val="FA6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9" name="Text Box 13"/>
            <p:cNvSpPr txBox="1">
              <a:spLocks noChangeArrowheads="1"/>
            </p:cNvSpPr>
            <p:nvPr/>
          </p:nvSpPr>
          <p:spPr bwMode="auto">
            <a:xfrm>
              <a:off x="10469" y="4588"/>
              <a:ext cx="3000" cy="800"/>
            </a:xfrm>
            <a:prstGeom prst="rect">
              <a:avLst/>
            </a:prstGeom>
            <a:noFill/>
            <a:ln w="28575">
              <a:no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en-US" sz="2700" b="0" i="0" u="none" strike="noStrike" kern="1200" cap="none" spc="0" normalizeH="0" baseline="0" noProof="0">
                  <a:ln>
                    <a:noFill/>
                  </a:ln>
                  <a:solidFill>
                    <a:schemeClr val="tx2">
                      <a:lumMod val="75000"/>
                    </a:schemeClr>
                  </a:solidFill>
                  <a:effectLst/>
                  <a:uLnTx/>
                  <a:uFillTx/>
                  <a:latin typeface="Times New Roman" panose="02020603050405020304" pitchFamily="18" charset="0"/>
                  <a:ea typeface="+mn-ea"/>
                  <a:cs typeface="Times New Roman" panose="02020603050405020304" pitchFamily="18" charset="0"/>
                </a:rPr>
                <a:t>đen / sáng</a:t>
              </a:r>
            </a:p>
          </p:txBody>
        </p:sp>
      </p:grpSp>
      <p:grpSp>
        <p:nvGrpSpPr>
          <p:cNvPr id="30" name="Group 29"/>
          <p:cNvGrpSpPr/>
          <p:nvPr/>
        </p:nvGrpSpPr>
        <p:grpSpPr>
          <a:xfrm>
            <a:off x="6477635" y="2139315"/>
            <a:ext cx="2160270" cy="647700"/>
            <a:chOff x="10262" y="3029"/>
            <a:chExt cx="3402" cy="1020"/>
          </a:xfrm>
        </p:grpSpPr>
        <p:sp>
          <p:nvSpPr>
            <p:cNvPr id="27" name="Rounded Rectangle 26"/>
            <p:cNvSpPr/>
            <p:nvPr/>
          </p:nvSpPr>
          <p:spPr>
            <a:xfrm>
              <a:off x="10262" y="3029"/>
              <a:ext cx="3402" cy="1021"/>
            </a:xfrm>
            <a:prstGeom prst="roundRect">
              <a:avLst/>
            </a:prstGeom>
            <a:solidFill>
              <a:srgbClr val="FB877B"/>
            </a:solidFill>
            <a:ln>
              <a:solidFill>
                <a:srgbClr val="FA6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p:cNvSpPr/>
            <p:nvPr/>
          </p:nvSpPr>
          <p:spPr>
            <a:xfrm>
              <a:off x="10370" y="3142"/>
              <a:ext cx="3197" cy="850"/>
            </a:xfrm>
            <a:prstGeom prst="chevron">
              <a:avLst/>
            </a:prstGeom>
            <a:solidFill>
              <a:srgbClr val="000000">
                <a:alpha val="0"/>
              </a:srgbClr>
            </a:solidFill>
            <a:ln w="12700">
              <a:solidFill>
                <a:srgbClr val="000000">
                  <a:alpha val="0"/>
                </a:srgbClr>
              </a:solidFill>
              <a:prstDash val="dash"/>
              <a:miter lim="400000"/>
            </a:ln>
          </p:spPr>
          <p:txBody>
            <a:bodyPr lIns="38100" tIns="38100" rIns="38100" bIns="38100" anchor="ctr"/>
            <a:lstStyle/>
            <a:p>
              <a:pPr marL="0" lvl="0" indent="0" algn="l" eaLnBrk="1" hangingPunct="1">
                <a:lnSpc>
                  <a:spcPct val="100000"/>
                </a:lnSpc>
                <a:spcBef>
                  <a:spcPct val="50000"/>
                </a:spcBef>
                <a:buFontTx/>
                <a:buNone/>
              </a:pPr>
              <a:r>
                <a:rPr lang="en-US" altLang="en-US" sz="2400" dirty="0">
                  <a:solidFill>
                    <a:srgbClr val="333F50"/>
                  </a:solidFill>
                  <a:latin typeface="Times New Roman" panose="02020603050405020304" pitchFamily="18" charset="0"/>
                  <a:cs typeface="Times New Roman" panose="02020603050405020304" pitchFamily="18" charset="0"/>
                  <a:sym typeface="+mn-ea"/>
                </a:rPr>
                <a:t> đục / trong</a:t>
              </a:r>
            </a:p>
          </p:txBody>
        </p:sp>
      </p:grpSp>
      <p:sp>
        <p:nvSpPr>
          <p:cNvPr id="11" name="Text Box 10"/>
          <p:cNvSpPr txBox="1"/>
          <p:nvPr/>
        </p:nvSpPr>
        <p:spPr>
          <a:xfrm>
            <a:off x="501015" y="2244090"/>
            <a:ext cx="3325495" cy="50673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ct val="50000"/>
              </a:spcBef>
              <a:buFontTx/>
              <a:buNone/>
            </a:pPr>
            <a:r>
              <a:rPr lang="en-US" altLang="en-US" sz="2700" dirty="0">
                <a:solidFill>
                  <a:schemeClr val="tx1"/>
                </a:solidFill>
                <a:latin typeface="Times New Roman" panose="02020603050405020304" pitchFamily="18" charset="0"/>
                <a:cs typeface="Times New Roman" panose="02020603050405020304" pitchFamily="18" charset="0"/>
              </a:rPr>
              <a:t>a. Gạn đục khơi trong.</a:t>
            </a:r>
            <a:endParaRPr lang="en-US" altLang="en-US" sz="27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466" name="Text Box 10"/>
          <p:cNvSpPr txBox="1"/>
          <p:nvPr/>
        </p:nvSpPr>
        <p:spPr>
          <a:xfrm>
            <a:off x="486410" y="3103880"/>
            <a:ext cx="5345430" cy="50673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ct val="50000"/>
              </a:spcBef>
              <a:buFontTx/>
              <a:buNone/>
            </a:pPr>
            <a:r>
              <a:rPr lang="en-US" altLang="en-US" sz="2700" dirty="0">
                <a:solidFill>
                  <a:schemeClr val="tx1"/>
                </a:solidFill>
                <a:latin typeface="Times New Roman" panose="02020603050405020304" pitchFamily="18" charset="0"/>
                <a:cs typeface="Times New Roman" panose="02020603050405020304" pitchFamily="18" charset="0"/>
              </a:rPr>
              <a:t>b. Gần mực thì đen, gần đèn thì sáng.</a:t>
            </a:r>
            <a:endParaRPr lang="en-US" altLang="en-US" sz="27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2" name="Group 31"/>
          <p:cNvGrpSpPr/>
          <p:nvPr/>
        </p:nvGrpSpPr>
        <p:grpSpPr>
          <a:xfrm>
            <a:off x="6418580" y="3978275"/>
            <a:ext cx="2286000" cy="901700"/>
            <a:chOff x="10169" y="5925"/>
            <a:chExt cx="3600" cy="1420"/>
          </a:xfrm>
        </p:grpSpPr>
        <p:sp>
          <p:nvSpPr>
            <p:cNvPr id="29" name="Rounded Rectangle 28"/>
            <p:cNvSpPr/>
            <p:nvPr/>
          </p:nvSpPr>
          <p:spPr>
            <a:xfrm>
              <a:off x="10268" y="5925"/>
              <a:ext cx="3402" cy="1382"/>
            </a:xfrm>
            <a:prstGeom prst="roundRect">
              <a:avLst/>
            </a:prstGeom>
            <a:solidFill>
              <a:srgbClr val="FB877B"/>
            </a:solidFill>
            <a:ln>
              <a:solidFill>
                <a:srgbClr val="FA6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71" name="Text Box 15"/>
            <p:cNvSpPr txBox="1">
              <a:spLocks noChangeArrowheads="1"/>
            </p:cNvSpPr>
            <p:nvPr/>
          </p:nvSpPr>
          <p:spPr bwMode="auto">
            <a:xfrm>
              <a:off x="10304" y="6545"/>
              <a:ext cx="3360" cy="800"/>
            </a:xfrm>
            <a:prstGeom prst="rect">
              <a:avLst/>
            </a:prstGeom>
            <a:noFill/>
            <a:ln w="28575">
              <a:noFill/>
              <a:miter lim="800000"/>
            </a:ln>
            <a:extLst>
              <a:ext uri="{909E8E84-426E-40DD-AFC4-6F175D3DCCD1}">
                <a14:hiddenFill xmlns:a14="http://schemas.microsoft.com/office/drawing/2010/main">
                  <a:solidFill>
                    <a:srgbClr val="FFFFFF"/>
                  </a:solidFill>
                </a14:hiddenFill>
              </a:ext>
            </a:extLst>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FontTx/>
                <a:buNone/>
              </a:pPr>
              <a:r>
                <a:rPr lang="en-US" altLang="en-US" sz="2700" dirty="0">
                  <a:solidFill>
                    <a:srgbClr val="333F50"/>
                  </a:solidFill>
                  <a:latin typeface="Times New Roman" panose="02020603050405020304" pitchFamily="18" charset="0"/>
                  <a:cs typeface="Times New Roman" panose="02020603050405020304" pitchFamily="18" charset="0"/>
                </a:rPr>
                <a:t>dở / hay</a:t>
              </a:r>
              <a:endParaRPr lang="en-US" altLang="en-US" sz="2700" dirty="0">
                <a:solidFill>
                  <a:srgbClr val="333F50"/>
                </a:solidFill>
                <a:latin typeface="Times New Roman" panose="02020603050405020304" pitchFamily="18" charset="0"/>
                <a:ea typeface="Times New Roman" panose="02020603050405020304" pitchFamily="18" charset="0"/>
              </a:endParaRPr>
            </a:p>
          </p:txBody>
        </p:sp>
        <p:sp>
          <p:nvSpPr>
            <p:cNvPr id="19470" name="Text Box 14"/>
            <p:cNvSpPr txBox="1">
              <a:spLocks noChangeArrowheads="1"/>
            </p:cNvSpPr>
            <p:nvPr/>
          </p:nvSpPr>
          <p:spPr bwMode="auto">
            <a:xfrm>
              <a:off x="10169" y="5926"/>
              <a:ext cx="3600" cy="798"/>
            </a:xfrm>
            <a:prstGeom prst="rect">
              <a:avLst/>
            </a:prstGeom>
            <a:noFill/>
            <a:ln w="28575">
              <a:no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en-US" sz="2700" b="0" i="0" u="none" strike="noStrike" kern="1200" cap="none" spc="0" normalizeH="0" baseline="0" noProof="0">
                  <a:ln>
                    <a:noFill/>
                  </a:ln>
                  <a:solidFill>
                    <a:schemeClr val="tx2">
                      <a:lumMod val="75000"/>
                    </a:schemeClr>
                  </a:solidFill>
                  <a:effectLst/>
                  <a:uLnTx/>
                  <a:uFillTx/>
                  <a:latin typeface="Times New Roman" panose="02020603050405020304" pitchFamily="18" charset="0"/>
                  <a:ea typeface="+mn-ea"/>
                  <a:cs typeface="Times New Roman" panose="02020603050405020304" pitchFamily="18" charset="0"/>
                </a:rPr>
                <a:t>rách / lành</a:t>
              </a: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p:tgtEl>
                                          <p:spTgt spid="31"/>
                                        </p:tgtEl>
                                        <p:attrNameLst>
                                          <p:attrName>ppt_y</p:attrName>
                                        </p:attrNameLst>
                                      </p:cBhvr>
                                      <p:tavLst>
                                        <p:tav tm="0">
                                          <p:val>
                                            <p:strVal val="#ppt_y+#ppt_h*1.125000"/>
                                          </p:val>
                                        </p:tav>
                                        <p:tav tm="100000">
                                          <p:val>
                                            <p:strVal val="#ppt_y"/>
                                          </p:val>
                                        </p:tav>
                                      </p:tavLst>
                                    </p:anim>
                                    <p:animEffect transition="in" filter="wipe(up)">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ppt_y</p:attrName>
                                        </p:attrNameLst>
                                      </p:cBhvr>
                                      <p:tavLst>
                                        <p:tav tm="0">
                                          <p:val>
                                            <p:strVal val="#ppt_y+#ppt_h*1.125000"/>
                                          </p:val>
                                        </p:tav>
                                        <p:tav tm="100000">
                                          <p:val>
                                            <p:strVal val="#ppt_y"/>
                                          </p:val>
                                        </p:tav>
                                      </p:tavLst>
                                    </p:anim>
                                    <p:animEffect transition="in" filter="wipe(up)">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s 3"/>
          <p:cNvSpPr/>
          <p:nvPr/>
        </p:nvSpPr>
        <p:spPr>
          <a:xfrm>
            <a:off x="769303" y="267970"/>
            <a:ext cx="7682865" cy="645160"/>
          </a:xfrm>
          <a:prstGeom prst="rect">
            <a:avLst/>
          </a:prstGeom>
          <a:noFill/>
          <a:ln>
            <a:noFill/>
          </a:ln>
        </p:spPr>
        <p:txBody>
          <a:bodyPr wrap="none" rtlCol="0" anchor="t">
            <a:spAutoFit/>
          </a:bodyPr>
          <a:lstStyle/>
          <a:p>
            <a:pPr algn="ctr"/>
            <a:r>
              <a:rPr lang="en-US" altLang="zh-CN" sz="3600" b="1">
                <a:ln w="13462">
                  <a:solidFill>
                    <a:srgbClr val="FE4242"/>
                  </a:solidFill>
                  <a:prstDash val="solid"/>
                </a:ln>
                <a:solidFill>
                  <a:srgbClr val="FE4242"/>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Con đã hoàn thành được yêu cầu nào?</a:t>
            </a:r>
          </a:p>
        </p:txBody>
      </p:sp>
      <p:pic>
        <p:nvPicPr>
          <p:cNvPr id="5" name="Content Placeholder 4" descr="keditbookmarks"/>
          <p:cNvPicPr>
            <a:picLocks noGrp="1" noChangeAspect="1"/>
          </p:cNvPicPr>
          <p:nvPr>
            <p:ph idx="1"/>
          </p:nvPr>
        </p:nvPicPr>
        <p:blipFill>
          <a:blip r:embed="rId2"/>
          <a:stretch>
            <a:fillRect/>
          </a:stretch>
        </p:blipFill>
        <p:spPr>
          <a:xfrm rot="20940000">
            <a:off x="471170" y="1279525"/>
            <a:ext cx="868045" cy="868045"/>
          </a:xfrm>
          <a:prstGeom prst="rect">
            <a:avLst/>
          </a:prstGeom>
        </p:spPr>
      </p:pic>
      <p:sp>
        <p:nvSpPr>
          <p:cNvPr id="7" name="Text Box 6"/>
          <p:cNvSpPr txBox="1"/>
          <p:nvPr/>
        </p:nvSpPr>
        <p:spPr>
          <a:xfrm>
            <a:off x="684530" y="1452245"/>
            <a:ext cx="631190" cy="521970"/>
          </a:xfrm>
          <a:prstGeom prst="rect">
            <a:avLst/>
          </a:prstGeom>
          <a:noFill/>
        </p:spPr>
        <p:txBody>
          <a:bodyPr wrap="square" rtlCol="0">
            <a:spAutoFit/>
          </a:bodyPr>
          <a:lstStyle/>
          <a:p>
            <a:r>
              <a:rPr lang="en-US" sz="2800"/>
              <a:t>1</a:t>
            </a:r>
          </a:p>
        </p:txBody>
      </p:sp>
      <p:sp>
        <p:nvSpPr>
          <p:cNvPr id="8" name="Text Box 7"/>
          <p:cNvSpPr txBox="1"/>
          <p:nvPr/>
        </p:nvSpPr>
        <p:spPr>
          <a:xfrm>
            <a:off x="1485900" y="1348105"/>
            <a:ext cx="7004050" cy="953135"/>
          </a:xfrm>
          <a:prstGeom prst="rect">
            <a:avLst/>
          </a:prstGeom>
          <a:noFill/>
        </p:spPr>
        <p:txBody>
          <a:bodyPr wrap="square" rtlCol="0">
            <a:spAutoFit/>
          </a:bodyPr>
          <a:lstStyle/>
          <a:p>
            <a:pPr algn="l"/>
            <a:r>
              <a:rPr lang="en-US" sz="2800">
                <a:latin typeface="Times New Roman" panose="02020603050405020304" pitchFamily="18" charset="0"/>
                <a:cs typeface="Calibri" panose="020F0502020204030204" charset="0"/>
                <a:sym typeface="+mn-ea"/>
              </a:rPr>
              <a:t>Hiểu thế nào là từ trái nghĩa, tác dụng của từ trái nghĩa, hiểu nghĩa một số cặp từ trái nghĩa.</a:t>
            </a:r>
          </a:p>
        </p:txBody>
      </p:sp>
      <p:sp>
        <p:nvSpPr>
          <p:cNvPr id="9" name="Text Box 8"/>
          <p:cNvSpPr txBox="1"/>
          <p:nvPr/>
        </p:nvSpPr>
        <p:spPr>
          <a:xfrm>
            <a:off x="1437640" y="2572385"/>
            <a:ext cx="7263130" cy="953135"/>
          </a:xfrm>
          <a:prstGeom prst="rect">
            <a:avLst/>
          </a:prstGeom>
          <a:noFill/>
        </p:spPr>
        <p:txBody>
          <a:bodyPr wrap="square" rtlCol="0">
            <a:spAutoFit/>
          </a:bodyPr>
          <a:lstStyle/>
          <a:p>
            <a:pPr indent="0" algn="l"/>
            <a:r>
              <a:rPr lang="en-US" sz="2800">
                <a:latin typeface="Times New Roman" panose="02020603050405020304" pitchFamily="18" charset="0"/>
                <a:cs typeface="Calibri" panose="020F0502020204030204" charset="0"/>
                <a:sym typeface="+mn-ea"/>
              </a:rPr>
              <a:t>Nhận biết được cặp từ trái nghĩa trong các thành ngữ, tục ngữ. </a:t>
            </a:r>
          </a:p>
        </p:txBody>
      </p:sp>
      <p:pic>
        <p:nvPicPr>
          <p:cNvPr id="10" name="Content Placeholder 4" descr="keditbookmarks"/>
          <p:cNvPicPr>
            <a:picLocks noChangeAspect="1"/>
          </p:cNvPicPr>
          <p:nvPr/>
        </p:nvPicPr>
        <p:blipFill>
          <a:blip r:embed="rId2"/>
          <a:stretch>
            <a:fillRect/>
          </a:stretch>
        </p:blipFill>
        <p:spPr>
          <a:xfrm rot="20940000">
            <a:off x="471170" y="2543810"/>
            <a:ext cx="868045" cy="868045"/>
          </a:xfrm>
          <a:prstGeom prst="rect">
            <a:avLst/>
          </a:prstGeom>
        </p:spPr>
      </p:pic>
      <p:sp>
        <p:nvSpPr>
          <p:cNvPr id="11" name="Text Box 10"/>
          <p:cNvSpPr txBox="1"/>
          <p:nvPr/>
        </p:nvSpPr>
        <p:spPr>
          <a:xfrm>
            <a:off x="684530" y="2716530"/>
            <a:ext cx="631190" cy="521970"/>
          </a:xfrm>
          <a:prstGeom prst="rect">
            <a:avLst/>
          </a:prstGeom>
          <a:noFill/>
        </p:spPr>
        <p:txBody>
          <a:bodyPr wrap="square" rtlCol="0">
            <a:spAutoFit/>
          </a:bodyPr>
          <a:lstStyle/>
          <a:p>
            <a:r>
              <a:rPr lang="en-US" sz="2800"/>
              <a:t>2</a:t>
            </a:r>
          </a:p>
        </p:txBody>
      </p:sp>
      <p:pic>
        <p:nvPicPr>
          <p:cNvPr id="2" name="Content Placeholder 4" descr="keditbookmarks"/>
          <p:cNvPicPr>
            <a:picLocks noChangeAspect="1"/>
          </p:cNvPicPr>
          <p:nvPr/>
        </p:nvPicPr>
        <p:blipFill>
          <a:blip r:embed="rId2"/>
          <a:stretch>
            <a:fillRect/>
          </a:stretch>
        </p:blipFill>
        <p:spPr>
          <a:xfrm rot="20940000">
            <a:off x="542290" y="3768090"/>
            <a:ext cx="868045" cy="868045"/>
          </a:xfrm>
          <a:prstGeom prst="rect">
            <a:avLst/>
          </a:prstGeom>
        </p:spPr>
      </p:pic>
      <p:sp>
        <p:nvSpPr>
          <p:cNvPr id="3" name="Text Box 2"/>
          <p:cNvSpPr txBox="1"/>
          <p:nvPr/>
        </p:nvSpPr>
        <p:spPr>
          <a:xfrm>
            <a:off x="755650" y="3940810"/>
            <a:ext cx="631190" cy="521970"/>
          </a:xfrm>
          <a:prstGeom prst="rect">
            <a:avLst/>
          </a:prstGeom>
          <a:noFill/>
        </p:spPr>
        <p:txBody>
          <a:bodyPr wrap="square" rtlCol="0">
            <a:spAutoFit/>
          </a:bodyPr>
          <a:lstStyle/>
          <a:p>
            <a:r>
              <a:rPr lang="en-US" sz="2800"/>
              <a:t>3</a:t>
            </a:r>
          </a:p>
        </p:txBody>
      </p:sp>
      <p:sp>
        <p:nvSpPr>
          <p:cNvPr id="6" name="Text Box 5"/>
          <p:cNvSpPr txBox="1"/>
          <p:nvPr/>
        </p:nvSpPr>
        <p:spPr>
          <a:xfrm>
            <a:off x="1475740" y="3868420"/>
            <a:ext cx="7014210" cy="953135"/>
          </a:xfrm>
          <a:prstGeom prst="rect">
            <a:avLst/>
          </a:prstGeom>
          <a:noFill/>
        </p:spPr>
        <p:txBody>
          <a:bodyPr wrap="square" rtlCol="0">
            <a:spAutoFit/>
          </a:bodyPr>
          <a:lstStyle/>
          <a:p>
            <a:pPr indent="0" algn="l"/>
            <a:r>
              <a:rPr lang="en-US" sz="2800">
                <a:latin typeface="Times New Roman" panose="02020603050405020304" pitchFamily="18" charset="0"/>
                <a:cs typeface="Calibri" panose="020F0502020204030204" charset="0"/>
                <a:sym typeface="+mn-ea"/>
              </a:rPr>
              <a:t>Sử dụng từ trái nghĩa: tìm từ trái nghĩa, đặt câu với từ trái nghĩa.  </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3" grpId="0"/>
      <p:bldP spid="3" grpId="1"/>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8" name="Text Box 8"/>
          <p:cNvSpPr txBox="1">
            <a:spLocks noChangeArrowheads="1"/>
          </p:cNvSpPr>
          <p:nvPr/>
        </p:nvSpPr>
        <p:spPr bwMode="auto">
          <a:xfrm>
            <a:off x="443865" y="439420"/>
            <a:ext cx="8245475"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ct val="50000"/>
              </a:spcBef>
              <a:buFontTx/>
              <a:buNone/>
            </a:pPr>
            <a:r>
              <a:rPr lang="en-US" altLang="en-US" sz="2700" b="1" dirty="0">
                <a:solidFill>
                  <a:srgbClr val="333F50"/>
                </a:solidFill>
                <a:latin typeface="Times New Roman" panose="02020603050405020304" pitchFamily="18" charset="0"/>
                <a:cs typeface="Times New Roman" panose="02020603050405020304" pitchFamily="18" charset="0"/>
              </a:rPr>
              <a:t>2. Điền v</a:t>
            </a:r>
            <a:r>
              <a:rPr lang="en-US" altLang="en-US" sz="2700" b="1" dirty="0">
                <a:solidFill>
                  <a:srgbClr val="333F50"/>
                </a:solidFill>
                <a:latin typeface="Times New Roman" panose="02020603050405020304" pitchFamily="18" charset="0"/>
                <a:ea typeface="Times New Roman" panose="02020603050405020304" pitchFamily="18" charset="0"/>
              </a:rPr>
              <a:t>à</a:t>
            </a:r>
            <a:r>
              <a:rPr lang="en-US" altLang="en-US" sz="2700" b="1" dirty="0">
                <a:solidFill>
                  <a:srgbClr val="333F50"/>
                </a:solidFill>
                <a:latin typeface="Times New Roman" panose="02020603050405020304" pitchFamily="18" charset="0"/>
                <a:cs typeface="Times New Roman" panose="02020603050405020304" pitchFamily="18" charset="0"/>
              </a:rPr>
              <a:t>o mỗi chỗ trống một từ </a:t>
            </a:r>
            <a:r>
              <a:rPr lang="en-US" altLang="en-US" sz="2700" b="1" dirty="0">
                <a:solidFill>
                  <a:srgbClr val="C00000"/>
                </a:solidFill>
                <a:latin typeface="Times New Roman" panose="02020603050405020304" pitchFamily="18" charset="0"/>
                <a:cs typeface="Times New Roman" panose="02020603050405020304" pitchFamily="18" charset="0"/>
              </a:rPr>
              <a:t>trái nghĩa </a:t>
            </a:r>
            <a:r>
              <a:rPr lang="en-US" altLang="en-US" sz="2700" b="1" dirty="0">
                <a:solidFill>
                  <a:srgbClr val="333F50"/>
                </a:solidFill>
                <a:latin typeface="Times New Roman" panose="02020603050405020304" pitchFamily="18" charset="0"/>
                <a:cs typeface="Times New Roman" panose="02020603050405020304" pitchFamily="18" charset="0"/>
              </a:rPr>
              <a:t>với các từ in đậm để ho</a:t>
            </a:r>
            <a:r>
              <a:rPr lang="en-US" altLang="en-US" sz="2700" b="1" dirty="0">
                <a:solidFill>
                  <a:srgbClr val="333F50"/>
                </a:solidFill>
                <a:latin typeface="Times New Roman" panose="02020603050405020304" pitchFamily="18" charset="0"/>
                <a:ea typeface="Times New Roman" panose="02020603050405020304" pitchFamily="18" charset="0"/>
              </a:rPr>
              <a:t>à</a:t>
            </a:r>
            <a:r>
              <a:rPr lang="en-US" altLang="en-US" sz="2700" b="1" dirty="0">
                <a:solidFill>
                  <a:srgbClr val="333F50"/>
                </a:solidFill>
                <a:latin typeface="Times New Roman" panose="02020603050405020304" pitchFamily="18" charset="0"/>
                <a:cs typeface="Times New Roman" panose="02020603050405020304" pitchFamily="18" charset="0"/>
              </a:rPr>
              <a:t>n chỉnh các th</a:t>
            </a:r>
            <a:r>
              <a:rPr lang="en-US" altLang="en-US" sz="2700" b="1" dirty="0">
                <a:solidFill>
                  <a:srgbClr val="333F50"/>
                </a:solidFill>
                <a:latin typeface="Times New Roman" panose="02020603050405020304" pitchFamily="18" charset="0"/>
                <a:ea typeface="Times New Roman" panose="02020603050405020304" pitchFamily="18" charset="0"/>
              </a:rPr>
              <a:t>à</a:t>
            </a:r>
            <a:r>
              <a:rPr lang="en-US" altLang="en-US" sz="2700" b="1" dirty="0">
                <a:solidFill>
                  <a:srgbClr val="333F50"/>
                </a:solidFill>
                <a:latin typeface="Times New Roman" panose="02020603050405020304" pitchFamily="18" charset="0"/>
                <a:cs typeface="Times New Roman" panose="02020603050405020304" pitchFamily="18" charset="0"/>
              </a:rPr>
              <a:t>nh ngữ, tục ngữ sau:</a:t>
            </a:r>
            <a:endParaRPr lang="en-US" altLang="en-US" sz="2700" b="1" dirty="0">
              <a:solidFill>
                <a:srgbClr val="333F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491" name="Rectangle 11"/>
          <p:cNvSpPr/>
          <p:nvPr/>
        </p:nvSpPr>
        <p:spPr>
          <a:xfrm>
            <a:off x="4243705" y="1512888"/>
            <a:ext cx="1462088" cy="350837"/>
          </a:xfrm>
          <a:prstGeom prst="rect">
            <a:avLst/>
          </a:prstGeom>
          <a:no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endParaRPr lang="vi-VN" altLang="en-US" sz="1800" dirty="0">
              <a:latin typeface="Times New Roman" panose="02020603050405020304" pitchFamily="18" charset="0"/>
              <a:ea typeface="Arial" panose="020B0604020202020204" pitchFamily="34" charset="0"/>
            </a:endParaRPr>
          </a:p>
        </p:txBody>
      </p:sp>
      <p:sp>
        <p:nvSpPr>
          <p:cNvPr id="20493" name="Text Box 13"/>
          <p:cNvSpPr txBox="1">
            <a:spLocks noChangeArrowheads="1"/>
          </p:cNvSpPr>
          <p:nvPr/>
        </p:nvSpPr>
        <p:spPr bwMode="auto">
          <a:xfrm>
            <a:off x="1835468" y="2771775"/>
            <a:ext cx="4953000"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ct val="50000"/>
              </a:spcBef>
              <a:buFontTx/>
              <a:buNone/>
            </a:pPr>
            <a:r>
              <a:rPr lang="en-US" altLang="en-US" sz="3000" dirty="0">
                <a:solidFill>
                  <a:srgbClr val="222A35"/>
                </a:solidFill>
                <a:latin typeface="Times New Roman" panose="02020603050405020304" pitchFamily="18" charset="0"/>
                <a:cs typeface="Times New Roman" panose="02020603050405020304" pitchFamily="18" charset="0"/>
              </a:rPr>
              <a:t>b. </a:t>
            </a:r>
            <a:r>
              <a:rPr lang="en-US" altLang="en-US" sz="3000" b="1" dirty="0">
                <a:solidFill>
                  <a:srgbClr val="222A35"/>
                </a:solidFill>
                <a:latin typeface="Times New Roman" panose="02020603050405020304" pitchFamily="18" charset="0"/>
                <a:cs typeface="Times New Roman" panose="02020603050405020304" pitchFamily="18" charset="0"/>
              </a:rPr>
              <a:t>Xấu</a:t>
            </a:r>
            <a:r>
              <a:rPr lang="en-US" altLang="en-US" sz="3000" dirty="0">
                <a:solidFill>
                  <a:srgbClr val="222A35"/>
                </a:solidFill>
                <a:latin typeface="Times New Roman" panose="02020603050405020304" pitchFamily="18" charset="0"/>
                <a:cs typeface="Times New Roman" panose="02020603050405020304" pitchFamily="18" charset="0"/>
              </a:rPr>
              <a:t> người </a:t>
            </a:r>
            <a:r>
              <a:rPr lang="en-US" altLang="en-US" sz="3000" dirty="0">
                <a:solidFill>
                  <a:srgbClr val="222A35"/>
                </a:solidFill>
                <a:latin typeface="Times New Roman" panose="02020603050405020304" pitchFamily="18" charset="0"/>
                <a:ea typeface="Times New Roman" panose="02020603050405020304" pitchFamily="18" charset="0"/>
              </a:rPr>
              <a:t>…………</a:t>
            </a:r>
            <a:r>
              <a:rPr lang="en-US" altLang="en-US" sz="3000" dirty="0">
                <a:solidFill>
                  <a:srgbClr val="222A35"/>
                </a:solidFill>
                <a:latin typeface="Times New Roman" panose="02020603050405020304" pitchFamily="18" charset="0"/>
                <a:cs typeface="Times New Roman" panose="02020603050405020304" pitchFamily="18" charset="0"/>
              </a:rPr>
              <a:t>.. nết.     </a:t>
            </a:r>
            <a:endParaRPr lang="en-US" altLang="en-US" sz="3000" dirty="0">
              <a:solidFill>
                <a:srgbClr val="222A35"/>
              </a:solidFill>
              <a:latin typeface="Times New Roman" panose="02020603050405020304" pitchFamily="18" charset="0"/>
              <a:ea typeface="Times New Roman" panose="02020603050405020304" pitchFamily="18" charset="0"/>
            </a:endParaRPr>
          </a:p>
        </p:txBody>
      </p:sp>
      <p:sp>
        <p:nvSpPr>
          <p:cNvPr id="20494" name="Rectangle 14"/>
          <p:cNvSpPr/>
          <p:nvPr/>
        </p:nvSpPr>
        <p:spPr>
          <a:xfrm>
            <a:off x="4534218" y="2259013"/>
            <a:ext cx="1462087" cy="350837"/>
          </a:xfrm>
          <a:prstGeom prst="rect">
            <a:avLst/>
          </a:prstGeom>
          <a:no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endParaRPr lang="vi-VN" altLang="en-US" sz="1800" dirty="0">
              <a:latin typeface="Times New Roman" panose="02020603050405020304" pitchFamily="18" charset="0"/>
              <a:ea typeface="Arial" panose="020B0604020202020204" pitchFamily="34" charset="0"/>
            </a:endParaRPr>
          </a:p>
        </p:txBody>
      </p:sp>
      <p:sp>
        <p:nvSpPr>
          <p:cNvPr id="20496" name="Text Box 16"/>
          <p:cNvSpPr txBox="1">
            <a:spLocks noChangeArrowheads="1"/>
          </p:cNvSpPr>
          <p:nvPr/>
        </p:nvSpPr>
        <p:spPr bwMode="auto">
          <a:xfrm>
            <a:off x="1835468" y="3940175"/>
            <a:ext cx="5791200"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ct val="50000"/>
              </a:spcBef>
              <a:buFontTx/>
              <a:buNone/>
            </a:pPr>
            <a:r>
              <a:rPr lang="en-US" altLang="en-US" sz="3000" dirty="0">
                <a:solidFill>
                  <a:srgbClr val="222A35"/>
                </a:solidFill>
                <a:latin typeface="Times New Roman" panose="02020603050405020304" pitchFamily="18" charset="0"/>
                <a:cs typeface="Times New Roman" panose="02020603050405020304" pitchFamily="18" charset="0"/>
              </a:rPr>
              <a:t>c. </a:t>
            </a:r>
            <a:r>
              <a:rPr lang="en-US" altLang="en-US" sz="3000" b="1" dirty="0">
                <a:solidFill>
                  <a:srgbClr val="222A35"/>
                </a:solidFill>
                <a:latin typeface="Times New Roman" panose="02020603050405020304" pitchFamily="18" charset="0"/>
                <a:cs typeface="Times New Roman" panose="02020603050405020304" pitchFamily="18" charset="0"/>
              </a:rPr>
              <a:t>Trên</a:t>
            </a:r>
            <a:r>
              <a:rPr lang="en-US" altLang="en-US" sz="3000" dirty="0">
                <a:solidFill>
                  <a:srgbClr val="222A35"/>
                </a:solidFill>
                <a:latin typeface="Times New Roman" panose="02020603050405020304" pitchFamily="18" charset="0"/>
                <a:cs typeface="Times New Roman" panose="02020603050405020304" pitchFamily="18" charset="0"/>
              </a:rPr>
              <a:t> kính </a:t>
            </a:r>
            <a:r>
              <a:rPr lang="en-US" altLang="en-US" sz="3000" dirty="0">
                <a:solidFill>
                  <a:srgbClr val="222A35"/>
                </a:solidFill>
                <a:latin typeface="Times New Roman" panose="02020603050405020304" pitchFamily="18" charset="0"/>
                <a:ea typeface="Times New Roman" panose="02020603050405020304" pitchFamily="18" charset="0"/>
              </a:rPr>
              <a:t>…………</a:t>
            </a:r>
            <a:r>
              <a:rPr lang="en-US" altLang="en-US" sz="3000" dirty="0">
                <a:solidFill>
                  <a:srgbClr val="222A35"/>
                </a:solidFill>
                <a:latin typeface="Times New Roman" panose="02020603050405020304" pitchFamily="18" charset="0"/>
                <a:cs typeface="Times New Roman" panose="02020603050405020304" pitchFamily="18" charset="0"/>
              </a:rPr>
              <a:t>.. nhường.    </a:t>
            </a:r>
            <a:endParaRPr lang="en-US" altLang="en-US" sz="3000" dirty="0">
              <a:solidFill>
                <a:srgbClr val="222A35"/>
              </a:solidFill>
              <a:latin typeface="Times New Roman" panose="02020603050405020304" pitchFamily="18" charset="0"/>
              <a:ea typeface="Times New Roman" panose="02020603050405020304" pitchFamily="18" charset="0"/>
            </a:endParaRPr>
          </a:p>
        </p:txBody>
      </p:sp>
      <p:sp>
        <p:nvSpPr>
          <p:cNvPr id="20497" name="Rectangle 17"/>
          <p:cNvSpPr/>
          <p:nvPr/>
        </p:nvSpPr>
        <p:spPr>
          <a:xfrm>
            <a:off x="4410393" y="3179763"/>
            <a:ext cx="1462087" cy="352425"/>
          </a:xfrm>
          <a:prstGeom prst="rect">
            <a:avLst/>
          </a:prstGeom>
          <a:no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endParaRPr lang="vi-VN" altLang="en-US" sz="1800" dirty="0">
              <a:latin typeface="Times New Roman" panose="02020603050405020304" pitchFamily="18" charset="0"/>
              <a:ea typeface="Arial" panose="020B0604020202020204" pitchFamily="34" charset="0"/>
            </a:endParaRPr>
          </a:p>
        </p:txBody>
      </p:sp>
      <p:sp>
        <p:nvSpPr>
          <p:cNvPr id="20490" name="Text Box 10"/>
          <p:cNvSpPr txBox="1">
            <a:spLocks noChangeArrowheads="1"/>
          </p:cNvSpPr>
          <p:nvPr/>
        </p:nvSpPr>
        <p:spPr bwMode="auto">
          <a:xfrm>
            <a:off x="1835468" y="1690688"/>
            <a:ext cx="4876800"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ct val="50000"/>
              </a:spcBef>
              <a:buFontTx/>
              <a:buNone/>
            </a:pPr>
            <a:r>
              <a:rPr lang="en-US" altLang="en-US" sz="3000" dirty="0">
                <a:solidFill>
                  <a:srgbClr val="222A35"/>
                </a:solidFill>
                <a:latin typeface="Times New Roman" panose="02020603050405020304" pitchFamily="18" charset="0"/>
                <a:cs typeface="Times New Roman" panose="02020603050405020304" pitchFamily="18" charset="0"/>
              </a:rPr>
              <a:t>a.</a:t>
            </a:r>
            <a:r>
              <a:rPr lang="en-US" altLang="en-US" sz="3000" b="1" dirty="0">
                <a:solidFill>
                  <a:srgbClr val="222A35"/>
                </a:solidFill>
                <a:latin typeface="Times New Roman" panose="02020603050405020304" pitchFamily="18" charset="0"/>
                <a:cs typeface="Times New Roman" panose="02020603050405020304" pitchFamily="18" charset="0"/>
              </a:rPr>
              <a:t> Hẹp</a:t>
            </a:r>
            <a:r>
              <a:rPr lang="en-US" altLang="en-US" sz="3000" dirty="0">
                <a:solidFill>
                  <a:srgbClr val="222A35"/>
                </a:solidFill>
                <a:latin typeface="Times New Roman" panose="02020603050405020304" pitchFamily="18" charset="0"/>
                <a:cs typeface="Times New Roman" panose="02020603050405020304" pitchFamily="18" charset="0"/>
              </a:rPr>
              <a:t> nh</a:t>
            </a:r>
            <a:r>
              <a:rPr lang="en-US" altLang="en-US" sz="3000" dirty="0">
                <a:solidFill>
                  <a:srgbClr val="222A35"/>
                </a:solidFill>
                <a:latin typeface="Times New Roman" panose="02020603050405020304" pitchFamily="18" charset="0"/>
                <a:ea typeface="Times New Roman" panose="02020603050405020304" pitchFamily="18" charset="0"/>
              </a:rPr>
              <a:t>à</a:t>
            </a:r>
            <a:r>
              <a:rPr lang="en-US" altLang="en-US" sz="3000" dirty="0">
                <a:solidFill>
                  <a:srgbClr val="222A35"/>
                </a:solidFill>
                <a:latin typeface="Times New Roman" panose="02020603050405020304" pitchFamily="18" charset="0"/>
                <a:cs typeface="Times New Roman" panose="02020603050405020304" pitchFamily="18" charset="0"/>
              </a:rPr>
              <a:t> </a:t>
            </a:r>
            <a:r>
              <a:rPr lang="en-US" altLang="en-US" sz="3000" dirty="0">
                <a:solidFill>
                  <a:srgbClr val="222A35"/>
                </a:solidFill>
                <a:latin typeface="Times New Roman" panose="02020603050405020304" pitchFamily="18" charset="0"/>
                <a:ea typeface="Times New Roman" panose="02020603050405020304" pitchFamily="18" charset="0"/>
              </a:rPr>
              <a:t>…………</a:t>
            </a:r>
            <a:r>
              <a:rPr lang="en-US" altLang="en-US" sz="3000" dirty="0">
                <a:solidFill>
                  <a:srgbClr val="222A35"/>
                </a:solidFill>
                <a:latin typeface="Times New Roman" panose="02020603050405020304" pitchFamily="18" charset="0"/>
                <a:cs typeface="Times New Roman" panose="02020603050405020304" pitchFamily="18" charset="0"/>
              </a:rPr>
              <a:t>.. bụng.  </a:t>
            </a:r>
            <a:r>
              <a:rPr lang="en-US" altLang="en-US" sz="3000" dirty="0">
                <a:solidFill>
                  <a:srgbClr val="0000FF"/>
                </a:solidFill>
                <a:latin typeface="Times New Roman" panose="02020603050405020304" pitchFamily="18" charset="0"/>
                <a:cs typeface="Times New Roman" panose="02020603050405020304" pitchFamily="18" charset="0"/>
              </a:rPr>
              <a:t>   </a:t>
            </a:r>
            <a:endParaRPr lang="en-US" altLang="en-US" sz="3000" dirty="0">
              <a:solidFill>
                <a:srgbClr val="0000FF"/>
              </a:solidFill>
              <a:latin typeface="Times New Roman" panose="02020603050405020304" pitchFamily="18" charset="0"/>
              <a:ea typeface="Times New Roman" panose="02020603050405020304" pitchFamily="18" charset="0"/>
            </a:endParaRPr>
          </a:p>
        </p:txBody>
      </p:sp>
      <p:sp>
        <p:nvSpPr>
          <p:cNvPr id="20505" name="Text Box 25"/>
          <p:cNvSpPr txBox="1"/>
          <p:nvPr/>
        </p:nvSpPr>
        <p:spPr>
          <a:xfrm>
            <a:off x="4126230" y="1686560"/>
            <a:ext cx="989013" cy="55403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3000" dirty="0">
                <a:solidFill>
                  <a:srgbClr val="C00000"/>
                </a:solidFill>
                <a:latin typeface="Times New Roman" panose="02020603050405020304" pitchFamily="18" charset="0"/>
                <a:cs typeface="Times New Roman" panose="02020603050405020304" pitchFamily="18" charset="0"/>
              </a:rPr>
              <a:t>rộng</a:t>
            </a:r>
            <a:endParaRPr lang="en-US" altLang="en-US" sz="3000" dirty="0">
              <a:solidFill>
                <a:srgbClr val="C00000"/>
              </a:solidFill>
              <a:latin typeface="Times New Roman" panose="02020603050405020304" pitchFamily="18" charset="0"/>
              <a:ea typeface="Times New Roman" panose="02020603050405020304" pitchFamily="18" charset="0"/>
            </a:endParaRPr>
          </a:p>
        </p:txBody>
      </p:sp>
      <p:sp>
        <p:nvSpPr>
          <p:cNvPr id="20506" name="Text Box 26"/>
          <p:cNvSpPr txBox="1"/>
          <p:nvPr/>
        </p:nvSpPr>
        <p:spPr>
          <a:xfrm>
            <a:off x="4410393" y="2745423"/>
            <a:ext cx="1066800" cy="5540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3000" dirty="0">
                <a:solidFill>
                  <a:srgbClr val="C00000"/>
                </a:solidFill>
                <a:latin typeface="Times New Roman" panose="02020603050405020304" pitchFamily="18" charset="0"/>
                <a:cs typeface="Times New Roman" panose="02020603050405020304" pitchFamily="18" charset="0"/>
              </a:rPr>
              <a:t>đẹp</a:t>
            </a:r>
            <a:endParaRPr lang="en-US" altLang="en-US" sz="3000" dirty="0">
              <a:solidFill>
                <a:srgbClr val="C00000"/>
              </a:solidFill>
              <a:latin typeface="Times New Roman" panose="02020603050405020304" pitchFamily="18" charset="0"/>
              <a:ea typeface="Times New Roman" panose="02020603050405020304" pitchFamily="18" charset="0"/>
            </a:endParaRPr>
          </a:p>
        </p:txBody>
      </p:sp>
      <p:sp>
        <p:nvSpPr>
          <p:cNvPr id="20507" name="Text Box 27"/>
          <p:cNvSpPr txBox="1"/>
          <p:nvPr/>
        </p:nvSpPr>
        <p:spPr>
          <a:xfrm>
            <a:off x="4273868" y="3896043"/>
            <a:ext cx="1143000" cy="5540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3000" dirty="0">
                <a:solidFill>
                  <a:srgbClr val="C00000"/>
                </a:solidFill>
                <a:latin typeface="Times New Roman" panose="02020603050405020304" pitchFamily="18" charset="0"/>
                <a:cs typeface="Times New Roman" panose="02020603050405020304" pitchFamily="18" charset="0"/>
              </a:rPr>
              <a:t>dưới</a:t>
            </a:r>
            <a:endParaRPr lang="en-US" altLang="en-US" sz="3000" dirty="0">
              <a:solidFill>
                <a:srgbClr val="C00000"/>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488"/>
                                        </p:tgtEl>
                                        <p:attrNameLst>
                                          <p:attrName>style.visibility</p:attrName>
                                        </p:attrNameLst>
                                      </p:cBhvr>
                                      <p:to>
                                        <p:strVal val="visible"/>
                                      </p:to>
                                    </p:set>
                                    <p:animEffect transition="in" filter="fade">
                                      <p:cBhvr>
                                        <p:cTn id="7" dur="500"/>
                                        <p:tgtEl>
                                          <p:spTgt spid="2048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0490"/>
                                        </p:tgtEl>
                                        <p:attrNameLst>
                                          <p:attrName>style.visibility</p:attrName>
                                        </p:attrNameLst>
                                      </p:cBhvr>
                                      <p:to>
                                        <p:strVal val="visible"/>
                                      </p:to>
                                    </p:set>
                                    <p:anim calcmode="lin" valueType="num">
                                      <p:cBhvr additive="base">
                                        <p:cTn id="11" dur="500" fill="hold"/>
                                        <p:tgtEl>
                                          <p:spTgt spid="20490"/>
                                        </p:tgtEl>
                                        <p:attrNameLst>
                                          <p:attrName>ppt_x</p:attrName>
                                        </p:attrNameLst>
                                      </p:cBhvr>
                                      <p:tavLst>
                                        <p:tav tm="0">
                                          <p:val>
                                            <p:strVal val="#ppt_x"/>
                                          </p:val>
                                        </p:tav>
                                        <p:tav tm="100000">
                                          <p:val>
                                            <p:strVal val="#ppt_x"/>
                                          </p:val>
                                        </p:tav>
                                      </p:tavLst>
                                    </p:anim>
                                    <p:anim calcmode="lin" valueType="num">
                                      <p:cBhvr additive="base">
                                        <p:cTn id="12" dur="500" fill="hold"/>
                                        <p:tgtEl>
                                          <p:spTgt spid="204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nodePh="1">
                                  <p:stCondLst>
                                    <p:cond delay="0"/>
                                  </p:stCondLst>
                                  <p:endCondLst>
                                    <p:cond evt="begin" delay="0">
                                      <p:tn val="14"/>
                                    </p:cond>
                                  </p:endCondLst>
                                  <p:childTnLst>
                                    <p:set>
                                      <p:cBhvr>
                                        <p:cTn id="15" dur="1" fill="hold">
                                          <p:stCondLst>
                                            <p:cond delay="0"/>
                                          </p:stCondLst>
                                        </p:cTn>
                                        <p:tgtEl>
                                          <p:spTgt spid="20491"/>
                                        </p:tgtEl>
                                        <p:attrNameLst>
                                          <p:attrName>style.visibility</p:attrName>
                                        </p:attrNameLst>
                                      </p:cBhvr>
                                      <p:to>
                                        <p:strVal val="visible"/>
                                      </p:to>
                                    </p:set>
                                    <p:anim calcmode="lin" valueType="num">
                                      <p:cBhvr additive="base">
                                        <p:cTn id="16" dur="500" fill="hold"/>
                                        <p:tgtEl>
                                          <p:spTgt spid="20491"/>
                                        </p:tgtEl>
                                        <p:attrNameLst>
                                          <p:attrName>ppt_x</p:attrName>
                                        </p:attrNameLst>
                                      </p:cBhvr>
                                      <p:tavLst>
                                        <p:tav tm="0">
                                          <p:val>
                                            <p:strVal val="#ppt_x"/>
                                          </p:val>
                                        </p:tav>
                                        <p:tav tm="100000">
                                          <p:val>
                                            <p:strVal val="#ppt_x"/>
                                          </p:val>
                                        </p:tav>
                                      </p:tavLst>
                                    </p:anim>
                                    <p:anim calcmode="lin" valueType="num">
                                      <p:cBhvr additive="base">
                                        <p:cTn id="17" dur="500" fill="hold"/>
                                        <p:tgtEl>
                                          <p:spTgt spid="20491"/>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20493"/>
                                        </p:tgtEl>
                                        <p:attrNameLst>
                                          <p:attrName>style.visibility</p:attrName>
                                        </p:attrNameLst>
                                      </p:cBhvr>
                                      <p:to>
                                        <p:strVal val="visible"/>
                                      </p:to>
                                    </p:set>
                                    <p:anim calcmode="lin" valueType="num">
                                      <p:cBhvr additive="base">
                                        <p:cTn id="21" dur="500" fill="hold"/>
                                        <p:tgtEl>
                                          <p:spTgt spid="20493"/>
                                        </p:tgtEl>
                                        <p:attrNameLst>
                                          <p:attrName>ppt_x</p:attrName>
                                        </p:attrNameLst>
                                      </p:cBhvr>
                                      <p:tavLst>
                                        <p:tav tm="0">
                                          <p:val>
                                            <p:strVal val="#ppt_x"/>
                                          </p:val>
                                        </p:tav>
                                        <p:tav tm="100000">
                                          <p:val>
                                            <p:strVal val="#ppt_x"/>
                                          </p:val>
                                        </p:tav>
                                      </p:tavLst>
                                    </p:anim>
                                    <p:anim calcmode="lin" valueType="num">
                                      <p:cBhvr additive="base">
                                        <p:cTn id="22" dur="500" fill="hold"/>
                                        <p:tgtEl>
                                          <p:spTgt spid="20493"/>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nodePh="1">
                                  <p:stCondLst>
                                    <p:cond delay="0"/>
                                  </p:stCondLst>
                                  <p:endCondLst>
                                    <p:cond evt="begin" delay="0">
                                      <p:tn val="24"/>
                                    </p:cond>
                                  </p:endCondLst>
                                  <p:childTnLst>
                                    <p:set>
                                      <p:cBhvr>
                                        <p:cTn id="25" dur="1" fill="hold">
                                          <p:stCondLst>
                                            <p:cond delay="0"/>
                                          </p:stCondLst>
                                        </p:cTn>
                                        <p:tgtEl>
                                          <p:spTgt spid="20494"/>
                                        </p:tgtEl>
                                        <p:attrNameLst>
                                          <p:attrName>style.visibility</p:attrName>
                                        </p:attrNameLst>
                                      </p:cBhvr>
                                      <p:to>
                                        <p:strVal val="visible"/>
                                      </p:to>
                                    </p:set>
                                    <p:anim calcmode="lin" valueType="num">
                                      <p:cBhvr additive="base">
                                        <p:cTn id="26" dur="500" fill="hold"/>
                                        <p:tgtEl>
                                          <p:spTgt spid="20494"/>
                                        </p:tgtEl>
                                        <p:attrNameLst>
                                          <p:attrName>ppt_x</p:attrName>
                                        </p:attrNameLst>
                                      </p:cBhvr>
                                      <p:tavLst>
                                        <p:tav tm="0">
                                          <p:val>
                                            <p:strVal val="#ppt_x"/>
                                          </p:val>
                                        </p:tav>
                                        <p:tav tm="100000">
                                          <p:val>
                                            <p:strVal val="#ppt_x"/>
                                          </p:val>
                                        </p:tav>
                                      </p:tavLst>
                                    </p:anim>
                                    <p:anim calcmode="lin" valueType="num">
                                      <p:cBhvr additive="base">
                                        <p:cTn id="27" dur="500" fill="hold"/>
                                        <p:tgtEl>
                                          <p:spTgt spid="20494"/>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20496"/>
                                        </p:tgtEl>
                                        <p:attrNameLst>
                                          <p:attrName>style.visibility</p:attrName>
                                        </p:attrNameLst>
                                      </p:cBhvr>
                                      <p:to>
                                        <p:strVal val="visible"/>
                                      </p:to>
                                    </p:set>
                                    <p:anim calcmode="lin" valueType="num">
                                      <p:cBhvr additive="base">
                                        <p:cTn id="31" dur="500" fill="hold"/>
                                        <p:tgtEl>
                                          <p:spTgt spid="20496"/>
                                        </p:tgtEl>
                                        <p:attrNameLst>
                                          <p:attrName>ppt_x</p:attrName>
                                        </p:attrNameLst>
                                      </p:cBhvr>
                                      <p:tavLst>
                                        <p:tav tm="0">
                                          <p:val>
                                            <p:strVal val="#ppt_x"/>
                                          </p:val>
                                        </p:tav>
                                        <p:tav tm="100000">
                                          <p:val>
                                            <p:strVal val="#ppt_x"/>
                                          </p:val>
                                        </p:tav>
                                      </p:tavLst>
                                    </p:anim>
                                    <p:anim calcmode="lin" valueType="num">
                                      <p:cBhvr additive="base">
                                        <p:cTn id="32" dur="500" fill="hold"/>
                                        <p:tgtEl>
                                          <p:spTgt spid="20496"/>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grpId="0" nodeType="afterEffect" nodePh="1">
                                  <p:stCondLst>
                                    <p:cond delay="0"/>
                                  </p:stCondLst>
                                  <p:endCondLst>
                                    <p:cond evt="begin" delay="0">
                                      <p:tn val="34"/>
                                    </p:cond>
                                  </p:endCondLst>
                                  <p:childTnLst>
                                    <p:set>
                                      <p:cBhvr>
                                        <p:cTn id="35" dur="1" fill="hold">
                                          <p:stCondLst>
                                            <p:cond delay="0"/>
                                          </p:stCondLst>
                                        </p:cTn>
                                        <p:tgtEl>
                                          <p:spTgt spid="20497"/>
                                        </p:tgtEl>
                                        <p:attrNameLst>
                                          <p:attrName>style.visibility</p:attrName>
                                        </p:attrNameLst>
                                      </p:cBhvr>
                                      <p:to>
                                        <p:strVal val="visible"/>
                                      </p:to>
                                    </p:set>
                                    <p:anim calcmode="lin" valueType="num">
                                      <p:cBhvr additive="base">
                                        <p:cTn id="36" dur="500" fill="hold"/>
                                        <p:tgtEl>
                                          <p:spTgt spid="20497"/>
                                        </p:tgtEl>
                                        <p:attrNameLst>
                                          <p:attrName>ppt_x</p:attrName>
                                        </p:attrNameLst>
                                      </p:cBhvr>
                                      <p:tavLst>
                                        <p:tav tm="0">
                                          <p:val>
                                            <p:strVal val="#ppt_x"/>
                                          </p:val>
                                        </p:tav>
                                        <p:tav tm="100000">
                                          <p:val>
                                            <p:strVal val="#ppt_x"/>
                                          </p:val>
                                        </p:tav>
                                      </p:tavLst>
                                    </p:anim>
                                    <p:anim calcmode="lin" valueType="num">
                                      <p:cBhvr additive="base">
                                        <p:cTn id="37" dur="500" fill="hold"/>
                                        <p:tgtEl>
                                          <p:spTgt spid="2049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1" nodeType="clickEffect" nodePh="1">
                                  <p:stCondLst>
                                    <p:cond delay="0"/>
                                  </p:stCondLst>
                                  <p:endCondLst>
                                    <p:cond evt="begin" delay="0">
                                      <p:tn val="40"/>
                                    </p:cond>
                                  </p:endCondLst>
                                  <p:childTnLst>
                                    <p:anim calcmode="lin" valueType="num">
                                      <p:cBhvr additive="base">
                                        <p:cTn id="41" dur="500"/>
                                        <p:tgtEl>
                                          <p:spTgt spid="20491"/>
                                        </p:tgtEl>
                                        <p:attrNameLst>
                                          <p:attrName>ppt_x</p:attrName>
                                        </p:attrNameLst>
                                      </p:cBhvr>
                                      <p:tavLst>
                                        <p:tav tm="0">
                                          <p:val>
                                            <p:strVal val="ppt_x"/>
                                          </p:val>
                                        </p:tav>
                                        <p:tav tm="100000">
                                          <p:val>
                                            <p:strVal val="ppt_x"/>
                                          </p:val>
                                        </p:tav>
                                      </p:tavLst>
                                    </p:anim>
                                    <p:anim calcmode="lin" valueType="num">
                                      <p:cBhvr additive="base">
                                        <p:cTn id="42" dur="500"/>
                                        <p:tgtEl>
                                          <p:spTgt spid="20491"/>
                                        </p:tgtEl>
                                        <p:attrNameLst>
                                          <p:attrName>ppt_y</p:attrName>
                                        </p:attrNameLst>
                                      </p:cBhvr>
                                      <p:tavLst>
                                        <p:tav tm="0">
                                          <p:val>
                                            <p:strVal val="ppt_y"/>
                                          </p:val>
                                        </p:tav>
                                        <p:tav tm="100000">
                                          <p:val>
                                            <p:strVal val="1+ppt_h/2"/>
                                          </p:val>
                                        </p:tav>
                                      </p:tavLst>
                                    </p:anim>
                                    <p:set>
                                      <p:cBhvr>
                                        <p:cTn id="43" dur="1" fill="hold">
                                          <p:stCondLst>
                                            <p:cond delay="499"/>
                                          </p:stCondLst>
                                        </p:cTn>
                                        <p:tgtEl>
                                          <p:spTgt spid="20491"/>
                                        </p:tgtEl>
                                        <p:attrNameLst>
                                          <p:attrName>style.visibility</p:attrName>
                                        </p:attrNameLst>
                                      </p:cBhvr>
                                      <p:to>
                                        <p:strVal val="hidden"/>
                                      </p:to>
                                    </p:set>
                                  </p:childTnLst>
                                </p:cTn>
                              </p:par>
                            </p:childTnLst>
                          </p:cTn>
                        </p:par>
                        <p:par>
                          <p:cTn id="44" fill="hold">
                            <p:stCondLst>
                              <p:cond delay="500"/>
                            </p:stCondLst>
                            <p:childTnLst>
                              <p:par>
                                <p:cTn id="45" presetID="2" presetClass="entr" presetSubtype="4" fill="hold" grpId="0" nodeType="afterEffect">
                                  <p:stCondLst>
                                    <p:cond delay="0"/>
                                  </p:stCondLst>
                                  <p:childTnLst>
                                    <p:set>
                                      <p:cBhvr>
                                        <p:cTn id="46" dur="1" fill="hold">
                                          <p:stCondLst>
                                            <p:cond delay="0"/>
                                          </p:stCondLst>
                                        </p:cTn>
                                        <p:tgtEl>
                                          <p:spTgt spid="20505"/>
                                        </p:tgtEl>
                                        <p:attrNameLst>
                                          <p:attrName>style.visibility</p:attrName>
                                        </p:attrNameLst>
                                      </p:cBhvr>
                                      <p:to>
                                        <p:strVal val="visible"/>
                                      </p:to>
                                    </p:set>
                                    <p:anim calcmode="lin" valueType="num">
                                      <p:cBhvr additive="base">
                                        <p:cTn id="47" dur="500" fill="hold"/>
                                        <p:tgtEl>
                                          <p:spTgt spid="20505"/>
                                        </p:tgtEl>
                                        <p:attrNameLst>
                                          <p:attrName>ppt_x</p:attrName>
                                        </p:attrNameLst>
                                      </p:cBhvr>
                                      <p:tavLst>
                                        <p:tav tm="0">
                                          <p:val>
                                            <p:strVal val="#ppt_x"/>
                                          </p:val>
                                        </p:tav>
                                        <p:tav tm="100000">
                                          <p:val>
                                            <p:strVal val="#ppt_x"/>
                                          </p:val>
                                        </p:tav>
                                      </p:tavLst>
                                    </p:anim>
                                    <p:anim calcmode="lin" valueType="num">
                                      <p:cBhvr additive="base">
                                        <p:cTn id="48" dur="500" fill="hold"/>
                                        <p:tgtEl>
                                          <p:spTgt spid="2050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grpId="1" nodeType="clickEffect" nodePh="1">
                                  <p:stCondLst>
                                    <p:cond delay="0"/>
                                  </p:stCondLst>
                                  <p:endCondLst>
                                    <p:cond evt="begin" delay="0">
                                      <p:tn val="51"/>
                                    </p:cond>
                                  </p:endCondLst>
                                  <p:childTnLst>
                                    <p:anim calcmode="lin" valueType="num">
                                      <p:cBhvr additive="base">
                                        <p:cTn id="52" dur="500"/>
                                        <p:tgtEl>
                                          <p:spTgt spid="20494"/>
                                        </p:tgtEl>
                                        <p:attrNameLst>
                                          <p:attrName>ppt_x</p:attrName>
                                        </p:attrNameLst>
                                      </p:cBhvr>
                                      <p:tavLst>
                                        <p:tav tm="0">
                                          <p:val>
                                            <p:strVal val="ppt_x"/>
                                          </p:val>
                                        </p:tav>
                                        <p:tav tm="100000">
                                          <p:val>
                                            <p:strVal val="ppt_x"/>
                                          </p:val>
                                        </p:tav>
                                      </p:tavLst>
                                    </p:anim>
                                    <p:anim calcmode="lin" valueType="num">
                                      <p:cBhvr additive="base">
                                        <p:cTn id="53" dur="500"/>
                                        <p:tgtEl>
                                          <p:spTgt spid="20494"/>
                                        </p:tgtEl>
                                        <p:attrNameLst>
                                          <p:attrName>ppt_y</p:attrName>
                                        </p:attrNameLst>
                                      </p:cBhvr>
                                      <p:tavLst>
                                        <p:tav tm="0">
                                          <p:val>
                                            <p:strVal val="ppt_y"/>
                                          </p:val>
                                        </p:tav>
                                        <p:tav tm="100000">
                                          <p:val>
                                            <p:strVal val="1+ppt_h/2"/>
                                          </p:val>
                                        </p:tav>
                                      </p:tavLst>
                                    </p:anim>
                                    <p:set>
                                      <p:cBhvr>
                                        <p:cTn id="54" dur="1" fill="hold">
                                          <p:stCondLst>
                                            <p:cond delay="499"/>
                                          </p:stCondLst>
                                        </p:cTn>
                                        <p:tgtEl>
                                          <p:spTgt spid="20494"/>
                                        </p:tgtEl>
                                        <p:attrNameLst>
                                          <p:attrName>style.visibility</p:attrName>
                                        </p:attrNameLst>
                                      </p:cBhvr>
                                      <p:to>
                                        <p:strVal val="hidden"/>
                                      </p:to>
                                    </p:set>
                                  </p:childTnLst>
                                </p:cTn>
                              </p:par>
                            </p:childTnLst>
                          </p:cTn>
                        </p:par>
                        <p:par>
                          <p:cTn id="55" fill="hold">
                            <p:stCondLst>
                              <p:cond delay="500"/>
                            </p:stCondLst>
                            <p:childTnLst>
                              <p:par>
                                <p:cTn id="56" presetID="2" presetClass="entr" presetSubtype="4" fill="hold" grpId="0" nodeType="afterEffect">
                                  <p:stCondLst>
                                    <p:cond delay="0"/>
                                  </p:stCondLst>
                                  <p:childTnLst>
                                    <p:set>
                                      <p:cBhvr>
                                        <p:cTn id="57" dur="1" fill="hold">
                                          <p:stCondLst>
                                            <p:cond delay="0"/>
                                          </p:stCondLst>
                                        </p:cTn>
                                        <p:tgtEl>
                                          <p:spTgt spid="20506"/>
                                        </p:tgtEl>
                                        <p:attrNameLst>
                                          <p:attrName>style.visibility</p:attrName>
                                        </p:attrNameLst>
                                      </p:cBhvr>
                                      <p:to>
                                        <p:strVal val="visible"/>
                                      </p:to>
                                    </p:set>
                                    <p:anim calcmode="lin" valueType="num">
                                      <p:cBhvr additive="base">
                                        <p:cTn id="58" dur="500" fill="hold"/>
                                        <p:tgtEl>
                                          <p:spTgt spid="20506"/>
                                        </p:tgtEl>
                                        <p:attrNameLst>
                                          <p:attrName>ppt_x</p:attrName>
                                        </p:attrNameLst>
                                      </p:cBhvr>
                                      <p:tavLst>
                                        <p:tav tm="0">
                                          <p:val>
                                            <p:strVal val="#ppt_x"/>
                                          </p:val>
                                        </p:tav>
                                        <p:tav tm="100000">
                                          <p:val>
                                            <p:strVal val="#ppt_x"/>
                                          </p:val>
                                        </p:tav>
                                      </p:tavLst>
                                    </p:anim>
                                    <p:anim calcmode="lin" valueType="num">
                                      <p:cBhvr additive="base">
                                        <p:cTn id="59" dur="500" fill="hold"/>
                                        <p:tgtEl>
                                          <p:spTgt spid="2050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xit" presetSubtype="4" fill="hold" grpId="1" nodeType="clickEffect" nodePh="1">
                                  <p:stCondLst>
                                    <p:cond delay="0"/>
                                  </p:stCondLst>
                                  <p:endCondLst>
                                    <p:cond evt="begin" delay="0">
                                      <p:tn val="62"/>
                                    </p:cond>
                                  </p:endCondLst>
                                  <p:childTnLst>
                                    <p:anim calcmode="lin" valueType="num">
                                      <p:cBhvr additive="base">
                                        <p:cTn id="63" dur="500"/>
                                        <p:tgtEl>
                                          <p:spTgt spid="20497"/>
                                        </p:tgtEl>
                                        <p:attrNameLst>
                                          <p:attrName>ppt_x</p:attrName>
                                        </p:attrNameLst>
                                      </p:cBhvr>
                                      <p:tavLst>
                                        <p:tav tm="0">
                                          <p:val>
                                            <p:strVal val="ppt_x"/>
                                          </p:val>
                                        </p:tav>
                                        <p:tav tm="100000">
                                          <p:val>
                                            <p:strVal val="ppt_x"/>
                                          </p:val>
                                        </p:tav>
                                      </p:tavLst>
                                    </p:anim>
                                    <p:anim calcmode="lin" valueType="num">
                                      <p:cBhvr additive="base">
                                        <p:cTn id="64" dur="500"/>
                                        <p:tgtEl>
                                          <p:spTgt spid="20497"/>
                                        </p:tgtEl>
                                        <p:attrNameLst>
                                          <p:attrName>ppt_y</p:attrName>
                                        </p:attrNameLst>
                                      </p:cBhvr>
                                      <p:tavLst>
                                        <p:tav tm="0">
                                          <p:val>
                                            <p:strVal val="ppt_y"/>
                                          </p:val>
                                        </p:tav>
                                        <p:tav tm="100000">
                                          <p:val>
                                            <p:strVal val="1+ppt_h/2"/>
                                          </p:val>
                                        </p:tav>
                                      </p:tavLst>
                                    </p:anim>
                                    <p:set>
                                      <p:cBhvr>
                                        <p:cTn id="65" dur="1" fill="hold">
                                          <p:stCondLst>
                                            <p:cond delay="499"/>
                                          </p:stCondLst>
                                        </p:cTn>
                                        <p:tgtEl>
                                          <p:spTgt spid="20497"/>
                                        </p:tgtEl>
                                        <p:attrNameLst>
                                          <p:attrName>style.visibility</p:attrName>
                                        </p:attrNameLst>
                                      </p:cBhvr>
                                      <p:to>
                                        <p:strVal val="hidden"/>
                                      </p:to>
                                    </p:set>
                                  </p:childTnLst>
                                </p:cTn>
                              </p:par>
                            </p:childTnLst>
                          </p:cTn>
                        </p:par>
                        <p:par>
                          <p:cTn id="66" fill="hold">
                            <p:stCondLst>
                              <p:cond delay="500"/>
                            </p:stCondLst>
                            <p:childTnLst>
                              <p:par>
                                <p:cTn id="67" presetID="2" presetClass="entr" presetSubtype="4" fill="hold" grpId="0" nodeType="afterEffect">
                                  <p:stCondLst>
                                    <p:cond delay="0"/>
                                  </p:stCondLst>
                                  <p:childTnLst>
                                    <p:set>
                                      <p:cBhvr>
                                        <p:cTn id="68" dur="1" fill="hold">
                                          <p:stCondLst>
                                            <p:cond delay="0"/>
                                          </p:stCondLst>
                                        </p:cTn>
                                        <p:tgtEl>
                                          <p:spTgt spid="20507"/>
                                        </p:tgtEl>
                                        <p:attrNameLst>
                                          <p:attrName>style.visibility</p:attrName>
                                        </p:attrNameLst>
                                      </p:cBhvr>
                                      <p:to>
                                        <p:strVal val="visible"/>
                                      </p:to>
                                    </p:set>
                                    <p:anim calcmode="lin" valueType="num">
                                      <p:cBhvr additive="base">
                                        <p:cTn id="69" dur="500" fill="hold"/>
                                        <p:tgtEl>
                                          <p:spTgt spid="20507"/>
                                        </p:tgtEl>
                                        <p:attrNameLst>
                                          <p:attrName>ppt_x</p:attrName>
                                        </p:attrNameLst>
                                      </p:cBhvr>
                                      <p:tavLst>
                                        <p:tav tm="0">
                                          <p:val>
                                            <p:strVal val="#ppt_x"/>
                                          </p:val>
                                        </p:tav>
                                        <p:tav tm="100000">
                                          <p:val>
                                            <p:strVal val="#ppt_x"/>
                                          </p:val>
                                        </p:tav>
                                      </p:tavLst>
                                    </p:anim>
                                    <p:anim calcmode="lin" valueType="num">
                                      <p:cBhvr additive="base">
                                        <p:cTn id="70" dur="500" fill="hold"/>
                                        <p:tgtEl>
                                          <p:spTgt spid="205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p:bldP spid="20491" grpId="0"/>
      <p:bldP spid="20491" grpId="1"/>
      <p:bldP spid="20493" grpId="0"/>
      <p:bldP spid="20494" grpId="0"/>
      <p:bldP spid="20494" grpId="1"/>
      <p:bldP spid="20496" grpId="0"/>
      <p:bldP spid="20497" grpId="0"/>
      <p:bldP spid="20497" grpId="1"/>
      <p:bldP spid="20490" grpId="0"/>
      <p:bldP spid="20505" grpId="0"/>
      <p:bldP spid="20506" grpId="0"/>
      <p:bldP spid="205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Text Box 8"/>
          <p:cNvSpPr txBox="1">
            <a:spLocks noChangeArrowheads="1"/>
          </p:cNvSpPr>
          <p:nvPr/>
        </p:nvSpPr>
        <p:spPr bwMode="auto">
          <a:xfrm>
            <a:off x="364173" y="150495"/>
            <a:ext cx="77724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ct val="50000"/>
              </a:spcBef>
              <a:buFontTx/>
              <a:buNone/>
            </a:pPr>
            <a:r>
              <a:rPr lang="en-US" altLang="en-US" b="1" dirty="0">
                <a:solidFill>
                  <a:srgbClr val="333F50"/>
                </a:solidFill>
                <a:latin typeface="Times New Roman" panose="02020603050405020304" pitchFamily="18" charset="0"/>
                <a:cs typeface="Times New Roman" panose="02020603050405020304" pitchFamily="18" charset="0"/>
              </a:rPr>
              <a:t>3. Tìm từ trái nghĩa với mỗi từ sau:</a:t>
            </a:r>
            <a:endParaRPr lang="en-US" altLang="en-US" b="1" dirty="0">
              <a:solidFill>
                <a:srgbClr val="333F5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 name="Table 1"/>
          <p:cNvGraphicFramePr/>
          <p:nvPr/>
        </p:nvGraphicFramePr>
        <p:xfrm>
          <a:off x="611505" y="915670"/>
          <a:ext cx="8102600" cy="3769360"/>
        </p:xfrm>
        <a:graphic>
          <a:graphicData uri="http://schemas.openxmlformats.org/drawingml/2006/table">
            <a:tbl>
              <a:tblPr firstRow="1">
                <a:tableStyleId>{46F890A9-2807-4EBB-B81D-B2AA78EC7F39}</a:tableStyleId>
              </a:tblPr>
              <a:tblGrid>
                <a:gridCol w="2075180">
                  <a:extLst>
                    <a:ext uri="{9D8B030D-6E8A-4147-A177-3AD203B41FA5}">
                      <a16:colId xmlns:a16="http://schemas.microsoft.com/office/drawing/2014/main" val="20000"/>
                    </a:ext>
                  </a:extLst>
                </a:gridCol>
                <a:gridCol w="6027420">
                  <a:extLst>
                    <a:ext uri="{9D8B030D-6E8A-4147-A177-3AD203B41FA5}">
                      <a16:colId xmlns:a16="http://schemas.microsoft.com/office/drawing/2014/main" val="20001"/>
                    </a:ext>
                  </a:extLst>
                </a:gridCol>
              </a:tblGrid>
              <a:tr h="500380">
                <a:tc>
                  <a:txBody>
                    <a:bodyPr/>
                    <a:lstStyle/>
                    <a:p>
                      <a:pPr algn="ctr">
                        <a:buNone/>
                      </a:pPr>
                      <a:r>
                        <a:rPr lang="en-US" sz="2400">
                          <a:latin typeface="Times New Roman" panose="02020603050405020304" pitchFamily="18" charset="0"/>
                          <a:cs typeface="Times New Roman" panose="02020603050405020304" pitchFamily="18" charset="0"/>
                        </a:rPr>
                        <a:t>Từ ngữ</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algn="ctr">
                        <a:buNone/>
                      </a:pPr>
                      <a:r>
                        <a:rPr lang="en-US" sz="2400">
                          <a:latin typeface="Times New Roman" panose="02020603050405020304" pitchFamily="18" charset="0"/>
                          <a:cs typeface="Times New Roman" panose="02020603050405020304" pitchFamily="18" charset="0"/>
                        </a:rPr>
                        <a:t>Từ trái nghĩa</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a16="http://schemas.microsoft.com/office/drawing/2014/main" val="10000"/>
                  </a:ext>
                </a:extLst>
              </a:tr>
              <a:tr h="706120">
                <a:tc>
                  <a:txBody>
                    <a:bodyPr/>
                    <a:lstStyle/>
                    <a:p>
                      <a:pPr algn="l">
                        <a:buNone/>
                      </a:pPr>
                      <a:r>
                        <a:rPr lang="en-US" sz="2400">
                          <a:latin typeface="Times New Roman" panose="02020603050405020304" pitchFamily="18" charset="0"/>
                          <a:cs typeface="Times New Roman" panose="02020603050405020304" pitchFamily="18" charset="0"/>
                        </a:rPr>
                        <a:t>a. Hòa bình</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a:buNone/>
                      </a:pPr>
                      <a:r>
                        <a:rPr lang="en-US" altLang="en-US" sz="2400" dirty="0">
                          <a:solidFill>
                            <a:srgbClr val="C00000"/>
                          </a:solidFill>
                          <a:latin typeface="Times New Roman" panose="02020603050405020304" pitchFamily="18" charset="0"/>
                          <a:cs typeface="Times New Roman" panose="02020603050405020304" pitchFamily="18" charset="0"/>
                          <a:sym typeface="+mn-ea"/>
                        </a:rPr>
                        <a:t>chiến tranh, xung đột...</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a16="http://schemas.microsoft.com/office/drawing/2014/main" val="10001"/>
                  </a:ext>
                </a:extLst>
              </a:tr>
              <a:tr h="1092200">
                <a:tc>
                  <a:txBody>
                    <a:bodyPr/>
                    <a:lstStyle/>
                    <a:p>
                      <a:pPr algn="l">
                        <a:buNone/>
                      </a:pPr>
                      <a:r>
                        <a:rPr lang="en-US" sz="2400">
                          <a:latin typeface="Times New Roman" panose="02020603050405020304" pitchFamily="18" charset="0"/>
                          <a:cs typeface="Times New Roman" panose="02020603050405020304" pitchFamily="18" charset="0"/>
                        </a:rPr>
                        <a:t>b. Thương yêu</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a:buNone/>
                      </a:pPr>
                      <a:r>
                        <a:rPr lang="en-US" altLang="en-US" sz="2400" dirty="0">
                          <a:solidFill>
                            <a:srgbClr val="C00000"/>
                          </a:solidFill>
                          <a:latin typeface="Times New Roman" panose="02020603050405020304" pitchFamily="18" charset="0"/>
                          <a:cs typeface="Times New Roman" panose="02020603050405020304" pitchFamily="18" charset="0"/>
                          <a:sym typeface="+mn-ea"/>
                        </a:rPr>
                        <a:t>căm ghét, căm giận, căm thù, căm hờn, ghét bỏ, thù ghét, thù hằn, thù hận, hận thù, </a:t>
                      </a:r>
                      <a:r>
                        <a:rPr lang="en-US" alt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lang="en-US" altLang="en-US" sz="2400" dirty="0">
                        <a:solidFill>
                          <a:srgbClr val="C00000"/>
                        </a:solidFill>
                        <a:latin typeface="Times New Roman" panose="02020603050405020304" pitchFamily="18" charset="0"/>
                        <a:cs typeface="Times New Roman" panose="02020603050405020304" pitchFamily="18" charset="0"/>
                        <a:sym typeface="+mn-ea"/>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a16="http://schemas.microsoft.com/office/drawing/2014/main" val="10002"/>
                  </a:ext>
                </a:extLst>
              </a:tr>
              <a:tr h="706755">
                <a:tc>
                  <a:txBody>
                    <a:bodyPr/>
                    <a:lstStyle/>
                    <a:p>
                      <a:pPr algn="l">
                        <a:buNone/>
                      </a:pPr>
                      <a:r>
                        <a:rPr lang="en-US" sz="2400">
                          <a:latin typeface="Times New Roman" panose="02020603050405020304" pitchFamily="18" charset="0"/>
                          <a:cs typeface="Times New Roman" panose="02020603050405020304" pitchFamily="18" charset="0"/>
                        </a:rPr>
                        <a:t>c. Đoàn kết</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a:buNone/>
                      </a:pPr>
                      <a:r>
                        <a:rPr lang="en-US" altLang="en-US" sz="2400" dirty="0">
                          <a:solidFill>
                            <a:srgbClr val="C00000"/>
                          </a:solidFill>
                          <a:latin typeface="Times New Roman" panose="02020603050405020304" pitchFamily="18" charset="0"/>
                          <a:cs typeface="Times New Roman" panose="02020603050405020304" pitchFamily="18" charset="0"/>
                          <a:sym typeface="+mn-ea"/>
                        </a:rPr>
                        <a:t>chia rẽ, bè phái, xung khắc, </a:t>
                      </a:r>
                      <a:r>
                        <a:rPr lang="en-US" alt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lang="en-US" altLang="en-US" sz="2400" dirty="0">
                        <a:solidFill>
                          <a:srgbClr val="C00000"/>
                        </a:solidFill>
                        <a:latin typeface="Times New Roman" panose="02020603050405020304" pitchFamily="18" charset="0"/>
                        <a:cs typeface="Times New Roman" panose="02020603050405020304" pitchFamily="18" charset="0"/>
                        <a:sym typeface="+mn-ea"/>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a16="http://schemas.microsoft.com/office/drawing/2014/main" val="10003"/>
                  </a:ext>
                </a:extLst>
              </a:tr>
              <a:tr h="763905">
                <a:tc>
                  <a:txBody>
                    <a:bodyPr/>
                    <a:lstStyle/>
                    <a:p>
                      <a:pPr algn="l">
                        <a:buNone/>
                      </a:pPr>
                      <a:r>
                        <a:rPr lang="en-US" sz="2400">
                          <a:latin typeface="Times New Roman" panose="02020603050405020304" pitchFamily="18" charset="0"/>
                          <a:cs typeface="Times New Roman" panose="02020603050405020304" pitchFamily="18" charset="0"/>
                        </a:rPr>
                        <a:t>d. Giữ gìn</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a:buNone/>
                      </a:pPr>
                      <a:r>
                        <a:rPr lang="en-US" altLang="en-US" sz="2400" dirty="0">
                          <a:solidFill>
                            <a:srgbClr val="C00000"/>
                          </a:solidFill>
                          <a:latin typeface="Times New Roman" panose="02020603050405020304" pitchFamily="18" charset="0"/>
                          <a:cs typeface="Times New Roman" panose="02020603050405020304" pitchFamily="18" charset="0"/>
                          <a:sym typeface="+mn-ea"/>
                        </a:rPr>
                        <a:t>phá hoại, phá phách, t</a:t>
                      </a:r>
                      <a:r>
                        <a:rPr lang="en-US" alt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rPr>
                        <a:t>à</a:t>
                      </a:r>
                      <a:r>
                        <a:rPr lang="en-US" altLang="en-US" sz="2400" dirty="0">
                          <a:solidFill>
                            <a:srgbClr val="C00000"/>
                          </a:solidFill>
                          <a:latin typeface="Times New Roman" panose="02020603050405020304" pitchFamily="18" charset="0"/>
                          <a:cs typeface="Times New Roman" panose="02020603050405020304" pitchFamily="18" charset="0"/>
                          <a:sym typeface="+mn-ea"/>
                        </a:rPr>
                        <a:t>n phá, hủy hoại, </a:t>
                      </a:r>
                      <a:r>
                        <a:rPr lang="en-US" alt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lang="en-US" altLang="en-US" sz="2400" dirty="0">
                        <a:solidFill>
                          <a:srgbClr val="C00000"/>
                        </a:solidFill>
                        <a:latin typeface="Times New Roman" panose="02020603050405020304" pitchFamily="18" charset="0"/>
                        <a:cs typeface="Times New Roman" panose="02020603050405020304" pitchFamily="18" charset="0"/>
                        <a:sym typeface="+mn-ea"/>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a16="http://schemas.microsoft.com/office/drawing/2014/main" val="10004"/>
                  </a:ext>
                </a:extLst>
              </a:tr>
            </a:tbl>
          </a:graphicData>
        </a:graphic>
      </p:graphicFrame>
      <p:sp>
        <p:nvSpPr>
          <p:cNvPr id="3" name="Rectangles 2"/>
          <p:cNvSpPr/>
          <p:nvPr/>
        </p:nvSpPr>
        <p:spPr>
          <a:xfrm>
            <a:off x="2771775" y="1564005"/>
            <a:ext cx="3024505" cy="431800"/>
          </a:xfrm>
          <a:prstGeom prst="rect">
            <a:avLst/>
          </a:prstGeom>
          <a:solidFill>
            <a:srgbClr val="E9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s 3"/>
          <p:cNvSpPr/>
          <p:nvPr/>
        </p:nvSpPr>
        <p:spPr>
          <a:xfrm>
            <a:off x="2771775" y="2284095"/>
            <a:ext cx="5884545" cy="798195"/>
          </a:xfrm>
          <a:prstGeom prst="rect">
            <a:avLst/>
          </a:prstGeom>
          <a:solidFill>
            <a:srgbClr val="E9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s 4"/>
          <p:cNvSpPr/>
          <p:nvPr/>
        </p:nvSpPr>
        <p:spPr>
          <a:xfrm>
            <a:off x="2771775" y="3291840"/>
            <a:ext cx="5884545" cy="509270"/>
          </a:xfrm>
          <a:prstGeom prst="rect">
            <a:avLst/>
          </a:prstGeom>
          <a:solidFill>
            <a:srgbClr val="E9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s 5"/>
          <p:cNvSpPr/>
          <p:nvPr/>
        </p:nvSpPr>
        <p:spPr>
          <a:xfrm>
            <a:off x="2771775" y="4083685"/>
            <a:ext cx="5884545" cy="509270"/>
          </a:xfrm>
          <a:prstGeom prst="rect">
            <a:avLst/>
          </a:prstGeom>
          <a:solidFill>
            <a:srgbClr val="E9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Đếm ngược 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67944" y="2139702"/>
            <a:ext cx="3168520" cy="17822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1800">
                <p:cTn id="8" fill="hold" display="0">
                  <p:stCondLst>
                    <p:cond delay="indefinite"/>
                  </p:stCondLst>
                </p:cTn>
                <p:tgtEl>
                  <p:spTgt spid="7"/>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29520" fill="hold"/>
                                        <p:tgtEl>
                                          <p:spTgt spid="7"/>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md type="call" cmd="stop">
                                      <p:cBhvr>
                                        <p:cTn id="19" dur="1">
                                          <p:stCondLst>
                                            <p:cond delay="499"/>
                                          </p:stCondLst>
                                        </p:cTn>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7"/>
                                        </p:tgtEl>
                                      </p:cBhvr>
                                    </p:cmd>
                                  </p:childTnLst>
                                </p:cTn>
                              </p:par>
                            </p:childTnLst>
                          </p:cTn>
                        </p:par>
                      </p:childTnLst>
                    </p:cTn>
                  </p:par>
                </p:childTnLst>
              </p:cTn>
              <p:nextCondLst>
                <p:cond evt="onClick" delay="0">
                  <p:tgtEl>
                    <p:spTgt spid="2"/>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 Box 6"/>
          <p:cNvSpPr txBox="1">
            <a:spLocks noChangeArrowheads="1"/>
          </p:cNvSpPr>
          <p:nvPr/>
        </p:nvSpPr>
        <p:spPr bwMode="auto">
          <a:xfrm>
            <a:off x="304165" y="211455"/>
            <a:ext cx="843153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ct val="50000"/>
              </a:spcBef>
              <a:buFontTx/>
              <a:buNone/>
            </a:pPr>
            <a:r>
              <a:rPr lang="en-US" altLang="en-US" sz="2700" b="1" dirty="0">
                <a:solidFill>
                  <a:srgbClr val="333F50"/>
                </a:solidFill>
                <a:latin typeface="Times New Roman" panose="02020603050405020304" pitchFamily="18" charset="0"/>
                <a:cs typeface="Times New Roman" panose="02020603050405020304" pitchFamily="18" charset="0"/>
              </a:rPr>
              <a:t>4. Đặt hai câu để phân biệt một cặp từ trái nghĩa vừa tìm được ở b</a:t>
            </a:r>
            <a:r>
              <a:rPr lang="en-US" altLang="en-US" sz="2700" b="1" dirty="0">
                <a:solidFill>
                  <a:srgbClr val="333F50"/>
                </a:solidFill>
                <a:latin typeface="Times New Roman" panose="02020603050405020304" pitchFamily="18" charset="0"/>
                <a:ea typeface="Times New Roman" panose="02020603050405020304" pitchFamily="18" charset="0"/>
              </a:rPr>
              <a:t>à</a:t>
            </a:r>
            <a:r>
              <a:rPr lang="en-US" altLang="en-US" sz="2700" b="1" dirty="0">
                <a:solidFill>
                  <a:srgbClr val="333F50"/>
                </a:solidFill>
                <a:latin typeface="Times New Roman" panose="02020603050405020304" pitchFamily="18" charset="0"/>
                <a:cs typeface="Times New Roman" panose="02020603050405020304" pitchFamily="18" charset="0"/>
              </a:rPr>
              <a:t>i tập 3.</a:t>
            </a:r>
            <a:endParaRPr lang="en-US" altLang="en-US" sz="2700" b="1" dirty="0">
              <a:solidFill>
                <a:srgbClr val="333F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199" name="Text Box 7"/>
          <p:cNvSpPr txBox="1">
            <a:spLocks noChangeArrowheads="1"/>
          </p:cNvSpPr>
          <p:nvPr/>
        </p:nvSpPr>
        <p:spPr bwMode="auto">
          <a:xfrm>
            <a:off x="726440" y="1205230"/>
            <a:ext cx="631317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ts val="0"/>
              </a:spcBef>
              <a:buFontTx/>
              <a:buNone/>
            </a:pPr>
            <a:r>
              <a:rPr lang="en-US" altLang="en-US" dirty="0">
                <a:solidFill>
                  <a:srgbClr val="333F50"/>
                </a:solidFill>
                <a:latin typeface="Times New Roman" panose="02020603050405020304" pitchFamily="18" charset="0"/>
                <a:cs typeface="Times New Roman" panose="02020603050405020304" pitchFamily="18" charset="0"/>
              </a:rPr>
              <a:t>a. Những người tốt yêu chuộng </a:t>
            </a:r>
            <a:r>
              <a:rPr lang="en-US" altLang="en-US" i="1" dirty="0">
                <a:solidFill>
                  <a:srgbClr val="C00000"/>
                </a:solidFill>
                <a:latin typeface="Times New Roman" panose="02020603050405020304" pitchFamily="18" charset="0"/>
                <a:cs typeface="Times New Roman" panose="02020603050405020304" pitchFamily="18" charset="0"/>
              </a:rPr>
              <a:t>hòa bình</a:t>
            </a:r>
            <a:r>
              <a:rPr lang="en-US" altLang="en-US" dirty="0">
                <a:solidFill>
                  <a:srgbClr val="333F50"/>
                </a:solidFill>
                <a:latin typeface="Times New Roman" panose="02020603050405020304" pitchFamily="18" charset="0"/>
                <a:cs typeface="Times New Roman" panose="02020603050405020304" pitchFamily="18" charset="0"/>
              </a:rPr>
              <a:t>. </a:t>
            </a:r>
          </a:p>
          <a:p>
            <a:pPr marL="0" lvl="0" indent="0" algn="just" eaLnBrk="1" hangingPunct="1">
              <a:lnSpc>
                <a:spcPct val="100000"/>
              </a:lnSpc>
              <a:spcBef>
                <a:spcPts val="0"/>
              </a:spcBef>
              <a:buFontTx/>
              <a:buNone/>
            </a:pPr>
            <a:r>
              <a:rPr lang="en-US" altLang="en-US" dirty="0">
                <a:solidFill>
                  <a:srgbClr val="333F50"/>
                </a:solidFill>
                <a:latin typeface="Times New Roman" panose="02020603050405020304" pitchFamily="18" charset="0"/>
                <a:cs typeface="Times New Roman" panose="02020603050405020304" pitchFamily="18" charset="0"/>
              </a:rPr>
              <a:t>    Những kẻ ác thích</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i="1" dirty="0">
                <a:solidFill>
                  <a:srgbClr val="C00000"/>
                </a:solidFill>
                <a:latin typeface="Times New Roman" panose="02020603050405020304" pitchFamily="18" charset="0"/>
                <a:cs typeface="Times New Roman" panose="02020603050405020304" pitchFamily="18" charset="0"/>
              </a:rPr>
              <a:t>chiến tranh</a:t>
            </a:r>
            <a:r>
              <a:rPr lang="en-US" altLang="en-US" dirty="0">
                <a:solidFill>
                  <a:srgbClr val="C00000"/>
                </a:solidFill>
                <a:latin typeface="Times New Roman" panose="02020603050405020304" pitchFamily="18" charset="0"/>
                <a:cs typeface="Times New Roman" panose="02020603050405020304" pitchFamily="18" charset="0"/>
              </a:rPr>
              <a:t>.</a:t>
            </a:r>
            <a:endParaRPr lang="en-US" alt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00" name="Text Box 8"/>
          <p:cNvSpPr txBox="1">
            <a:spLocks noChangeArrowheads="1"/>
          </p:cNvSpPr>
          <p:nvPr/>
        </p:nvSpPr>
        <p:spPr bwMode="auto">
          <a:xfrm>
            <a:off x="726440" y="2158365"/>
            <a:ext cx="6358255"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ts val="0"/>
              </a:spcBef>
              <a:buFontTx/>
              <a:buNone/>
            </a:pPr>
            <a:r>
              <a:rPr lang="en-US" altLang="en-US" dirty="0">
                <a:solidFill>
                  <a:srgbClr val="333F50"/>
                </a:solidFill>
                <a:latin typeface="Times New Roman" panose="02020603050405020304" pitchFamily="18" charset="0"/>
                <a:cs typeface="Times New Roman" panose="02020603050405020304" pitchFamily="18" charset="0"/>
              </a:rPr>
              <a:t>b. Chúng ta phải biết </a:t>
            </a:r>
            <a:r>
              <a:rPr lang="en-US" altLang="en-US" i="1" dirty="0">
                <a:solidFill>
                  <a:srgbClr val="C00000"/>
                </a:solidFill>
                <a:latin typeface="Times New Roman" panose="02020603050405020304" pitchFamily="18" charset="0"/>
                <a:cs typeface="Times New Roman" panose="02020603050405020304" pitchFamily="18" charset="0"/>
              </a:rPr>
              <a:t>giữ gìn</a:t>
            </a:r>
            <a:r>
              <a:rPr lang="en-US" altLang="en-US" dirty="0">
                <a:solidFill>
                  <a:srgbClr val="C00000"/>
                </a:solidFill>
                <a:latin typeface="Times New Roman" panose="02020603050405020304" pitchFamily="18" charset="0"/>
                <a:cs typeface="Times New Roman" panose="02020603050405020304" pitchFamily="18" charset="0"/>
              </a:rPr>
              <a:t> </a:t>
            </a:r>
            <a:r>
              <a:rPr lang="en-US" altLang="en-US" dirty="0">
                <a:solidFill>
                  <a:srgbClr val="333F50"/>
                </a:solidFill>
                <a:latin typeface="Times New Roman" panose="02020603050405020304" pitchFamily="18" charset="0"/>
                <a:cs typeface="Times New Roman" panose="02020603050405020304" pitchFamily="18" charset="0"/>
              </a:rPr>
              <a:t>môi trường</a:t>
            </a:r>
          </a:p>
          <a:p>
            <a:pPr marL="0" lvl="0" indent="0" algn="just" eaLnBrk="1" hangingPunct="1">
              <a:lnSpc>
                <a:spcPct val="100000"/>
              </a:lnSpc>
              <a:spcBef>
                <a:spcPts val="0"/>
              </a:spcBef>
              <a:buFontTx/>
              <a:buNone/>
            </a:pPr>
            <a:r>
              <a:rPr lang="en-US" altLang="en-US" dirty="0">
                <a:solidFill>
                  <a:srgbClr val="333F50"/>
                </a:solidFill>
                <a:latin typeface="Times New Roman" panose="02020603050405020304" pitchFamily="18" charset="0"/>
                <a:cs typeface="Times New Roman" panose="02020603050405020304" pitchFamily="18" charset="0"/>
              </a:rPr>
              <a:t>    Chúng ta đừng bao giờ </a:t>
            </a:r>
            <a:r>
              <a:rPr lang="en-US" altLang="en-US" i="1" dirty="0">
                <a:solidFill>
                  <a:srgbClr val="C00000"/>
                </a:solidFill>
                <a:latin typeface="Times New Roman" panose="02020603050405020304" pitchFamily="18" charset="0"/>
                <a:cs typeface="Times New Roman" panose="02020603050405020304" pitchFamily="18" charset="0"/>
              </a:rPr>
              <a:t>phá hoại</a:t>
            </a:r>
            <a:r>
              <a:rPr lang="en-US" altLang="en-US" dirty="0">
                <a:solidFill>
                  <a:srgbClr val="FF0000"/>
                </a:solidFill>
                <a:latin typeface="Times New Roman" panose="02020603050405020304" pitchFamily="18" charset="0"/>
                <a:cs typeface="Times New Roman" panose="02020603050405020304" pitchFamily="18" charset="0"/>
              </a:rPr>
              <a:t>.</a:t>
            </a:r>
            <a:endParaRPr lang="en-US" alt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01" name="Text Box 9"/>
          <p:cNvSpPr txBox="1">
            <a:spLocks noChangeArrowheads="1"/>
          </p:cNvSpPr>
          <p:nvPr/>
        </p:nvSpPr>
        <p:spPr bwMode="auto">
          <a:xfrm>
            <a:off x="726440" y="3111500"/>
            <a:ext cx="841756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ts val="0"/>
              </a:spcBef>
              <a:buFontTx/>
              <a:buNone/>
            </a:pPr>
            <a:r>
              <a:rPr lang="en-US" altLang="en-US" dirty="0">
                <a:solidFill>
                  <a:srgbClr val="333F50"/>
                </a:solidFill>
                <a:latin typeface="Times New Roman" panose="02020603050405020304" pitchFamily="18" charset="0"/>
                <a:cs typeface="Times New Roman" panose="02020603050405020304" pitchFamily="18" charset="0"/>
              </a:rPr>
              <a:t>c. Học sinh lớp 5B rất </a:t>
            </a:r>
            <a:r>
              <a:rPr lang="en-US" altLang="en-US" i="1" dirty="0">
                <a:solidFill>
                  <a:srgbClr val="C00000"/>
                </a:solidFill>
                <a:latin typeface="Times New Roman" panose="02020603050405020304" pitchFamily="18" charset="0"/>
                <a:cs typeface="Times New Roman" panose="02020603050405020304" pitchFamily="18" charset="0"/>
              </a:rPr>
              <a:t>đo</a:t>
            </a:r>
            <a:r>
              <a:rPr lang="en-US" altLang="en-US" i="1" dirty="0">
                <a:solidFill>
                  <a:srgbClr val="C00000"/>
                </a:solidFill>
                <a:latin typeface="Times New Roman" panose="02020603050405020304" pitchFamily="18" charset="0"/>
                <a:ea typeface="Times New Roman" panose="02020603050405020304" pitchFamily="18" charset="0"/>
              </a:rPr>
              <a:t>à</a:t>
            </a:r>
            <a:r>
              <a:rPr lang="en-US" altLang="en-US" i="1" dirty="0">
                <a:solidFill>
                  <a:srgbClr val="C00000"/>
                </a:solidFill>
                <a:latin typeface="Times New Roman" panose="02020603050405020304" pitchFamily="18" charset="0"/>
                <a:cs typeface="Times New Roman" panose="02020603050405020304" pitchFamily="18" charset="0"/>
              </a:rPr>
              <a:t>n kết.</a:t>
            </a:r>
            <a:r>
              <a:rPr lang="en-US" altLang="en-US" dirty="0">
                <a:solidFill>
                  <a:srgbClr val="C00000"/>
                </a:solidFill>
                <a:latin typeface="Times New Roman" panose="02020603050405020304" pitchFamily="18" charset="0"/>
                <a:cs typeface="Times New Roman" panose="02020603050405020304" pitchFamily="18" charset="0"/>
              </a:rPr>
              <a:t> </a:t>
            </a:r>
          </a:p>
          <a:p>
            <a:pPr marL="0" lvl="0" indent="0" algn="just" eaLnBrk="1" hangingPunct="1">
              <a:lnSpc>
                <a:spcPct val="100000"/>
              </a:lnSpc>
              <a:spcBef>
                <a:spcPts val="0"/>
              </a:spcBef>
              <a:buFontTx/>
              <a:buNone/>
            </a:pPr>
            <a:r>
              <a:rPr lang="en-US" alt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a:solidFill>
                  <a:schemeClr val="tx1">
                    <a:lumMod val="75000"/>
                    <a:lumOff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a:solidFill>
                  <a:srgbClr val="333F50"/>
                </a:solidFill>
                <a:latin typeface="Times New Roman" panose="02020603050405020304" pitchFamily="18" charset="0"/>
                <a:ea typeface="Times New Roman" panose="02020603050405020304" pitchFamily="18" charset="0"/>
                <a:cs typeface="Times New Roman" panose="02020603050405020304" pitchFamily="18" charset="0"/>
              </a:rPr>
              <a:t>Lớp em chơi với nhau chẳng chia </a:t>
            </a:r>
            <a:r>
              <a:rPr lang="en-US" altLang="en-US"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bè phái</a:t>
            </a:r>
            <a:r>
              <a:rPr lang="en-US" altLang="en-US" dirty="0">
                <a:solidFill>
                  <a:srgbClr val="333F50"/>
                </a:solidFill>
                <a:latin typeface="Times New Roman" panose="02020603050405020304" pitchFamily="18" charset="0"/>
                <a:ea typeface="Times New Roman" panose="02020603050405020304" pitchFamily="18" charset="0"/>
                <a:cs typeface="Times New Roman" panose="02020603050405020304" pitchFamily="18" charset="0"/>
              </a:rPr>
              <a:t> bao giờ.</a:t>
            </a:r>
          </a:p>
        </p:txBody>
      </p:sp>
      <p:sp>
        <p:nvSpPr>
          <p:cNvPr id="8202" name="Text Box 10"/>
          <p:cNvSpPr txBox="1">
            <a:spLocks noChangeArrowheads="1"/>
          </p:cNvSpPr>
          <p:nvPr/>
        </p:nvSpPr>
        <p:spPr bwMode="auto">
          <a:xfrm>
            <a:off x="726440" y="4064635"/>
            <a:ext cx="6929755"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ts val="0"/>
              </a:spcBef>
              <a:buFontTx/>
              <a:buNone/>
            </a:pPr>
            <a:r>
              <a:rPr lang="en-US" altLang="en-US" dirty="0">
                <a:solidFill>
                  <a:srgbClr val="333F50"/>
                </a:solidFill>
                <a:latin typeface="Times New Roman" panose="02020603050405020304" pitchFamily="18" charset="0"/>
                <a:cs typeface="Times New Roman" panose="02020603050405020304" pitchFamily="18" charset="0"/>
              </a:rPr>
              <a:t>d. Ông b</a:t>
            </a:r>
            <a:r>
              <a:rPr lang="en-US" altLang="en-US" dirty="0">
                <a:solidFill>
                  <a:srgbClr val="333F50"/>
                </a:solidFill>
                <a:latin typeface="Times New Roman" panose="02020603050405020304" pitchFamily="18" charset="0"/>
                <a:ea typeface="Times New Roman" panose="02020603050405020304" pitchFamily="18" charset="0"/>
              </a:rPr>
              <a:t>à</a:t>
            </a:r>
            <a:r>
              <a:rPr lang="en-US" altLang="en-US" dirty="0">
                <a:solidFill>
                  <a:srgbClr val="333F50"/>
                </a:solidFill>
                <a:latin typeface="Times New Roman" panose="02020603050405020304" pitchFamily="18" charset="0"/>
                <a:cs typeface="Times New Roman" panose="02020603050405020304" pitchFamily="18" charset="0"/>
              </a:rPr>
              <a:t> em </a:t>
            </a:r>
            <a:r>
              <a:rPr lang="en-US" altLang="en-US" i="1" dirty="0">
                <a:solidFill>
                  <a:srgbClr val="C00000"/>
                </a:solidFill>
                <a:latin typeface="Times New Roman" panose="02020603050405020304" pitchFamily="18" charset="0"/>
                <a:cs typeface="Times New Roman" panose="02020603050405020304" pitchFamily="18" charset="0"/>
              </a:rPr>
              <a:t>thương yêu</a:t>
            </a:r>
            <a:r>
              <a:rPr lang="en-US" altLang="en-US" dirty="0">
                <a:solidFill>
                  <a:srgbClr val="C00000"/>
                </a:solidFill>
                <a:latin typeface="Times New Roman" panose="02020603050405020304" pitchFamily="18" charset="0"/>
                <a:cs typeface="Times New Roman" panose="02020603050405020304" pitchFamily="18" charset="0"/>
              </a:rPr>
              <a:t> </a:t>
            </a:r>
            <a:r>
              <a:rPr lang="en-US" altLang="en-US" dirty="0">
                <a:solidFill>
                  <a:srgbClr val="333F50"/>
                </a:solidFill>
                <a:latin typeface="Times New Roman" panose="02020603050405020304" pitchFamily="18" charset="0"/>
                <a:cs typeface="Times New Roman" panose="02020603050405020304" pitchFamily="18" charset="0"/>
              </a:rPr>
              <a:t>tất cả các cháu. </a:t>
            </a:r>
          </a:p>
          <a:p>
            <a:pPr marL="0" lvl="0" indent="0" eaLnBrk="1" hangingPunct="1">
              <a:lnSpc>
                <a:spcPct val="100000"/>
              </a:lnSpc>
              <a:spcBef>
                <a:spcPts val="0"/>
              </a:spcBef>
              <a:buFontTx/>
              <a:buNone/>
            </a:pPr>
            <a:r>
              <a:rPr lang="en-US" altLang="en-US" dirty="0">
                <a:solidFill>
                  <a:srgbClr val="333F50"/>
                </a:solidFill>
                <a:latin typeface="Times New Roman" panose="02020603050405020304" pitchFamily="18" charset="0"/>
                <a:cs typeface="Times New Roman" panose="02020603050405020304" pitchFamily="18" charset="0"/>
              </a:rPr>
              <a:t>    Ông b</a:t>
            </a:r>
            <a:r>
              <a:rPr lang="en-US" altLang="en-US" dirty="0">
                <a:solidFill>
                  <a:srgbClr val="333F50"/>
                </a:solidFill>
                <a:latin typeface="Times New Roman" panose="02020603050405020304" pitchFamily="18" charset="0"/>
                <a:ea typeface="Times New Roman" panose="02020603050405020304" pitchFamily="18" charset="0"/>
              </a:rPr>
              <a:t>à</a:t>
            </a:r>
            <a:r>
              <a:rPr lang="en-US" altLang="en-US" dirty="0">
                <a:solidFill>
                  <a:srgbClr val="333F50"/>
                </a:solidFill>
                <a:latin typeface="Times New Roman" panose="02020603050405020304" pitchFamily="18" charset="0"/>
                <a:cs typeface="Times New Roman" panose="02020603050405020304" pitchFamily="18" charset="0"/>
              </a:rPr>
              <a:t> em chẳng hề </a:t>
            </a:r>
            <a:r>
              <a:rPr lang="en-US" altLang="en-US" i="1" dirty="0">
                <a:solidFill>
                  <a:srgbClr val="C00000"/>
                </a:solidFill>
                <a:latin typeface="Times New Roman" panose="02020603050405020304" pitchFamily="18" charset="0"/>
                <a:cs typeface="Times New Roman" panose="02020603050405020304" pitchFamily="18" charset="0"/>
              </a:rPr>
              <a:t>ghét bỏ</a:t>
            </a:r>
            <a:r>
              <a:rPr lang="en-US" altLang="en-US" dirty="0">
                <a:solidFill>
                  <a:srgbClr val="C00000"/>
                </a:solidFill>
                <a:latin typeface="Times New Roman" panose="02020603050405020304" pitchFamily="18" charset="0"/>
                <a:cs typeface="Times New Roman" panose="02020603050405020304" pitchFamily="18" charset="0"/>
              </a:rPr>
              <a:t> </a:t>
            </a:r>
            <a:r>
              <a:rPr lang="en-US" altLang="en-US" dirty="0">
                <a:solidFill>
                  <a:srgbClr val="333F50"/>
                </a:solidFill>
                <a:latin typeface="Times New Roman" panose="02020603050405020304" pitchFamily="18" charset="0"/>
                <a:cs typeface="Times New Roman" panose="02020603050405020304" pitchFamily="18" charset="0"/>
              </a:rPr>
              <a:t>đứa n</a:t>
            </a:r>
            <a:r>
              <a:rPr lang="en-US" altLang="en-US" dirty="0">
                <a:solidFill>
                  <a:srgbClr val="333F50"/>
                </a:solidFill>
                <a:latin typeface="Times New Roman" panose="02020603050405020304" pitchFamily="18" charset="0"/>
                <a:ea typeface="Times New Roman" panose="02020603050405020304" pitchFamily="18" charset="0"/>
              </a:rPr>
              <a:t>à</a:t>
            </a:r>
            <a:r>
              <a:rPr lang="en-US" altLang="en-US" dirty="0">
                <a:solidFill>
                  <a:srgbClr val="333F50"/>
                </a:solidFill>
                <a:latin typeface="Times New Roman" panose="02020603050405020304" pitchFamily="18" charset="0"/>
                <a:cs typeface="Times New Roman" panose="02020603050405020304" pitchFamily="18" charset="0"/>
              </a:rPr>
              <a:t>o.</a:t>
            </a:r>
            <a:endParaRPr lang="en-US" altLang="en-US" dirty="0">
              <a:solidFill>
                <a:srgbClr val="333F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199"/>
                                        </p:tgtEl>
                                        <p:attrNameLst>
                                          <p:attrName>style.visibility</p:attrName>
                                        </p:attrNameLst>
                                      </p:cBhvr>
                                      <p:to>
                                        <p:strVal val="visible"/>
                                      </p:to>
                                    </p:set>
                                    <p:anim calcmode="discrete" valueType="clr">
                                      <p:cBhvr override="childStyle">
                                        <p:cTn id="7" dur="80"/>
                                        <p:tgtEl>
                                          <p:spTgt spid="819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9"/>
                                        </p:tgtEl>
                                        <p:attrNameLst>
                                          <p:attrName>fillcolor</p:attrName>
                                        </p:attrNameLst>
                                      </p:cBhvr>
                                      <p:tavLst>
                                        <p:tav tm="0">
                                          <p:val>
                                            <p:clrVal>
                                              <a:schemeClr val="accent2"/>
                                            </p:clrVal>
                                          </p:val>
                                        </p:tav>
                                        <p:tav tm="50000">
                                          <p:val>
                                            <p:clrVal>
                                              <a:schemeClr val="hlink"/>
                                            </p:clrVal>
                                          </p:val>
                                        </p:tav>
                                      </p:tavLst>
                                    </p:anim>
                                    <p:set>
                                      <p:cBhvr>
                                        <p:cTn id="9" dur="80"/>
                                        <p:tgtEl>
                                          <p:spTgt spid="819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200"/>
                                        </p:tgtEl>
                                        <p:attrNameLst>
                                          <p:attrName>style.visibility</p:attrName>
                                        </p:attrNameLst>
                                      </p:cBhvr>
                                      <p:to>
                                        <p:strVal val="visible"/>
                                      </p:to>
                                    </p:set>
                                    <p:anim calcmode="discrete" valueType="clr">
                                      <p:cBhvr override="childStyle">
                                        <p:cTn id="14" dur="80"/>
                                        <p:tgtEl>
                                          <p:spTgt spid="820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gtEl>
                                        <p:attrNameLst>
                                          <p:attrName>fillcolor</p:attrName>
                                        </p:attrNameLst>
                                      </p:cBhvr>
                                      <p:tavLst>
                                        <p:tav tm="0">
                                          <p:val>
                                            <p:clrVal>
                                              <a:schemeClr val="accent2"/>
                                            </p:clrVal>
                                          </p:val>
                                        </p:tav>
                                        <p:tav tm="50000">
                                          <p:val>
                                            <p:clrVal>
                                              <a:schemeClr val="hlink"/>
                                            </p:clrVal>
                                          </p:val>
                                        </p:tav>
                                      </p:tavLst>
                                    </p:anim>
                                    <p:set>
                                      <p:cBhvr>
                                        <p:cTn id="16" dur="80"/>
                                        <p:tgtEl>
                                          <p:spTgt spid="820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201"/>
                                        </p:tgtEl>
                                        <p:attrNameLst>
                                          <p:attrName>style.visibility</p:attrName>
                                        </p:attrNameLst>
                                      </p:cBhvr>
                                      <p:to>
                                        <p:strVal val="visible"/>
                                      </p:to>
                                    </p:set>
                                    <p:anim calcmode="discrete" valueType="clr">
                                      <p:cBhvr override="childStyle">
                                        <p:cTn id="21" dur="80"/>
                                        <p:tgtEl>
                                          <p:spTgt spid="8201"/>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201"/>
                                        </p:tgtEl>
                                        <p:attrNameLst>
                                          <p:attrName>fillcolor</p:attrName>
                                        </p:attrNameLst>
                                      </p:cBhvr>
                                      <p:tavLst>
                                        <p:tav tm="0">
                                          <p:val>
                                            <p:clrVal>
                                              <a:schemeClr val="accent2"/>
                                            </p:clrVal>
                                          </p:val>
                                        </p:tav>
                                        <p:tav tm="50000">
                                          <p:val>
                                            <p:clrVal>
                                              <a:schemeClr val="hlink"/>
                                            </p:clrVal>
                                          </p:val>
                                        </p:tav>
                                      </p:tavLst>
                                    </p:anim>
                                    <p:set>
                                      <p:cBhvr>
                                        <p:cTn id="23" dur="80"/>
                                        <p:tgtEl>
                                          <p:spTgt spid="8201"/>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202"/>
                                        </p:tgtEl>
                                        <p:attrNameLst>
                                          <p:attrName>style.visibility</p:attrName>
                                        </p:attrNameLst>
                                      </p:cBhvr>
                                      <p:to>
                                        <p:strVal val="visible"/>
                                      </p:to>
                                    </p:set>
                                    <p:anim calcmode="discrete" valueType="clr">
                                      <p:cBhvr override="childStyle">
                                        <p:cTn id="28" dur="80"/>
                                        <p:tgtEl>
                                          <p:spTgt spid="8202"/>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202"/>
                                        </p:tgtEl>
                                        <p:attrNameLst>
                                          <p:attrName>fillcolor</p:attrName>
                                        </p:attrNameLst>
                                      </p:cBhvr>
                                      <p:tavLst>
                                        <p:tav tm="0">
                                          <p:val>
                                            <p:clrVal>
                                              <a:schemeClr val="accent2"/>
                                            </p:clrVal>
                                          </p:val>
                                        </p:tav>
                                        <p:tav tm="50000">
                                          <p:val>
                                            <p:clrVal>
                                              <a:schemeClr val="hlink"/>
                                            </p:clrVal>
                                          </p:val>
                                        </p:tav>
                                      </p:tavLst>
                                    </p:anim>
                                    <p:set>
                                      <p:cBhvr>
                                        <p:cTn id="30" dur="80"/>
                                        <p:tgtEl>
                                          <p:spTgt spid="820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p:bldP spid="8200" grpId="0"/>
      <p:bldP spid="8201" grpId="0"/>
      <p:bldP spid="820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s 3"/>
          <p:cNvSpPr/>
          <p:nvPr/>
        </p:nvSpPr>
        <p:spPr>
          <a:xfrm>
            <a:off x="769303" y="267970"/>
            <a:ext cx="7682865" cy="645160"/>
          </a:xfrm>
          <a:prstGeom prst="rect">
            <a:avLst/>
          </a:prstGeom>
          <a:noFill/>
          <a:ln>
            <a:noFill/>
          </a:ln>
        </p:spPr>
        <p:txBody>
          <a:bodyPr wrap="none" rtlCol="0" anchor="t">
            <a:spAutoFit/>
          </a:bodyPr>
          <a:lstStyle/>
          <a:p>
            <a:pPr algn="ctr"/>
            <a:r>
              <a:rPr lang="en-US" altLang="zh-CN" sz="3600" b="1">
                <a:ln w="13462">
                  <a:solidFill>
                    <a:srgbClr val="FE4242"/>
                  </a:solidFill>
                  <a:prstDash val="solid"/>
                </a:ln>
                <a:solidFill>
                  <a:srgbClr val="FE4242"/>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Con đã hoàn thành được yêu cầu nào?</a:t>
            </a:r>
          </a:p>
        </p:txBody>
      </p:sp>
      <p:pic>
        <p:nvPicPr>
          <p:cNvPr id="5" name="Content Placeholder 4" descr="keditbookmarks"/>
          <p:cNvPicPr>
            <a:picLocks noGrp="1" noChangeAspect="1"/>
          </p:cNvPicPr>
          <p:nvPr>
            <p:ph idx="1"/>
          </p:nvPr>
        </p:nvPicPr>
        <p:blipFill>
          <a:blip r:embed="rId2"/>
          <a:stretch>
            <a:fillRect/>
          </a:stretch>
        </p:blipFill>
        <p:spPr>
          <a:xfrm rot="20940000">
            <a:off x="471170" y="1279525"/>
            <a:ext cx="868045" cy="868045"/>
          </a:xfrm>
          <a:prstGeom prst="rect">
            <a:avLst/>
          </a:prstGeom>
        </p:spPr>
      </p:pic>
      <p:sp>
        <p:nvSpPr>
          <p:cNvPr id="7" name="Text Box 6"/>
          <p:cNvSpPr txBox="1"/>
          <p:nvPr/>
        </p:nvSpPr>
        <p:spPr>
          <a:xfrm>
            <a:off x="684530" y="1452245"/>
            <a:ext cx="631190" cy="521970"/>
          </a:xfrm>
          <a:prstGeom prst="rect">
            <a:avLst/>
          </a:prstGeom>
          <a:noFill/>
        </p:spPr>
        <p:txBody>
          <a:bodyPr wrap="square" rtlCol="0">
            <a:spAutoFit/>
          </a:bodyPr>
          <a:lstStyle/>
          <a:p>
            <a:r>
              <a:rPr lang="en-US" sz="2800"/>
              <a:t>1</a:t>
            </a:r>
          </a:p>
        </p:txBody>
      </p:sp>
      <p:sp>
        <p:nvSpPr>
          <p:cNvPr id="8" name="Text Box 7"/>
          <p:cNvSpPr txBox="1"/>
          <p:nvPr/>
        </p:nvSpPr>
        <p:spPr>
          <a:xfrm>
            <a:off x="1485900" y="1348105"/>
            <a:ext cx="7004050" cy="953135"/>
          </a:xfrm>
          <a:prstGeom prst="rect">
            <a:avLst/>
          </a:prstGeom>
          <a:noFill/>
        </p:spPr>
        <p:txBody>
          <a:bodyPr wrap="square" rtlCol="0">
            <a:spAutoFit/>
          </a:bodyPr>
          <a:lstStyle/>
          <a:p>
            <a:pPr algn="l"/>
            <a:r>
              <a:rPr lang="en-US" sz="2800">
                <a:latin typeface="Times New Roman" panose="02020603050405020304" pitchFamily="18" charset="0"/>
                <a:cs typeface="Calibri" panose="020F0502020204030204" charset="0"/>
                <a:sym typeface="+mn-ea"/>
              </a:rPr>
              <a:t>Hiểu thế nào là từ trái nghĩa, tác dụng của từ trái nghĩa, hiểu nghĩa một số cặp từ trái nghĩa.</a:t>
            </a:r>
          </a:p>
        </p:txBody>
      </p:sp>
      <p:sp>
        <p:nvSpPr>
          <p:cNvPr id="9" name="Text Box 8"/>
          <p:cNvSpPr txBox="1"/>
          <p:nvPr/>
        </p:nvSpPr>
        <p:spPr>
          <a:xfrm>
            <a:off x="1437640" y="2572385"/>
            <a:ext cx="7263130" cy="953135"/>
          </a:xfrm>
          <a:prstGeom prst="rect">
            <a:avLst/>
          </a:prstGeom>
          <a:noFill/>
        </p:spPr>
        <p:txBody>
          <a:bodyPr wrap="square" rtlCol="0">
            <a:spAutoFit/>
          </a:bodyPr>
          <a:lstStyle/>
          <a:p>
            <a:pPr indent="0" algn="l"/>
            <a:r>
              <a:rPr lang="en-US" sz="2800">
                <a:latin typeface="Times New Roman" panose="02020603050405020304" pitchFamily="18" charset="0"/>
                <a:cs typeface="Calibri" panose="020F0502020204030204" charset="0"/>
                <a:sym typeface="+mn-ea"/>
              </a:rPr>
              <a:t>Nhận biết được cặp từ trái nghĩa trong các thành ngữ, tục ngữ. </a:t>
            </a:r>
          </a:p>
        </p:txBody>
      </p:sp>
      <p:pic>
        <p:nvPicPr>
          <p:cNvPr id="10" name="Content Placeholder 4" descr="keditbookmarks"/>
          <p:cNvPicPr>
            <a:picLocks noChangeAspect="1"/>
          </p:cNvPicPr>
          <p:nvPr/>
        </p:nvPicPr>
        <p:blipFill>
          <a:blip r:embed="rId2"/>
          <a:stretch>
            <a:fillRect/>
          </a:stretch>
        </p:blipFill>
        <p:spPr>
          <a:xfrm rot="20940000">
            <a:off x="471170" y="2543810"/>
            <a:ext cx="868045" cy="868045"/>
          </a:xfrm>
          <a:prstGeom prst="rect">
            <a:avLst/>
          </a:prstGeom>
        </p:spPr>
      </p:pic>
      <p:sp>
        <p:nvSpPr>
          <p:cNvPr id="11" name="Text Box 10"/>
          <p:cNvSpPr txBox="1"/>
          <p:nvPr/>
        </p:nvSpPr>
        <p:spPr>
          <a:xfrm>
            <a:off x="684530" y="2716530"/>
            <a:ext cx="631190" cy="521970"/>
          </a:xfrm>
          <a:prstGeom prst="rect">
            <a:avLst/>
          </a:prstGeom>
          <a:noFill/>
        </p:spPr>
        <p:txBody>
          <a:bodyPr wrap="square" rtlCol="0">
            <a:spAutoFit/>
          </a:bodyPr>
          <a:lstStyle/>
          <a:p>
            <a:r>
              <a:rPr lang="en-US" sz="2800"/>
              <a:t>2</a:t>
            </a:r>
          </a:p>
        </p:txBody>
      </p:sp>
      <p:pic>
        <p:nvPicPr>
          <p:cNvPr id="2" name="Content Placeholder 4" descr="keditbookmarks"/>
          <p:cNvPicPr>
            <a:picLocks noChangeAspect="1"/>
          </p:cNvPicPr>
          <p:nvPr/>
        </p:nvPicPr>
        <p:blipFill>
          <a:blip r:embed="rId2"/>
          <a:stretch>
            <a:fillRect/>
          </a:stretch>
        </p:blipFill>
        <p:spPr>
          <a:xfrm rot="20940000">
            <a:off x="542290" y="3768090"/>
            <a:ext cx="868045" cy="868045"/>
          </a:xfrm>
          <a:prstGeom prst="rect">
            <a:avLst/>
          </a:prstGeom>
        </p:spPr>
      </p:pic>
      <p:sp>
        <p:nvSpPr>
          <p:cNvPr id="3" name="Text Box 2"/>
          <p:cNvSpPr txBox="1"/>
          <p:nvPr/>
        </p:nvSpPr>
        <p:spPr>
          <a:xfrm>
            <a:off x="755650" y="3940810"/>
            <a:ext cx="631190" cy="521970"/>
          </a:xfrm>
          <a:prstGeom prst="rect">
            <a:avLst/>
          </a:prstGeom>
          <a:noFill/>
        </p:spPr>
        <p:txBody>
          <a:bodyPr wrap="square" rtlCol="0">
            <a:spAutoFit/>
          </a:bodyPr>
          <a:lstStyle/>
          <a:p>
            <a:r>
              <a:rPr lang="en-US" sz="2800"/>
              <a:t>3</a:t>
            </a:r>
          </a:p>
        </p:txBody>
      </p:sp>
      <p:sp>
        <p:nvSpPr>
          <p:cNvPr id="6" name="Text Box 5"/>
          <p:cNvSpPr txBox="1"/>
          <p:nvPr/>
        </p:nvSpPr>
        <p:spPr>
          <a:xfrm>
            <a:off x="1475740" y="3868420"/>
            <a:ext cx="7014210" cy="953135"/>
          </a:xfrm>
          <a:prstGeom prst="rect">
            <a:avLst/>
          </a:prstGeom>
          <a:noFill/>
        </p:spPr>
        <p:txBody>
          <a:bodyPr wrap="square" rtlCol="0">
            <a:spAutoFit/>
          </a:bodyPr>
          <a:lstStyle/>
          <a:p>
            <a:pPr indent="0" algn="l"/>
            <a:r>
              <a:rPr lang="en-US" sz="2800">
                <a:latin typeface="Times New Roman" panose="02020603050405020304" pitchFamily="18" charset="0"/>
                <a:cs typeface="Calibri" panose="020F0502020204030204" charset="0"/>
                <a:sym typeface="+mn-ea"/>
              </a:rPr>
              <a:t>Sử dụng từ trái nghĩa: tìm từ trái nghĩa, đặt câu với từ trái nghĩa.  </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par>
                          <p:cTn id="23" fill="hold">
                            <p:stCondLst>
                              <p:cond delay="500"/>
                            </p:stCondLst>
                            <p:childTnLst>
                              <p:par>
                                <p:cTn id="24" presetID="0" presetClass="path" presetSubtype="0" accel="50000" decel="50000" fill="hold" nodeType="afterEffect">
                                  <p:stCondLst>
                                    <p:cond delay="0"/>
                                  </p:stCondLst>
                                  <p:childTnLst>
                                    <p:animMotion origin="layout" path="M 0 0 L 0 -0.265926 " pathEditMode="relative" ptsTypes="">
                                      <p:cBhvr>
                                        <p:cTn id="25" dur="2000" fill="hold"/>
                                        <p:tgtEl>
                                          <p:spTgt spid="2"/>
                                        </p:tgtEl>
                                        <p:attrNameLst>
                                          <p:attrName>ppt_x</p:attrName>
                                          <p:attrName>ppt_y</p:attrName>
                                        </p:attrNameLst>
                                      </p:cBhvr>
                                    </p:animMotion>
                                  </p:childTnLst>
                                </p:cTn>
                              </p:par>
                              <p:par>
                                <p:cTn id="26" presetID="0" presetClass="path" presetSubtype="0" accel="50000" decel="50000" fill="hold" grpId="0" nodeType="withEffect">
                                  <p:stCondLst>
                                    <p:cond delay="0"/>
                                  </p:stCondLst>
                                  <p:childTnLst>
                                    <p:animMotion origin="layout" path="M 0 0 L 0 -0.265926 " pathEditMode="relative" ptsTypes="">
                                      <p:cBhvr>
                                        <p:cTn id="27" dur="2000" fill="hold"/>
                                        <p:tgtEl>
                                          <p:spTgt spid="3"/>
                                        </p:tgtEl>
                                        <p:attrNameLst>
                                          <p:attrName>ppt_x</p:attrName>
                                          <p:attrName>ppt_y</p:attrName>
                                        </p:attrNameLst>
                                      </p:cBhvr>
                                    </p:animMotion>
                                  </p:childTnLst>
                                </p:cTn>
                              </p:par>
                              <p:par>
                                <p:cTn id="28" presetID="0" presetClass="path" presetSubtype="0" accel="50000" decel="50000" fill="hold" grpId="0" nodeType="withEffect">
                                  <p:stCondLst>
                                    <p:cond delay="0"/>
                                  </p:stCondLst>
                                  <p:childTnLst>
                                    <p:animMotion origin="layout" path="M 0 0 L 0 -0.265926 " pathEditMode="relative" ptsTypes="">
                                      <p:cBhvr>
                                        <p:cTn id="29"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1" grpId="0"/>
      <p:bldP spid="11" grpId="1"/>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s 9"/>
          <p:cNvSpPr/>
          <p:nvPr/>
        </p:nvSpPr>
        <p:spPr>
          <a:xfrm>
            <a:off x="756920" y="1419860"/>
            <a:ext cx="8387080" cy="2893060"/>
          </a:xfrm>
          <a:prstGeom prst="rect">
            <a:avLst/>
          </a:prstGeom>
          <a:solidFill>
            <a:srgbClr val="DB4C9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s 5"/>
          <p:cNvSpPr/>
          <p:nvPr/>
        </p:nvSpPr>
        <p:spPr>
          <a:xfrm>
            <a:off x="4427855" y="2359025"/>
            <a:ext cx="3883025" cy="1014730"/>
          </a:xfrm>
          <a:prstGeom prst="rect">
            <a:avLst/>
          </a:prstGeom>
          <a:noFill/>
          <a:ln>
            <a:noFill/>
          </a:ln>
        </p:spPr>
        <p:txBody>
          <a:bodyPr wrap="square" rtlCol="0" anchor="t">
            <a:spAutoFit/>
          </a:bodyPr>
          <a:lstStyle/>
          <a:p>
            <a:pPr algn="ctr"/>
            <a:r>
              <a:rPr lang="en-US" altLang="zh-CN" sz="6000">
                <a:ln w="9525">
                  <a:solidFill>
                    <a:schemeClr val="bg1"/>
                  </a:solidFill>
                  <a:prstDash val="solid"/>
                </a:ln>
                <a:solidFill>
                  <a:schemeClr val="tx1"/>
                </a:solidFill>
                <a:effectLst/>
                <a:latin typeface="iCiel Cadena" panose="02000503000000020004" charset="0"/>
                <a:cs typeface="iCiel Cadena" panose="02000503000000020004" charset="0"/>
              </a:rPr>
              <a:t>Khởi động</a:t>
            </a:r>
          </a:p>
        </p:txBody>
      </p:sp>
      <p:pic>
        <p:nvPicPr>
          <p:cNvPr id="100" name="Content Placeholder 99"/>
          <p:cNvPicPr>
            <a:picLocks noGrp="1" noChangeAspect="1"/>
          </p:cNvPicPr>
          <p:nvPr>
            <p:ph sz="half" idx="1"/>
          </p:nvPr>
        </p:nvPicPr>
        <p:blipFill>
          <a:blip r:embed="rId2"/>
          <a:stretch>
            <a:fillRect/>
          </a:stretch>
        </p:blipFill>
        <p:spPr>
          <a:xfrm>
            <a:off x="0" y="1169035"/>
            <a:ext cx="3394710" cy="3394710"/>
          </a:xfrm>
          <a:prstGeom prst="round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s 9"/>
          <p:cNvSpPr/>
          <p:nvPr/>
        </p:nvSpPr>
        <p:spPr>
          <a:xfrm>
            <a:off x="1882140" y="1419225"/>
            <a:ext cx="7261860" cy="2893060"/>
          </a:xfrm>
          <a:prstGeom prst="rect">
            <a:avLst/>
          </a:prstGeom>
          <a:solidFill>
            <a:srgbClr val="FA6454">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s 2"/>
          <p:cNvSpPr/>
          <p:nvPr/>
        </p:nvSpPr>
        <p:spPr>
          <a:xfrm>
            <a:off x="4427539" y="2427605"/>
            <a:ext cx="3336925" cy="1014730"/>
          </a:xfrm>
          <a:prstGeom prst="rect">
            <a:avLst/>
          </a:prstGeom>
          <a:noFill/>
          <a:ln>
            <a:noFill/>
          </a:ln>
        </p:spPr>
        <p:txBody>
          <a:bodyPr wrap="none" rtlCol="0" anchor="t">
            <a:spAutoFit/>
          </a:bodyPr>
          <a:lstStyle/>
          <a:p>
            <a:pPr algn="ctr"/>
            <a:r>
              <a:rPr lang="en-US" altLang="zh-CN" sz="6000">
                <a:ln w="9525">
                  <a:solidFill>
                    <a:schemeClr val="bg1"/>
                  </a:solidFill>
                  <a:prstDash val="solid"/>
                </a:ln>
                <a:solidFill>
                  <a:schemeClr val="tx1"/>
                </a:solidFill>
                <a:effectLst/>
                <a:latin typeface="iCiel Cadena" panose="02000503000000020004" charset="0"/>
                <a:cs typeface="iCiel Cadena" panose="02000503000000020004" charset="0"/>
              </a:rPr>
              <a:t>Vận dụng</a:t>
            </a:r>
          </a:p>
        </p:txBody>
      </p:sp>
      <p:pic>
        <p:nvPicPr>
          <p:cNvPr id="12" name="Content Placeholder 11" descr="pngegg"/>
          <p:cNvPicPr>
            <a:picLocks noGrp="1" noChangeAspect="1"/>
          </p:cNvPicPr>
          <p:nvPr>
            <p:ph idx="1"/>
          </p:nvPr>
        </p:nvPicPr>
        <p:blipFill>
          <a:blip r:embed="rId2"/>
          <a:stretch>
            <a:fillRect/>
          </a:stretch>
        </p:blipFill>
        <p:spPr>
          <a:xfrm>
            <a:off x="35560" y="1275715"/>
            <a:ext cx="2933065" cy="30664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Content Placeholder 129" descr="pngegg (17)"/>
          <p:cNvPicPr>
            <a:picLocks noGrp="1" noChangeAspect="1"/>
          </p:cNvPicPr>
          <p:nvPr>
            <p:ph sz="half" idx="1"/>
          </p:nvPr>
        </p:nvPicPr>
        <p:blipFill>
          <a:blip r:embed="rId4">
            <a:extLst>
              <a:ext uri="{BEBA8EAE-BF5A-486C-A8C5-ECC9F3942E4B}">
                <a14:imgProps xmlns:a14="http://schemas.microsoft.com/office/drawing/2010/main">
                  <a14:imgLayer r:embed="rId5">
                    <a14:imgEffect>
                      <a14:backgroundRemoval t="25976" b="72140" l="7914" r="81501">
                        <a14:foregroundMark x1="9866" y1="39973" x2="11922" y2="66622"/>
                        <a14:foregroundMark x1="11922" y1="66622" x2="13772" y2="72140"/>
                        <a14:foregroundMark x1="8941" y1="40377" x2="8016" y2="39704"/>
                        <a14:foregroundMark x1="8325" y1="38089" x2="8016" y2="37954"/>
                        <a14:foregroundMark x1="81142" y1="58061" x2="81192" y2="58412"/>
                        <a14:foregroundMark x1="79788" y1="43704" x2="79500" y2="40683"/>
                        <a14:foregroundMark x1="81192" y1="58412" x2="81158" y2="58055"/>
                        <a14:foregroundMark x1="81501" y1="56662" x2="81192" y2="58950"/>
                        <a14:foregroundMark x1="80370" y1="49529" x2="80062" y2="51548"/>
                        <a14:foregroundMark x1="80884" y1="50875" x2="80987" y2="56124"/>
                        <a14:foregroundMark x1="80678" y1="55316" x2="80576" y2="58546"/>
                        <a14:foregroundMark x1="80164" y1="46433" x2="80884" y2="52490"/>
                        <a14:foregroundMark x1="80370" y1="44684" x2="80781" y2="52221"/>
                        <a14:backgroundMark x1="75231" y1="36474" x2="73998" y2="37012"/>
                        <a14:backgroundMark x1="74512" y1="31763" x2="72456" y2="34051"/>
                        <a14:backgroundMark x1="77903" y1="39300" x2="77595" y2="41723"/>
                        <a14:backgroundMark x1="79034" y1="39300" x2="79342" y2="39031"/>
                        <a14:backgroundMark x1="79342" y1="38762" x2="79342" y2="40108"/>
                        <a14:backgroundMark x1="72456" y1="37954" x2="73279" y2="38089"/>
                        <a14:backgroundMark x1="74203" y1="40511" x2="75437" y2="39838"/>
                        <a14:backgroundMark x1="71840" y1="41319" x2="73587" y2="39973"/>
                        <a14:backgroundMark x1="70812" y1="42396" x2="72662" y2="40377"/>
                        <a14:backgroundMark x1="71942" y1="38358" x2="72662" y2="37954"/>
                        <a14:backgroundMark x1="71840" y1="39166" x2="73073" y2="37954"/>
                        <a14:backgroundMark x1="80781" y1="43742" x2="80761" y2="44647"/>
                      </a14:backgroundRemoval>
                    </a14:imgEffect>
                  </a14:imgLayer>
                </a14:imgProps>
              </a:ext>
            </a:extLst>
          </a:blip>
          <a:srcRect l="5550" t="20396" r="12672" b="22500"/>
          <a:stretch>
            <a:fillRect/>
          </a:stretch>
        </p:blipFill>
        <p:spPr>
          <a:xfrm rot="300000">
            <a:off x="1007521" y="-302273"/>
            <a:ext cx="7543800" cy="2806065"/>
          </a:xfrm>
          <a:prstGeom prst="rect">
            <a:avLst/>
          </a:prstGeom>
        </p:spPr>
      </p:pic>
      <p:sp>
        <p:nvSpPr>
          <p:cNvPr id="17" name="Rectangle 16"/>
          <p:cNvSpPr/>
          <p:nvPr/>
        </p:nvSpPr>
        <p:spPr>
          <a:xfrm>
            <a:off x="6872398" y="392636"/>
            <a:ext cx="1083978" cy="714399"/>
          </a:xfrm>
          <a:prstGeom prst="rect">
            <a:avLst/>
          </a:prstGeom>
          <a:solidFill>
            <a:srgbClr val="FFD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Content Placeholder 133" descr="—Pngtree—red coronavirus cartoon vector_5348801"/>
          <p:cNvPicPr>
            <a:picLocks noGrp="1" noChangeAspect="1"/>
          </p:cNvPicPr>
          <p:nvPr>
            <p:ph sz="half" idx="2"/>
          </p:nvPr>
        </p:nvPicPr>
        <p:blipFill>
          <a:blip r:embed="rId6"/>
          <a:stretch>
            <a:fillRect/>
          </a:stretch>
        </p:blipFill>
        <p:spPr>
          <a:xfrm>
            <a:off x="6569509" y="-255321"/>
            <a:ext cx="1996733" cy="1996733"/>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b="37632"/>
          <a:stretch>
            <a:fillRect/>
          </a:stretch>
        </p:blipFill>
        <p:spPr>
          <a:xfrm>
            <a:off x="-759929" y="2167528"/>
            <a:ext cx="10732529" cy="2994688"/>
          </a:xfrm>
          <a:prstGeom prst="rect">
            <a:avLst/>
          </a:prstGeom>
        </p:spPr>
      </p:pic>
      <p:sp>
        <p:nvSpPr>
          <p:cNvPr id="101" name="Rectangles 100">
            <a:hlinkClick r:id="rId8" action="ppaction://hlinksldjump"/>
          </p:cNvPr>
          <p:cNvSpPr/>
          <p:nvPr/>
        </p:nvSpPr>
        <p:spPr>
          <a:xfrm rot="180000">
            <a:off x="1922923" y="924528"/>
            <a:ext cx="5144135" cy="716280"/>
          </a:xfrm>
          <a:prstGeom prst="rect">
            <a:avLst/>
          </a:prstGeom>
          <a:noFill/>
          <a:ln>
            <a:noFill/>
          </a:ln>
        </p:spPr>
        <p:txBody>
          <a:bodyPr wrap="square" rtlCol="0" anchor="t">
            <a:prstTxWarp prst="textPlain">
              <a:avLst/>
            </a:prstTxWarp>
            <a:spAutoFit/>
          </a:bodyPr>
          <a:lstStyle/>
          <a:p>
            <a:pPr algn="ctr"/>
            <a:r>
              <a:rPr lang="en-US" altLang="zh-CN" sz="3600" b="1" dirty="0" err="1">
                <a:ln w="9525">
                  <a:noFill/>
                  <a:prstDash val="solid"/>
                </a:ln>
                <a:solidFill>
                  <a:schemeClr val="bg1"/>
                </a:solidFill>
                <a:effectLst>
                  <a:outerShdw blurRad="12700" dist="38100" dir="2700000" algn="tl" rotWithShape="0">
                    <a:schemeClr val="accent5">
                      <a:lumMod val="60000"/>
                      <a:lumOff val="40000"/>
                    </a:schemeClr>
                  </a:outerShdw>
                </a:effectLst>
              </a:rPr>
              <a:t>Tiêu</a:t>
            </a:r>
            <a:r>
              <a:rPr lang="en-US" altLang="zh-CN" sz="3600" b="1" dirty="0">
                <a:ln w="9525">
                  <a:noFill/>
                  <a:prstDash val="solid"/>
                </a:ln>
                <a:solidFill>
                  <a:schemeClr val="bg1"/>
                </a:solidFill>
                <a:effectLst>
                  <a:outerShdw blurRad="12700" dist="38100" dir="2700000" algn="tl" rotWithShape="0">
                    <a:schemeClr val="accent5">
                      <a:lumMod val="60000"/>
                      <a:lumOff val="40000"/>
                    </a:schemeClr>
                  </a:outerShdw>
                </a:effectLst>
              </a:rPr>
              <a:t> </a:t>
            </a:r>
            <a:r>
              <a:rPr lang="en-US" altLang="zh-CN" sz="3600" b="1" dirty="0" err="1">
                <a:ln w="9525">
                  <a:noFill/>
                  <a:prstDash val="solid"/>
                </a:ln>
                <a:solidFill>
                  <a:schemeClr val="bg1"/>
                </a:solidFill>
                <a:effectLst>
                  <a:outerShdw blurRad="12700" dist="38100" dir="2700000" algn="tl" rotWithShape="0">
                    <a:schemeClr val="accent5">
                      <a:lumMod val="60000"/>
                      <a:lumOff val="40000"/>
                    </a:schemeClr>
                  </a:outerShdw>
                </a:effectLst>
              </a:rPr>
              <a:t>diệt</a:t>
            </a:r>
            <a:r>
              <a:rPr lang="en-US" altLang="zh-CN" sz="3600" b="1" dirty="0">
                <a:ln w="9525">
                  <a:noFill/>
                  <a:prstDash val="solid"/>
                </a:ln>
                <a:solidFill>
                  <a:schemeClr val="bg1"/>
                </a:solidFill>
                <a:effectLst>
                  <a:outerShdw blurRad="12700" dist="38100" dir="2700000" algn="tl" rotWithShape="0">
                    <a:schemeClr val="accent5">
                      <a:lumMod val="60000"/>
                      <a:lumOff val="40000"/>
                    </a:schemeClr>
                  </a:outerShdw>
                </a:effectLst>
              </a:rPr>
              <a:t> virus Corona</a:t>
            </a:r>
          </a:p>
        </p:txBody>
      </p:sp>
      <p:pic>
        <p:nvPicPr>
          <p:cNvPr id="5" name="Lk Những Bản Nhạc Không Lời Vui Nhộn Dành Cho Bé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0766" y="1633019"/>
            <a:ext cx="609600" cy="609600"/>
          </a:xfrm>
          <a:prstGeom prst="rect">
            <a:avLst/>
          </a:prstGeom>
        </p:spPr>
      </p:pic>
      <mc:AlternateContent xmlns:mc="http://schemas.openxmlformats.org/markup-compatibility/2006">
        <mc:Choice xmlns:pslz="http://schemas.microsoft.com/office/powerpoint/2016/slidezoom" Requires="pslz">
          <p:graphicFrame>
            <p:nvGraphicFramePr>
              <p:cNvPr id="3" name="Slide Zoom 2">
                <a:extLst>
                  <a:ext uri="{FF2B5EF4-FFF2-40B4-BE49-F238E27FC236}">
                    <a16:creationId xmlns:a16="http://schemas.microsoft.com/office/drawing/2014/main" id="{04F52A62-0FC3-47C3-A6DF-787F39D31995}"/>
                  </a:ext>
                </a:extLst>
              </p:cNvPr>
              <p:cNvGraphicFramePr>
                <a:graphicFrameLocks noChangeAspect="1"/>
              </p:cNvGraphicFramePr>
              <p:nvPr>
                <p:extLst>
                  <p:ext uri="{D42A27DB-BD31-4B8C-83A1-F6EECF244321}">
                    <p14:modId xmlns:p14="http://schemas.microsoft.com/office/powerpoint/2010/main" val="1079476244"/>
                  </p:ext>
                </p:extLst>
              </p:nvPr>
            </p:nvGraphicFramePr>
            <p:xfrm>
              <a:off x="793594" y="4299942"/>
              <a:ext cx="580926" cy="602442"/>
            </p:xfrm>
            <a:graphic>
              <a:graphicData uri="http://schemas.microsoft.com/office/powerpoint/2016/slidezoom">
                <pslz:sldZm>
                  <pslz:sldZmObj sldId="298" cId="0">
                    <pslz:zmPr id="{DEAA3F1C-DC9F-43BE-B388-9E80D227964F}" imageType="cover" transitionDur="1000">
                      <p166:blipFill xmlns:p166="http://schemas.microsoft.com/office/powerpoint/2016/6/main">
                        <a:blip r:embed="rId10">
                          <a:extLst>
                            <a:ext uri="{28A0092B-C50C-407E-A947-70E740481C1C}">
                              <a14:useLocalDpi xmlns:a14="http://schemas.microsoft.com/office/drawing/2010/main" val="0"/>
                            </a:ext>
                          </a:extLst>
                        </a:blip>
                        <a:stretch>
                          <a:fillRect/>
                        </a:stretch>
                      </p166:blipFill>
                      <p166:spPr xmlns:p166="http://schemas.microsoft.com/office/powerpoint/2016/6/main">
                        <a:xfrm>
                          <a:off x="0" y="0"/>
                          <a:ext cx="580926" cy="602442"/>
                        </a:xfrm>
                        <a:prstGeom prst="rect">
                          <a:avLst/>
                        </a:prstGeom>
                        <a:ln w="3175">
                          <a:noFill/>
                        </a:ln>
                      </p166:spPr>
                    </pslz:zmPr>
                  </pslz:sldZmObj>
                </pslz:sldZm>
              </a:graphicData>
            </a:graphic>
          </p:graphicFrame>
        </mc:Choice>
        <mc:Fallback>
          <p:pic>
            <p:nvPicPr>
              <p:cNvPr id="3" name="Slide Zoom 2">
                <a:hlinkClick r:id="rId11" action="ppaction://hlinksldjump"/>
                <a:extLst>
                  <a:ext uri="{FF2B5EF4-FFF2-40B4-BE49-F238E27FC236}">
                    <a16:creationId xmlns:a16="http://schemas.microsoft.com/office/drawing/2014/main" id="{04F52A62-0FC3-47C3-A6DF-787F39D31995}"/>
                  </a:ext>
                </a:extLst>
              </p:cNvPr>
              <p:cNvPicPr>
                <a:picLocks noGrp="1" noRot="1" noChangeAspec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793594" y="4299942"/>
                <a:ext cx="580926" cy="602442"/>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6" name="Slide Zoom 5">
                <a:extLst>
                  <a:ext uri="{FF2B5EF4-FFF2-40B4-BE49-F238E27FC236}">
                    <a16:creationId xmlns:a16="http://schemas.microsoft.com/office/drawing/2014/main" id="{B20BDA11-A7C5-4835-AFB1-18D8A8B6D4C4}"/>
                  </a:ext>
                </a:extLst>
              </p:cNvPr>
              <p:cNvGraphicFramePr>
                <a:graphicFrameLocks noChangeAspect="1"/>
              </p:cNvGraphicFramePr>
              <p:nvPr>
                <p:extLst>
                  <p:ext uri="{D42A27DB-BD31-4B8C-83A1-F6EECF244321}">
                    <p14:modId xmlns:p14="http://schemas.microsoft.com/office/powerpoint/2010/main" val="3837493441"/>
                  </p:ext>
                </p:extLst>
              </p:nvPr>
            </p:nvGraphicFramePr>
            <p:xfrm>
              <a:off x="2324300" y="3983272"/>
              <a:ext cx="580926" cy="602442"/>
            </p:xfrm>
            <a:graphic>
              <a:graphicData uri="http://schemas.microsoft.com/office/powerpoint/2016/slidezoom">
                <pslz:sldZm>
                  <pslz:sldZmObj sldId="299" cId="0">
                    <pslz:zmPr id="{128F2A6D-0C9A-443E-B1A3-BCEC5D2DEC56}" imageType="cover" transitionDur="1000">
                      <p166:blipFill xmlns:p166="http://schemas.microsoft.com/office/powerpoint/2016/6/main">
                        <a:blip r:embed="rId10">
                          <a:extLst>
                            <a:ext uri="{28A0092B-C50C-407E-A947-70E740481C1C}">
                              <a14:useLocalDpi xmlns:a14="http://schemas.microsoft.com/office/drawing/2010/main" val="0"/>
                            </a:ext>
                          </a:extLst>
                        </a:blip>
                        <a:stretch>
                          <a:fillRect/>
                        </a:stretch>
                      </p166:blipFill>
                      <p166:spPr xmlns:p166="http://schemas.microsoft.com/office/powerpoint/2016/6/main">
                        <a:xfrm>
                          <a:off x="0" y="0"/>
                          <a:ext cx="580926" cy="602442"/>
                        </a:xfrm>
                        <a:prstGeom prst="rect">
                          <a:avLst/>
                        </a:prstGeom>
                        <a:ln w="3175">
                          <a:noFill/>
                        </a:ln>
                      </p166:spPr>
                    </pslz:zmPr>
                  </pslz:sldZmObj>
                </pslz:sldZm>
              </a:graphicData>
            </a:graphic>
          </p:graphicFrame>
        </mc:Choice>
        <mc:Fallback>
          <p:pic>
            <p:nvPicPr>
              <p:cNvPr id="6" name="Slide Zoom 5">
                <a:hlinkClick r:id="rId12" action="ppaction://hlinksldjump"/>
                <a:extLst>
                  <a:ext uri="{FF2B5EF4-FFF2-40B4-BE49-F238E27FC236}">
                    <a16:creationId xmlns:a16="http://schemas.microsoft.com/office/drawing/2014/main" id="{B20BDA11-A7C5-4835-AFB1-18D8A8B6D4C4}"/>
                  </a:ext>
                </a:extLst>
              </p:cNvPr>
              <p:cNvPicPr>
                <a:picLocks noGrp="1" noRot="1" noChangeAspec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2324300" y="3983272"/>
                <a:ext cx="580926" cy="602442"/>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10" name="Slide Zoom 9">
                <a:extLst>
                  <a:ext uri="{FF2B5EF4-FFF2-40B4-BE49-F238E27FC236}">
                    <a16:creationId xmlns:a16="http://schemas.microsoft.com/office/drawing/2014/main" id="{3F5D4A85-756C-4685-BD6E-E8A31D52F388}"/>
                  </a:ext>
                </a:extLst>
              </p:cNvPr>
              <p:cNvGraphicFramePr>
                <a:graphicFrameLocks noChangeAspect="1"/>
              </p:cNvGraphicFramePr>
              <p:nvPr>
                <p:extLst>
                  <p:ext uri="{D42A27DB-BD31-4B8C-83A1-F6EECF244321}">
                    <p14:modId xmlns:p14="http://schemas.microsoft.com/office/powerpoint/2010/main" val="2303682401"/>
                  </p:ext>
                </p:extLst>
              </p:nvPr>
            </p:nvGraphicFramePr>
            <p:xfrm>
              <a:off x="3914064" y="3682051"/>
              <a:ext cx="580926" cy="602442"/>
            </p:xfrm>
            <a:graphic>
              <a:graphicData uri="http://schemas.microsoft.com/office/powerpoint/2016/slidezoom">
                <pslz:sldZm>
                  <pslz:sldZmObj sldId="300" cId="0">
                    <pslz:zmPr id="{1364CCA5-4282-46D7-B242-5461DBD72EBC}" imageType="cover" transitionDur="1000">
                      <p166:blipFill xmlns:p166="http://schemas.microsoft.com/office/powerpoint/2016/6/main">
                        <a:blip r:embed="rId10">
                          <a:extLst>
                            <a:ext uri="{28A0092B-C50C-407E-A947-70E740481C1C}">
                              <a14:useLocalDpi xmlns:a14="http://schemas.microsoft.com/office/drawing/2010/main" val="0"/>
                            </a:ext>
                          </a:extLst>
                        </a:blip>
                        <a:stretch>
                          <a:fillRect/>
                        </a:stretch>
                      </p166:blipFill>
                      <p166:spPr xmlns:p166="http://schemas.microsoft.com/office/powerpoint/2016/6/main">
                        <a:xfrm>
                          <a:off x="0" y="0"/>
                          <a:ext cx="580926" cy="602442"/>
                        </a:xfrm>
                        <a:prstGeom prst="rect">
                          <a:avLst/>
                        </a:prstGeom>
                        <a:ln w="3175">
                          <a:noFill/>
                        </a:ln>
                      </p166:spPr>
                    </pslz:zmPr>
                  </pslz:sldZmObj>
                </pslz:sldZm>
              </a:graphicData>
            </a:graphic>
          </p:graphicFrame>
        </mc:Choice>
        <mc:Fallback>
          <p:pic>
            <p:nvPicPr>
              <p:cNvPr id="10" name="Slide Zoom 9">
                <a:hlinkClick r:id="rId13" action="ppaction://hlinksldjump"/>
                <a:extLst>
                  <a:ext uri="{FF2B5EF4-FFF2-40B4-BE49-F238E27FC236}">
                    <a16:creationId xmlns:a16="http://schemas.microsoft.com/office/drawing/2014/main" id="{3F5D4A85-756C-4685-BD6E-E8A31D52F388}"/>
                  </a:ext>
                </a:extLst>
              </p:cNvPr>
              <p:cNvPicPr>
                <a:picLocks noGrp="1" noRot="1" noChangeAspec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3914064" y="3682051"/>
                <a:ext cx="580926" cy="602442"/>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14" name="Slide Zoom 13">
                <a:extLst>
                  <a:ext uri="{FF2B5EF4-FFF2-40B4-BE49-F238E27FC236}">
                    <a16:creationId xmlns:a16="http://schemas.microsoft.com/office/drawing/2014/main" id="{DE6172CD-1204-49B4-9D04-F582BB12422F}"/>
                  </a:ext>
                </a:extLst>
              </p:cNvPr>
              <p:cNvGraphicFramePr>
                <a:graphicFrameLocks noChangeAspect="1"/>
              </p:cNvGraphicFramePr>
              <p:nvPr>
                <p:extLst>
                  <p:ext uri="{D42A27DB-BD31-4B8C-83A1-F6EECF244321}">
                    <p14:modId xmlns:p14="http://schemas.microsoft.com/office/powerpoint/2010/main" val="2820008452"/>
                  </p:ext>
                </p:extLst>
              </p:nvPr>
            </p:nvGraphicFramePr>
            <p:xfrm>
              <a:off x="5213365" y="3507854"/>
              <a:ext cx="580926" cy="602442"/>
            </p:xfrm>
            <a:graphic>
              <a:graphicData uri="http://schemas.microsoft.com/office/powerpoint/2016/slidezoom">
                <pslz:sldZm>
                  <pslz:sldZmObj sldId="301" cId="0">
                    <pslz:zmPr id="{7B5BBC21-9870-447F-84A2-1412EF009E5F}" imageType="cover" transitionDur="1000">
                      <p166:blipFill xmlns:p166="http://schemas.microsoft.com/office/powerpoint/2016/6/main">
                        <a:blip r:embed="rId10">
                          <a:extLst>
                            <a:ext uri="{28A0092B-C50C-407E-A947-70E740481C1C}">
                              <a14:useLocalDpi xmlns:a14="http://schemas.microsoft.com/office/drawing/2010/main" val="0"/>
                            </a:ext>
                          </a:extLst>
                        </a:blip>
                        <a:stretch>
                          <a:fillRect/>
                        </a:stretch>
                      </p166:blipFill>
                      <p166:spPr xmlns:p166="http://schemas.microsoft.com/office/powerpoint/2016/6/main">
                        <a:xfrm>
                          <a:off x="0" y="0"/>
                          <a:ext cx="580926" cy="602442"/>
                        </a:xfrm>
                        <a:prstGeom prst="rect">
                          <a:avLst/>
                        </a:prstGeom>
                        <a:ln w="3175">
                          <a:noFill/>
                        </a:ln>
                      </p166:spPr>
                    </pslz:zmPr>
                  </pslz:sldZmObj>
                </pslz:sldZm>
              </a:graphicData>
            </a:graphic>
          </p:graphicFrame>
        </mc:Choice>
        <mc:Fallback>
          <p:pic>
            <p:nvPicPr>
              <p:cNvPr id="14" name="Slide Zoom 13">
                <a:hlinkClick r:id="rId14" action="ppaction://hlinksldjump"/>
                <a:extLst>
                  <a:ext uri="{FF2B5EF4-FFF2-40B4-BE49-F238E27FC236}">
                    <a16:creationId xmlns:a16="http://schemas.microsoft.com/office/drawing/2014/main" id="{DE6172CD-1204-49B4-9D04-F582BB12422F}"/>
                  </a:ext>
                </a:extLst>
              </p:cNvPr>
              <p:cNvPicPr>
                <a:picLocks noGrp="1" noRot="1" noChangeAspec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5213365" y="3507854"/>
                <a:ext cx="580926" cy="602442"/>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18" name="Slide Zoom 17">
                <a:extLst>
                  <a:ext uri="{FF2B5EF4-FFF2-40B4-BE49-F238E27FC236}">
                    <a16:creationId xmlns:a16="http://schemas.microsoft.com/office/drawing/2014/main" id="{0A4F89C8-5FBC-4ACC-B5E2-3BED60B6D7BF}"/>
                  </a:ext>
                </a:extLst>
              </p:cNvPr>
              <p:cNvGraphicFramePr>
                <a:graphicFrameLocks noChangeAspect="1"/>
              </p:cNvGraphicFramePr>
              <p:nvPr>
                <p:extLst>
                  <p:ext uri="{D42A27DB-BD31-4B8C-83A1-F6EECF244321}">
                    <p14:modId xmlns:p14="http://schemas.microsoft.com/office/powerpoint/2010/main" val="3141285935"/>
                  </p:ext>
                </p:extLst>
              </p:nvPr>
            </p:nvGraphicFramePr>
            <p:xfrm>
              <a:off x="7277412" y="3361705"/>
              <a:ext cx="580926" cy="602442"/>
            </p:xfrm>
            <a:graphic>
              <a:graphicData uri="http://schemas.microsoft.com/office/powerpoint/2016/slidezoom">
                <pslz:sldZm>
                  <pslz:sldZmObj sldId="308" cId="0">
                    <pslz:zmPr id="{C9E80303-09A0-4B79-9E00-47AD04BF8C9C}" imageType="cover" transitionDur="1000">
                      <p166:blipFill xmlns:p166="http://schemas.microsoft.com/office/powerpoint/2016/6/main">
                        <a:blip r:embed="rId10">
                          <a:extLst>
                            <a:ext uri="{28A0092B-C50C-407E-A947-70E740481C1C}">
                              <a14:useLocalDpi xmlns:a14="http://schemas.microsoft.com/office/drawing/2010/main" val="0"/>
                            </a:ext>
                          </a:extLst>
                        </a:blip>
                        <a:stretch>
                          <a:fillRect/>
                        </a:stretch>
                      </p166:blipFill>
                      <p166:spPr xmlns:p166="http://schemas.microsoft.com/office/powerpoint/2016/6/main">
                        <a:xfrm>
                          <a:off x="0" y="0"/>
                          <a:ext cx="580926" cy="602442"/>
                        </a:xfrm>
                        <a:prstGeom prst="rect">
                          <a:avLst/>
                        </a:prstGeom>
                        <a:ln w="3175">
                          <a:noFill/>
                        </a:ln>
                      </p166:spPr>
                    </pslz:zmPr>
                  </pslz:sldZmObj>
                </pslz:sldZm>
              </a:graphicData>
            </a:graphic>
          </p:graphicFrame>
        </mc:Choice>
        <mc:Fallback>
          <p:pic>
            <p:nvPicPr>
              <p:cNvPr id="18" name="Slide Zoom 17">
                <a:hlinkClick r:id="rId15" action="ppaction://hlinksldjump"/>
                <a:extLst>
                  <a:ext uri="{FF2B5EF4-FFF2-40B4-BE49-F238E27FC236}">
                    <a16:creationId xmlns:a16="http://schemas.microsoft.com/office/drawing/2014/main" id="{0A4F89C8-5FBC-4ACC-B5E2-3BED60B6D7BF}"/>
                  </a:ext>
                </a:extLst>
              </p:cNvPr>
              <p:cNvPicPr>
                <a:picLocks noGrp="1" noRot="1" noChangeAspec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7277412" y="3361705"/>
                <a:ext cx="580926" cy="602442"/>
              </a:xfrm>
              <a:prstGeom prst="rect">
                <a:avLst/>
              </a:prstGeom>
              <a:ln w="3175">
                <a:noFill/>
              </a:ln>
            </p:spPr>
          </p:pic>
        </mc:Fallback>
      </mc:AlternateContent>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52" fill="hold"/>
                                        <p:tgtEl>
                                          <p:spTgt spid="5"/>
                                        </p:tgtEl>
                                      </p:cBhvr>
                                    </p:cmd>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1000" tmFilter="0, 0; .2, .5; .8, .5; 1, 0"/>
                                        <p:tgtEl>
                                          <p:spTgt spid="134"/>
                                        </p:tgtEl>
                                      </p:cBhvr>
                                    </p:animEffect>
                                    <p:animScale>
                                      <p:cBhvr>
                                        <p:cTn id="9" dur="500" autoRev="1" fill="hold"/>
                                        <p:tgtEl>
                                          <p:spTgt spid="134"/>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14"/>
                                        </p:tgtEl>
                                        <p:attrNameLst>
                                          <p:attrName>r</p:attrName>
                                        </p:attrNameLst>
                                      </p:cBhvr>
                                    </p:animRot>
                                    <p:animRot by="-240000">
                                      <p:cBhvr>
                                        <p:cTn id="32" dur="200" fill="hold">
                                          <p:stCondLst>
                                            <p:cond delay="200"/>
                                          </p:stCondLst>
                                        </p:cTn>
                                        <p:tgtEl>
                                          <p:spTgt spid="14"/>
                                        </p:tgtEl>
                                        <p:attrNameLst>
                                          <p:attrName>r</p:attrName>
                                        </p:attrNameLst>
                                      </p:cBhvr>
                                    </p:animRot>
                                    <p:animRot by="240000">
                                      <p:cBhvr>
                                        <p:cTn id="33" dur="200" fill="hold">
                                          <p:stCondLst>
                                            <p:cond delay="400"/>
                                          </p:stCondLst>
                                        </p:cTn>
                                        <p:tgtEl>
                                          <p:spTgt spid="14"/>
                                        </p:tgtEl>
                                        <p:attrNameLst>
                                          <p:attrName>r</p:attrName>
                                        </p:attrNameLst>
                                      </p:cBhvr>
                                    </p:animRot>
                                    <p:animRot by="-240000">
                                      <p:cBhvr>
                                        <p:cTn id="34" dur="200" fill="hold">
                                          <p:stCondLst>
                                            <p:cond delay="600"/>
                                          </p:stCondLst>
                                        </p:cTn>
                                        <p:tgtEl>
                                          <p:spTgt spid="14"/>
                                        </p:tgtEl>
                                        <p:attrNameLst>
                                          <p:attrName>r</p:attrName>
                                        </p:attrNameLst>
                                      </p:cBhvr>
                                    </p:animRot>
                                    <p:animRot by="120000">
                                      <p:cBhvr>
                                        <p:cTn id="35" dur="200" fill="hold">
                                          <p:stCondLst>
                                            <p:cond delay="800"/>
                                          </p:stCondLst>
                                        </p:cTn>
                                        <p:tgtEl>
                                          <p:spTgt spid="14"/>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8"/>
                                        </p:tgtEl>
                                        <p:attrNameLst>
                                          <p:attrName>r</p:attrName>
                                        </p:attrNameLst>
                                      </p:cBhvr>
                                    </p:animRot>
                                    <p:animRot by="-240000">
                                      <p:cBhvr>
                                        <p:cTn id="38" dur="200" fill="hold">
                                          <p:stCondLst>
                                            <p:cond delay="200"/>
                                          </p:stCondLst>
                                        </p:cTn>
                                        <p:tgtEl>
                                          <p:spTgt spid="18"/>
                                        </p:tgtEl>
                                        <p:attrNameLst>
                                          <p:attrName>r</p:attrName>
                                        </p:attrNameLst>
                                      </p:cBhvr>
                                    </p:animRot>
                                    <p:animRot by="240000">
                                      <p:cBhvr>
                                        <p:cTn id="39" dur="200" fill="hold">
                                          <p:stCondLst>
                                            <p:cond delay="400"/>
                                          </p:stCondLst>
                                        </p:cTn>
                                        <p:tgtEl>
                                          <p:spTgt spid="18"/>
                                        </p:tgtEl>
                                        <p:attrNameLst>
                                          <p:attrName>r</p:attrName>
                                        </p:attrNameLst>
                                      </p:cBhvr>
                                    </p:animRot>
                                    <p:animRot by="-240000">
                                      <p:cBhvr>
                                        <p:cTn id="40" dur="200" fill="hold">
                                          <p:stCondLst>
                                            <p:cond delay="600"/>
                                          </p:stCondLst>
                                        </p:cTn>
                                        <p:tgtEl>
                                          <p:spTgt spid="18"/>
                                        </p:tgtEl>
                                        <p:attrNameLst>
                                          <p:attrName>r</p:attrName>
                                        </p:attrNameLst>
                                      </p:cBhvr>
                                    </p:animRot>
                                    <p:animRot by="120000">
                                      <p:cBhvr>
                                        <p:cTn id="41"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9000" showWhenStopped="0">
                <p:cTn id="42" fill="hold" display="0">
                  <p:stCondLst>
                    <p:cond delay="indefinite"/>
                  </p:stCondLst>
                  <p:endCondLst>
                    <p:cond evt="onStopAudio" delay="0">
                      <p:tgtEl>
                        <p:sldTgt/>
                      </p:tgtEl>
                    </p:cond>
                  </p:endCondLst>
                </p:cTn>
                <p:tgtEl>
                  <p:spTgt spid="5"/>
                </p:tgtEl>
              </p:cMediaNode>
            </p:audio>
            <p:seq concurrent="1" nextAc="seek">
              <p:cTn id="43" restart="whenNotActive" fill="hold" evtFilter="cancelBubble" nodeType="interactiveSeq">
                <p:stCondLst>
                  <p:cond evt="onClick" delay="0">
                    <p:tgtEl>
                      <p:spTgt spid="134"/>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3"/>
                                        </p:tgtEl>
                                        <p:attrNameLst>
                                          <p:attrName>ppt_w</p:attrName>
                                        </p:attrNameLst>
                                      </p:cBhvr>
                                      <p:tavLst>
                                        <p:tav tm="0">
                                          <p:val>
                                            <p:strVal val="ppt_w"/>
                                          </p:val>
                                        </p:tav>
                                        <p:tav tm="100000">
                                          <p:val>
                                            <p:fltVal val="0"/>
                                          </p:val>
                                        </p:tav>
                                      </p:tavLst>
                                    </p:anim>
                                    <p:anim calcmode="lin" valueType="num">
                                      <p:cBhvr>
                                        <p:cTn id="48" dur="500"/>
                                        <p:tgtEl>
                                          <p:spTgt spid="3"/>
                                        </p:tgtEl>
                                        <p:attrNameLst>
                                          <p:attrName>ppt_h</p:attrName>
                                        </p:attrNameLst>
                                      </p:cBhvr>
                                      <p:tavLst>
                                        <p:tav tm="0">
                                          <p:val>
                                            <p:strVal val="ppt_h"/>
                                          </p:val>
                                        </p:tav>
                                        <p:tav tm="100000">
                                          <p:val>
                                            <p:fltVal val="0"/>
                                          </p:val>
                                        </p:tav>
                                      </p:tavLst>
                                    </p:anim>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6"/>
                                        </p:tgtEl>
                                        <p:attrNameLst>
                                          <p:attrName>ppt_w</p:attrName>
                                        </p:attrNameLst>
                                      </p:cBhvr>
                                      <p:tavLst>
                                        <p:tav tm="0">
                                          <p:val>
                                            <p:strVal val="ppt_w"/>
                                          </p:val>
                                        </p:tav>
                                        <p:tav tm="100000">
                                          <p:val>
                                            <p:fltVal val="0"/>
                                          </p:val>
                                        </p:tav>
                                      </p:tavLst>
                                    </p:anim>
                                    <p:anim calcmode="lin" valueType="num">
                                      <p:cBhvr>
                                        <p:cTn id="53" dur="500"/>
                                        <p:tgtEl>
                                          <p:spTgt spid="6"/>
                                        </p:tgtEl>
                                        <p:attrNameLst>
                                          <p:attrName>ppt_h</p:attrName>
                                        </p:attrNameLst>
                                      </p:cBhvr>
                                      <p:tavLst>
                                        <p:tav tm="0">
                                          <p:val>
                                            <p:strVal val="ppt_h"/>
                                          </p:val>
                                        </p:tav>
                                        <p:tav tm="100000">
                                          <p:val>
                                            <p:fltVal val="0"/>
                                          </p:val>
                                        </p:tav>
                                      </p:tavLst>
                                    </p:anim>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53" presetClass="exit" presetSubtype="32" fill="hold" nodeType="withEffect">
                                  <p:stCondLst>
                                    <p:cond delay="0"/>
                                  </p:stCondLst>
                                  <p:childTnLst>
                                    <p:anim calcmode="lin" valueType="num">
                                      <p:cBhvr>
                                        <p:cTn id="57" dur="500"/>
                                        <p:tgtEl>
                                          <p:spTgt spid="10"/>
                                        </p:tgtEl>
                                        <p:attrNameLst>
                                          <p:attrName>ppt_w</p:attrName>
                                        </p:attrNameLst>
                                      </p:cBhvr>
                                      <p:tavLst>
                                        <p:tav tm="0">
                                          <p:val>
                                            <p:strVal val="ppt_w"/>
                                          </p:val>
                                        </p:tav>
                                        <p:tav tm="100000">
                                          <p:val>
                                            <p:fltVal val="0"/>
                                          </p:val>
                                        </p:tav>
                                      </p:tavLst>
                                    </p:anim>
                                    <p:anim calcmode="lin" valueType="num">
                                      <p:cBhvr>
                                        <p:cTn id="58" dur="500"/>
                                        <p:tgtEl>
                                          <p:spTgt spid="10"/>
                                        </p:tgtEl>
                                        <p:attrNameLst>
                                          <p:attrName>ppt_h</p:attrName>
                                        </p:attrNameLst>
                                      </p:cBhvr>
                                      <p:tavLst>
                                        <p:tav tm="0">
                                          <p:val>
                                            <p:strVal val="ppt_h"/>
                                          </p:val>
                                        </p:tav>
                                        <p:tav tm="100000">
                                          <p:val>
                                            <p:fltVal val="0"/>
                                          </p:val>
                                        </p:tav>
                                      </p:tavLst>
                                    </p:anim>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53" presetClass="exit" presetSubtype="32" fill="hold" nodeType="withEffect">
                                  <p:stCondLst>
                                    <p:cond delay="0"/>
                                  </p:stCondLst>
                                  <p:childTnLst>
                                    <p:anim calcmode="lin" valueType="num">
                                      <p:cBhvr>
                                        <p:cTn id="62" dur="500"/>
                                        <p:tgtEl>
                                          <p:spTgt spid="14"/>
                                        </p:tgtEl>
                                        <p:attrNameLst>
                                          <p:attrName>ppt_w</p:attrName>
                                        </p:attrNameLst>
                                      </p:cBhvr>
                                      <p:tavLst>
                                        <p:tav tm="0">
                                          <p:val>
                                            <p:strVal val="ppt_w"/>
                                          </p:val>
                                        </p:tav>
                                        <p:tav tm="100000">
                                          <p:val>
                                            <p:fltVal val="0"/>
                                          </p:val>
                                        </p:tav>
                                      </p:tavLst>
                                    </p:anim>
                                    <p:anim calcmode="lin" valueType="num">
                                      <p:cBhvr>
                                        <p:cTn id="63" dur="500"/>
                                        <p:tgtEl>
                                          <p:spTgt spid="14"/>
                                        </p:tgtEl>
                                        <p:attrNameLst>
                                          <p:attrName>ppt_h</p:attrName>
                                        </p:attrNameLst>
                                      </p:cBhvr>
                                      <p:tavLst>
                                        <p:tav tm="0">
                                          <p:val>
                                            <p:strVal val="ppt_h"/>
                                          </p:val>
                                        </p:tav>
                                        <p:tav tm="100000">
                                          <p:val>
                                            <p:fltVal val="0"/>
                                          </p:val>
                                        </p:tav>
                                      </p:tavLst>
                                    </p:anim>
                                    <p:animEffect transition="out" filter="fade">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par>
                                <p:cTn id="66" presetID="53" presetClass="exit" presetSubtype="32" fill="hold" nodeType="withEffect">
                                  <p:stCondLst>
                                    <p:cond delay="0"/>
                                  </p:stCondLst>
                                  <p:childTnLst>
                                    <p:anim calcmode="lin" valueType="num">
                                      <p:cBhvr>
                                        <p:cTn id="67" dur="500"/>
                                        <p:tgtEl>
                                          <p:spTgt spid="18"/>
                                        </p:tgtEl>
                                        <p:attrNameLst>
                                          <p:attrName>ppt_w</p:attrName>
                                        </p:attrNameLst>
                                      </p:cBhvr>
                                      <p:tavLst>
                                        <p:tav tm="0">
                                          <p:val>
                                            <p:strVal val="ppt_w"/>
                                          </p:val>
                                        </p:tav>
                                        <p:tav tm="100000">
                                          <p:val>
                                            <p:fltVal val="0"/>
                                          </p:val>
                                        </p:tav>
                                      </p:tavLst>
                                    </p:anim>
                                    <p:anim calcmode="lin" valueType="num">
                                      <p:cBhvr>
                                        <p:cTn id="68" dur="500"/>
                                        <p:tgtEl>
                                          <p:spTgt spid="18"/>
                                        </p:tgtEl>
                                        <p:attrNameLst>
                                          <p:attrName>ppt_h</p:attrName>
                                        </p:attrNameLst>
                                      </p:cBhvr>
                                      <p:tavLst>
                                        <p:tav tm="0">
                                          <p:val>
                                            <p:strVal val="ppt_h"/>
                                          </p:val>
                                        </p:tav>
                                        <p:tav tm="100000">
                                          <p:val>
                                            <p:fltVal val="0"/>
                                          </p:val>
                                        </p:tav>
                                      </p:tavLst>
                                    </p:anim>
                                    <p:animEffect transition="out" filter="fade">
                                      <p:cBhvr>
                                        <p:cTn id="69" dur="500"/>
                                        <p:tgtEl>
                                          <p:spTgt spid="18"/>
                                        </p:tgtEl>
                                      </p:cBhvr>
                                    </p:animEffect>
                                    <p:set>
                                      <p:cBhvr>
                                        <p:cTn id="7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á lớn nuốt cá bé | Đọt Chuối N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511"/>
            <a:ext cx="9380790" cy="515230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2427734"/>
            <a:ext cx="9200263" cy="936104"/>
          </a:xfrm>
          <a:prstGeom prst="rect">
            <a:avLst/>
          </a:prstGeom>
          <a:solidFill>
            <a:srgbClr val="E46C0A">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Cá</a:t>
            </a:r>
            <a:r>
              <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lớn</a:t>
            </a:r>
            <a:r>
              <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nuốt</a:t>
            </a:r>
            <a:r>
              <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cá</a:t>
            </a:r>
            <a:r>
              <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bé</a:t>
            </a:r>
            <a:endPar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11" name="Group 10"/>
          <p:cNvGrpSpPr/>
          <p:nvPr/>
        </p:nvGrpSpPr>
        <p:grpSpPr>
          <a:xfrm>
            <a:off x="6178898" y="3363838"/>
            <a:ext cx="3201892" cy="1939577"/>
            <a:chOff x="6178898" y="3363838"/>
            <a:chExt cx="3201892" cy="1939577"/>
          </a:xfrm>
        </p:grpSpPr>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6178898" y="3363838"/>
              <a:ext cx="3201892" cy="1939577"/>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12556" y1="25071" x2="13282" y2="25838"/>
                          <a14:backgroundMark x1="11021" y1="23819" x2="14816" y2="30400"/>
                          <a14:backgroundMark x1="86193" y1="25595" x2="85951" y2="28099"/>
                          <a14:backgroundMark x1="82681" y1="67340" x2="81914" y2="66572"/>
                          <a14:backgroundMark x1="10497" y1="51393" x2="18127" y2="64836"/>
                        </a14:backgroundRemoval>
                      </a14:imgEffect>
                    </a14:imgLayer>
                  </a14:imgProps>
                </a:ext>
                <a:ext uri="{28A0092B-C50C-407E-A947-70E740481C1C}">
                  <a14:useLocalDpi xmlns:a14="http://schemas.microsoft.com/office/drawing/2010/main" val="0"/>
                </a:ext>
              </a:extLst>
            </a:blip>
            <a:stretch>
              <a:fillRect/>
            </a:stretch>
          </p:blipFill>
          <p:spPr>
            <a:xfrm rot="226335">
              <a:off x="6386311" y="4266222"/>
              <a:ext cx="1187624" cy="72008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ảnh mã số 1523 - Đuổi hình bắt chữ | Lazi.vn - Cộng đồng Tri thức &amp;amp;  Giáo dụ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2" y="0"/>
            <a:ext cx="9130948" cy="51472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 y="2427734"/>
            <a:ext cx="9130948" cy="936104"/>
          </a:xfrm>
          <a:prstGeom prst="rect">
            <a:avLst/>
          </a:prstGeom>
          <a:solidFill>
            <a:srgbClr val="E46C0A">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Ba </a:t>
            </a: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chìm</a:t>
            </a:r>
            <a:r>
              <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bảy</a:t>
            </a:r>
            <a:r>
              <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nổi</a:t>
            </a:r>
            <a:endPar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7" name="Group 6"/>
          <p:cNvGrpSpPr/>
          <p:nvPr/>
        </p:nvGrpSpPr>
        <p:grpSpPr>
          <a:xfrm>
            <a:off x="6178898" y="3363838"/>
            <a:ext cx="3201892" cy="1939577"/>
            <a:chOff x="6178898" y="3363838"/>
            <a:chExt cx="3201892" cy="1939577"/>
          </a:xfrm>
        </p:grpSpPr>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6178898" y="3363838"/>
              <a:ext cx="3201892" cy="1939577"/>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12556" y1="25071" x2="13282" y2="25838"/>
                          <a14:backgroundMark x1="11021" y1="23819" x2="14816" y2="30400"/>
                          <a14:backgroundMark x1="86193" y1="25595" x2="85951" y2="28099"/>
                          <a14:backgroundMark x1="82681" y1="67340" x2="81914" y2="66572"/>
                          <a14:backgroundMark x1="10497" y1="51393" x2="18127" y2="64836"/>
                        </a14:backgroundRemoval>
                      </a14:imgEffect>
                    </a14:imgLayer>
                  </a14:imgProps>
                </a:ext>
                <a:ext uri="{28A0092B-C50C-407E-A947-70E740481C1C}">
                  <a14:useLocalDpi xmlns:a14="http://schemas.microsoft.com/office/drawing/2010/main" val="0"/>
                </a:ext>
              </a:extLst>
            </a:blip>
            <a:stretch>
              <a:fillRect/>
            </a:stretch>
          </p:blipFill>
          <p:spPr>
            <a:xfrm rot="226335">
              <a:off x="6386311" y="4266222"/>
              <a:ext cx="1187624" cy="72008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2" b="93976" l="1500" r="97000">
                        <a14:foregroundMark x1="13000" y1="3133" x2="91000" y2="11566"/>
                        <a14:foregroundMark x1="2750" y1="3133" x2="31000" y2="13253"/>
                        <a14:foregroundMark x1="31000" y1="13253" x2="88000" y2="18795"/>
                        <a14:foregroundMark x1="88000" y1="18795" x2="94500" y2="17108"/>
                        <a14:foregroundMark x1="94500" y1="17108" x2="97000" y2="19036"/>
                        <a14:foregroundMark x1="5000" y1="4819" x2="35250" y2="723"/>
                        <a14:foregroundMark x1="35250" y1="723" x2="48250" y2="723"/>
                        <a14:foregroundMark x1="65500" y1="482" x2="89250" y2="482"/>
                        <a14:foregroundMark x1="1500" y1="723" x2="2000" y2="3133"/>
                        <a14:foregroundMark x1="56250" y1="90602" x2="57250" y2="93976"/>
                      </a14:backgroundRemoval>
                    </a14:imgEffect>
                  </a14:imgLayer>
                </a14:imgProps>
              </a:ext>
              <a:ext uri="{28A0092B-C50C-407E-A947-70E740481C1C}">
                <a14:useLocalDpi xmlns:a14="http://schemas.microsoft.com/office/drawing/2010/main" val="0"/>
              </a:ext>
            </a:extLst>
          </a:blip>
          <a:srcRect/>
          <a:stretch>
            <a:fillRect/>
          </a:stretch>
        </p:blipFill>
        <p:spPr bwMode="auto">
          <a:xfrm>
            <a:off x="2195736" y="0"/>
            <a:ext cx="6948264" cy="51977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 y="2427734"/>
            <a:ext cx="9130948" cy="936104"/>
          </a:xfrm>
          <a:prstGeom prst="rect">
            <a:avLst/>
          </a:prstGeom>
          <a:solidFill>
            <a:srgbClr val="E46C0A">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Lá</a:t>
            </a:r>
            <a:r>
              <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lành</a:t>
            </a:r>
            <a:r>
              <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đùm</a:t>
            </a:r>
            <a:r>
              <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lá</a:t>
            </a:r>
            <a:r>
              <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rách</a:t>
            </a:r>
            <a:endPar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2" desc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2" b="93976" l="1500" r="97000">
                        <a14:foregroundMark x1="13000" y1="3133" x2="91000" y2="11566"/>
                        <a14:foregroundMark x1="2750" y1="3133" x2="31000" y2="13253"/>
                        <a14:foregroundMark x1="31000" y1="13253" x2="88000" y2="18795"/>
                        <a14:foregroundMark x1="88000" y1="18795" x2="94500" y2="17108"/>
                        <a14:foregroundMark x1="94500" y1="17108" x2="97000" y2="19036"/>
                        <a14:foregroundMark x1="5000" y1="4819" x2="35250" y2="723"/>
                        <a14:foregroundMark x1="35250" y1="723" x2="48250" y2="723"/>
                        <a14:foregroundMark x1="65500" y1="482" x2="89250" y2="482"/>
                        <a14:foregroundMark x1="1500" y1="723" x2="2000" y2="3133"/>
                        <a14:foregroundMark x1="56250" y1="90602" x2="57250" y2="93976"/>
                      </a14:backgroundRemoval>
                    </a14:imgEffect>
                  </a14:imgLayer>
                </a14:imgProps>
              </a:ext>
              <a:ext uri="{28A0092B-C50C-407E-A947-70E740481C1C}">
                <a14:useLocalDpi xmlns:a14="http://schemas.microsoft.com/office/drawing/2010/main" val="0"/>
              </a:ext>
            </a:extLst>
          </a:blip>
          <a:srcRect r="57052" b="78400"/>
          <a:stretch>
            <a:fillRect/>
          </a:stretch>
        </p:blipFill>
        <p:spPr bwMode="auto">
          <a:xfrm>
            <a:off x="-13050" y="0"/>
            <a:ext cx="2699088" cy="59386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3050" y="3363838"/>
            <a:ext cx="3201892" cy="1939577"/>
            <a:chOff x="6178898" y="3363838"/>
            <a:chExt cx="3201892" cy="1939577"/>
          </a:xfrm>
        </p:grpSpPr>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6178898" y="3363838"/>
              <a:ext cx="3201892" cy="1939577"/>
            </a:xfrm>
            <a:prstGeom prst="rect">
              <a:avLst/>
            </a:prstGeom>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12556" y1="25071" x2="13282" y2="25838"/>
                          <a14:backgroundMark x1="11021" y1="23819" x2="14816" y2="30400"/>
                          <a14:backgroundMark x1="86193" y1="25595" x2="85951" y2="28099"/>
                          <a14:backgroundMark x1="82681" y1="67340" x2="81914" y2="66572"/>
                          <a14:backgroundMark x1="10497" y1="51393" x2="18127" y2="64836"/>
                        </a14:backgroundRemoval>
                      </a14:imgEffect>
                    </a14:imgLayer>
                  </a14:imgProps>
                </a:ext>
                <a:ext uri="{28A0092B-C50C-407E-A947-70E740481C1C}">
                  <a14:useLocalDpi xmlns:a14="http://schemas.microsoft.com/office/drawing/2010/main" val="0"/>
                </a:ext>
              </a:extLst>
            </a:blip>
            <a:stretch>
              <a:fillRect/>
            </a:stretch>
          </p:blipFill>
          <p:spPr>
            <a:xfrm rot="226335">
              <a:off x="6386311" y="4266222"/>
              <a:ext cx="1187624" cy="72008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ảnh mã số 1723 - Đuổi hình bắt chữ | Lazi.vn - Cộng đồng Tri thức &amp;amp;  Giáo dụ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0263"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2290175"/>
            <a:ext cx="9200263" cy="936104"/>
          </a:xfrm>
          <a:prstGeom prst="rect">
            <a:avLst/>
          </a:prstGeom>
          <a:solidFill>
            <a:srgbClr val="E46C0A">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Lên</a:t>
            </a:r>
            <a:r>
              <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voi</a:t>
            </a:r>
            <a:r>
              <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xuống</a:t>
            </a:r>
            <a:r>
              <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chó</a:t>
            </a:r>
            <a:endPar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7" name="Group 6"/>
          <p:cNvGrpSpPr/>
          <p:nvPr/>
        </p:nvGrpSpPr>
        <p:grpSpPr>
          <a:xfrm>
            <a:off x="5998371" y="3291830"/>
            <a:ext cx="3201892" cy="1939577"/>
            <a:chOff x="6178898" y="3363838"/>
            <a:chExt cx="3201892" cy="1939577"/>
          </a:xfrm>
        </p:grpSpPr>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6178898" y="3363838"/>
              <a:ext cx="3201892" cy="1939577"/>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12556" y1="25071" x2="13282" y2="25838"/>
                          <a14:backgroundMark x1="11021" y1="23819" x2="14816" y2="30400"/>
                          <a14:backgroundMark x1="86193" y1="25595" x2="85951" y2="28099"/>
                          <a14:backgroundMark x1="82681" y1="67340" x2="81914" y2="66572"/>
                          <a14:backgroundMark x1="10497" y1="51393" x2="18127" y2="64836"/>
                        </a14:backgroundRemoval>
                      </a14:imgEffect>
                    </a14:imgLayer>
                  </a14:imgProps>
                </a:ext>
                <a:ext uri="{28A0092B-C50C-407E-A947-70E740481C1C}">
                  <a14:useLocalDpi xmlns:a14="http://schemas.microsoft.com/office/drawing/2010/main" val="0"/>
                </a:ext>
              </a:extLst>
            </a:blip>
            <a:stretch>
              <a:fillRect/>
            </a:stretch>
          </p:blipFill>
          <p:spPr>
            <a:xfrm rot="226335">
              <a:off x="6386311" y="4266222"/>
              <a:ext cx="1187624" cy="72008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418513" y="516965"/>
            <a:ext cx="4306974" cy="4109569"/>
            <a:chOff x="5280" y="1966"/>
            <a:chExt cx="8760" cy="7387"/>
          </a:xfrm>
        </p:grpSpPr>
        <p:sp>
          <p:nvSpPr>
            <p:cNvPr id="6" name="Oval 5"/>
            <p:cNvSpPr>
              <a:spLocks noChangeArrowheads="1"/>
            </p:cNvSpPr>
            <p:nvPr/>
          </p:nvSpPr>
          <p:spPr bwMode="auto">
            <a:xfrm>
              <a:off x="5280" y="1966"/>
              <a:ext cx="8760" cy="6408"/>
            </a:xfrm>
            <a:prstGeom prst="ellipse">
              <a:avLst/>
            </a:prstGeom>
            <a:solidFill>
              <a:srgbClr val="FFC000"/>
            </a:solidFill>
            <a:ln w="57150">
              <a:solidFill>
                <a:schemeClr val="tx1"/>
              </a:solidFill>
              <a:round/>
            </a:ln>
          </p:spPr>
          <p:txBody>
            <a:bodyPr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sz="2585"/>
            </a:p>
          </p:txBody>
        </p:sp>
        <p:pic>
          <p:nvPicPr>
            <p:cNvPr id="7" name="Picture 6" descr="MKPIC0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V="1">
              <a:off x="7332" y="4038"/>
              <a:ext cx="515" cy="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MKPIC15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0" y="2852"/>
              <a:ext cx="6572" cy="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a:spLocks noChangeArrowheads="1"/>
            </p:cNvSpPr>
            <p:nvPr/>
          </p:nvSpPr>
          <p:spPr bwMode="auto">
            <a:xfrm>
              <a:off x="9651" y="3985"/>
              <a:ext cx="381" cy="704"/>
            </a:xfrm>
            <a:prstGeom prst="ellipse">
              <a:avLst/>
            </a:prstGeom>
            <a:solidFill>
              <a:schemeClr val="tx1"/>
            </a:solidFill>
            <a:ln w="9525">
              <a:solidFill>
                <a:schemeClr val="tx1"/>
              </a:solidFill>
              <a:round/>
            </a:ln>
          </p:spPr>
          <p:txBody>
            <a:bodyPr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sz="2585"/>
            </a:p>
          </p:txBody>
        </p:sp>
        <p:sp>
          <p:nvSpPr>
            <p:cNvPr id="10" name="Oval 9"/>
            <p:cNvSpPr>
              <a:spLocks noChangeArrowheads="1"/>
            </p:cNvSpPr>
            <p:nvPr/>
          </p:nvSpPr>
          <p:spPr bwMode="auto">
            <a:xfrm>
              <a:off x="8832" y="5495"/>
              <a:ext cx="2289" cy="353"/>
            </a:xfrm>
            <a:prstGeom prst="ellipse">
              <a:avLst/>
            </a:prstGeom>
            <a:solidFill>
              <a:schemeClr val="tx1"/>
            </a:solidFill>
            <a:ln w="9525">
              <a:solidFill>
                <a:schemeClr val="tx1"/>
              </a:solidFill>
              <a:round/>
            </a:ln>
          </p:spPr>
          <p:txBody>
            <a:bodyPr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sz="2585"/>
            </a:p>
          </p:txBody>
        </p:sp>
        <p:pic>
          <p:nvPicPr>
            <p:cNvPr id="11" name="Picture 10" descr="MKPIC0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01" y="3935"/>
              <a:ext cx="685" cy="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8"/>
            <p:cNvSpPr>
              <a:spLocks noChangeArrowheads="1"/>
            </p:cNvSpPr>
            <p:nvPr/>
          </p:nvSpPr>
          <p:spPr bwMode="auto">
            <a:xfrm rot="-9904982">
              <a:off x="5405" y="4038"/>
              <a:ext cx="1696" cy="1075"/>
            </a:xfrm>
            <a:prstGeom prst="leftArrow">
              <a:avLst>
                <a:gd name="adj1" fmla="val 50000"/>
                <a:gd name="adj2" fmla="val 39431"/>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sz="2585"/>
            </a:p>
          </p:txBody>
        </p:sp>
        <p:sp>
          <p:nvSpPr>
            <p:cNvPr id="13" name="AutoShape 9"/>
            <p:cNvSpPr>
              <a:spLocks noChangeArrowheads="1"/>
            </p:cNvSpPr>
            <p:nvPr/>
          </p:nvSpPr>
          <p:spPr bwMode="auto">
            <a:xfrm rot="-680395">
              <a:off x="12095" y="6865"/>
              <a:ext cx="1800" cy="1075"/>
            </a:xfrm>
            <a:prstGeom prst="leftArrow">
              <a:avLst>
                <a:gd name="adj1" fmla="val 50000"/>
                <a:gd name="adj2" fmla="val 41845"/>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sz="2585"/>
            </a:p>
          </p:txBody>
        </p:sp>
      </p:grpSp>
      <p:sp>
        <p:nvSpPr>
          <p:cNvPr id="14" name="Rectangle 13"/>
          <p:cNvSpPr/>
          <p:nvPr/>
        </p:nvSpPr>
        <p:spPr>
          <a:xfrm>
            <a:off x="0" y="2290175"/>
            <a:ext cx="9200263" cy="936104"/>
          </a:xfrm>
          <a:prstGeom prst="rect">
            <a:avLst/>
          </a:prstGeom>
          <a:solidFill>
            <a:srgbClr val="E46C0A">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Nước</a:t>
            </a:r>
            <a:r>
              <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mắt</a:t>
            </a:r>
            <a:r>
              <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ngắn</a:t>
            </a:r>
            <a:r>
              <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nước</a:t>
            </a:r>
            <a:r>
              <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mắt</a:t>
            </a:r>
            <a:r>
              <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dài</a:t>
            </a:r>
            <a:endParaRPr lang="en-US" sz="32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p:cNvGrpSpPr/>
          <p:nvPr/>
        </p:nvGrpSpPr>
        <p:grpSpPr>
          <a:xfrm>
            <a:off x="73964" y="3291830"/>
            <a:ext cx="3201892" cy="1939577"/>
            <a:chOff x="6178898" y="3363838"/>
            <a:chExt cx="3201892" cy="1939577"/>
          </a:xfrm>
        </p:grpSpPr>
        <p:pic>
          <p:nvPicPr>
            <p:cNvPr id="16" name="Picture 15"/>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6178898" y="3363838"/>
              <a:ext cx="3201892" cy="1939577"/>
            </a:xfrm>
            <a:prstGeom prst="rect">
              <a:avLst/>
            </a:prstGeom>
          </p:spPr>
        </p:pic>
        <p:pic>
          <p:nvPicPr>
            <p:cNvPr id="17" name="Picture 16"/>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12556" y1="25071" x2="13282" y2="25838"/>
                          <a14:backgroundMark x1="11021" y1="23819" x2="14816" y2="30400"/>
                          <a14:backgroundMark x1="86193" y1="25595" x2="85951" y2="28099"/>
                          <a14:backgroundMark x1="82681" y1="67340" x2="81914" y2="66572"/>
                          <a14:backgroundMark x1="10497" y1="51393" x2="18127" y2="64836"/>
                        </a14:backgroundRemoval>
                      </a14:imgEffect>
                    </a14:imgLayer>
                  </a14:imgProps>
                </a:ext>
                <a:ext uri="{28A0092B-C50C-407E-A947-70E740481C1C}">
                  <a14:useLocalDpi xmlns:a14="http://schemas.microsoft.com/office/drawing/2010/main" val="0"/>
                </a:ext>
              </a:extLst>
            </a:blip>
            <a:stretch>
              <a:fillRect/>
            </a:stretch>
          </p:blipFill>
          <p:spPr>
            <a:xfrm rot="226335">
              <a:off x="6386311" y="4266222"/>
              <a:ext cx="1187624" cy="72008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3605939" y="267335"/>
            <a:ext cx="1930850" cy="830997"/>
          </a:xfrm>
          <a:prstGeom prst="rect">
            <a:avLst/>
          </a:prstGeom>
          <a:noFill/>
          <a:ln>
            <a:noFill/>
          </a:ln>
        </p:spPr>
        <p:txBody>
          <a:bodyPr wrap="none" rtlCol="0" anchor="t">
            <a:spAutoFit/>
          </a:bodyPr>
          <a:lstStyle/>
          <a:p>
            <a:pPr algn="ctr"/>
            <a:r>
              <a:rPr lang="en-US" altLang="zh-CN"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Về</a:t>
            </a:r>
            <a:r>
              <a:rPr lang="en-US" altLang="zh-CN"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altLang="zh-CN"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nhà</a:t>
            </a:r>
            <a:endParaRPr lang="en-US" altLang="zh-CN"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TextBox 4"/>
          <p:cNvSpPr txBox="1">
            <a:spLocks noChangeArrowheads="1"/>
          </p:cNvSpPr>
          <p:nvPr/>
        </p:nvSpPr>
        <p:spPr bwMode="auto">
          <a:xfrm>
            <a:off x="1095743" y="1502308"/>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marL="342900" indent="-342900">
              <a:buFont typeface="Wingdings" panose="05000000000000000000" pitchFamily="2" charset="2"/>
              <a:buChar char="Ø"/>
            </a:pPr>
            <a:r>
              <a:rPr lang="en-US" sz="2400" dirty="0" err="1">
                <a:latin typeface="Arial" panose="020B0604020202020204" pitchFamily="34" charset="0"/>
                <a:cs typeface="Arial" panose="020B0604020202020204" pitchFamily="34" charset="0"/>
              </a:rPr>
              <a:t>Tìm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cặp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nói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chủ</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4" name="TextBox 9"/>
          <p:cNvSpPr txBox="1">
            <a:spLocks noChangeArrowheads="1"/>
          </p:cNvSpPr>
          <p:nvPr/>
        </p:nvSpPr>
        <p:spPr bwMode="auto">
          <a:xfrm>
            <a:off x="1095743" y="2350220"/>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marL="342900" indent="-342900">
              <a:spcBef>
                <a:spcPct val="0"/>
              </a:spcBef>
              <a:buFont typeface="Wingdings" panose="05000000000000000000" pitchFamily="2" charset="2"/>
              <a:buChar char="Ø"/>
            </a:pPr>
            <a:r>
              <a:rPr lang="en-US" altLang="vi-VN" sz="2400" dirty="0" err="1">
                <a:latin typeface="Arial" panose="020B0604020202020204" pitchFamily="34" charset="0"/>
                <a:cs typeface="Arial" panose="020B0604020202020204" pitchFamily="34" charset="0"/>
              </a:rPr>
              <a:t>Chuẩn</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bị</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bài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sau</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Luyện</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tập</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về</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từ</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trái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nghĩa</a:t>
            </a:r>
            <a:r>
              <a:rPr lang="en-US" altLang="vi-VN" sz="2400" dirty="0">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9762" l="615" r="97077">
                        <a14:foregroundMark x1="78154" y1="55000" x2="82462" y2="54286"/>
                        <a14:foregroundMark x1="80923" y1="53333" x2="79077" y2="57143"/>
                        <a14:foregroundMark x1="79077" y1="59286" x2="83077" y2="63095"/>
                        <a14:foregroundMark x1="77846" y1="50714" x2="78154" y2="51667"/>
                        <a14:foregroundMark x1="79077" y1="59762" x2="79077" y2="59762"/>
                        <a14:foregroundMark x1="78462" y1="59286" x2="79077" y2="60952"/>
                        <a14:foregroundMark x1="79077" y1="61667" x2="79077" y2="61667"/>
                        <a14:foregroundMark x1="84308" y1="61429" x2="84308" y2="61429"/>
                        <a14:foregroundMark x1="85385" y1="55714" x2="85385" y2="55714"/>
                        <a14:foregroundMark x1="87077" y1="60952" x2="87077" y2="60952"/>
                        <a14:foregroundMark x1="86769" y1="50000" x2="86769" y2="50000"/>
                        <a14:foregroundMark x1="90000" y1="46905" x2="90000" y2="46905"/>
                        <a14:foregroundMark x1="93077" y1="51667" x2="93077" y2="51667"/>
                        <a14:foregroundMark x1="97077" y1="88095" x2="97077" y2="88095"/>
                        <a14:foregroundMark x1="95385" y1="94762" x2="95385" y2="94762"/>
                        <a14:foregroundMark x1="84308" y1="95714" x2="84308" y2="95714"/>
                        <a14:foregroundMark x1="82769" y1="97381" x2="83385" y2="97381"/>
                        <a14:foregroundMark x1="92000" y1="98333" x2="92000" y2="98333"/>
                        <a14:foregroundMark x1="93231" y1="96429" x2="92615" y2="96429"/>
                        <a14:foregroundMark x1="83538" y1="94762" x2="6154" y2="92619"/>
                        <a14:foregroundMark x1="6154" y1="92619" x2="35385" y2="99524"/>
                        <a14:foregroundMark x1="50615" y1="94762" x2="5231" y2="93333"/>
                        <a14:foregroundMark x1="5231" y1="93333" x2="12615" y2="99762"/>
                        <a14:foregroundMark x1="3692" y1="95714" x2="615" y2="92381"/>
                        <a14:foregroundMark x1="64769" y1="49762" x2="65077" y2="56905"/>
                        <a14:foregroundMark x1="57846" y1="52143" x2="60769" y2="60238"/>
                        <a14:foregroundMark x1="64923" y1="50238" x2="68769" y2="58810"/>
                        <a14:foregroundMark x1="29846" y1="37381" x2="27692" y2="53810"/>
                        <a14:foregroundMark x1="29231" y1="24762" x2="25538" y2="40476"/>
                        <a14:foregroundMark x1="25538" y1="40476" x2="25538" y2="40714"/>
                        <a14:foregroundMark x1="22462" y1="24048" x2="16615" y2="40238"/>
                        <a14:foregroundMark x1="16615" y1="40238" x2="18000" y2="42143"/>
                        <a14:foregroundMark x1="35538" y1="26667" x2="37692" y2="44286"/>
                        <a14:foregroundMark x1="37692" y1="44286" x2="21385" y2="41905"/>
                        <a14:foregroundMark x1="21385" y1="41905" x2="23846" y2="39048"/>
                        <a14:foregroundMark x1="14154" y1="43095" x2="26000" y2="65714"/>
                        <a14:foregroundMark x1="26000" y1="65714" x2="26308" y2="67619"/>
                      </a14:backgroundRemoval>
                    </a14:imgEffect>
                  </a14:imgLayer>
                </a14:imgProps>
              </a:ext>
              <a:ext uri="{28A0092B-C50C-407E-A947-70E740481C1C}">
                <a14:useLocalDpi xmlns:a14="http://schemas.microsoft.com/office/drawing/2010/main" val="0"/>
              </a:ext>
            </a:extLst>
          </a:blip>
          <a:stretch>
            <a:fillRect/>
          </a:stretch>
        </p:blipFill>
        <p:spPr>
          <a:xfrm>
            <a:off x="2843808" y="2779787"/>
            <a:ext cx="3672408" cy="23729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5" name="Rectangles 4"/>
          <p:cNvSpPr/>
          <p:nvPr/>
        </p:nvSpPr>
        <p:spPr>
          <a:xfrm>
            <a:off x="241617" y="2067694"/>
            <a:ext cx="8660765" cy="1754326"/>
          </a:xfrm>
          <a:prstGeom prst="rect">
            <a:avLst/>
          </a:prstGeom>
          <a:noFill/>
          <a:ln>
            <a:noFill/>
          </a:ln>
        </p:spPr>
        <p:txBody>
          <a:bodyPr wrap="square" rtlCol="0" anchor="t">
            <a:spAutoFit/>
          </a:bodyPr>
          <a:lstStyle/>
          <a:p>
            <a:pPr algn="ctr"/>
            <a:r>
              <a:rPr lang="en-US" altLang="zh-CN" sz="5400" b="1" dirty="0">
                <a:ln w="6600">
                  <a:solidFill>
                    <a:srgbClr val="FED9E0"/>
                  </a:solidFill>
                  <a:prstDash val="solid"/>
                </a:ln>
                <a:solidFill>
                  <a:srgbClr val="FE4242"/>
                </a:solidFill>
                <a:effectLst>
                  <a:outerShdw dist="38100" dir="2700000" algn="tl" rotWithShape="0">
                    <a:schemeClr val="accent2"/>
                  </a:outerShdw>
                </a:effectLst>
                <a:latin typeface="HP001 Kieu 5H" panose="020B0603050302020204" pitchFamily="34" charset="0"/>
              </a:rPr>
              <a:t>Xin </a:t>
            </a:r>
            <a:r>
              <a:rPr lang="en-US" altLang="zh-CN" sz="5400" b="1" dirty="0" err="1">
                <a:ln w="6600">
                  <a:solidFill>
                    <a:srgbClr val="FED9E0"/>
                  </a:solidFill>
                  <a:prstDash val="solid"/>
                </a:ln>
                <a:solidFill>
                  <a:srgbClr val="FE4242"/>
                </a:solidFill>
                <a:effectLst>
                  <a:outerShdw dist="38100" dir="2700000" algn="tl" rotWithShape="0">
                    <a:schemeClr val="accent2"/>
                  </a:outerShdw>
                </a:effectLst>
                <a:latin typeface="HP001 Kieu 5H" panose="020B0603050302020204" pitchFamily="34" charset="0"/>
              </a:rPr>
              <a:t>cảm</a:t>
            </a:r>
            <a:r>
              <a:rPr lang="en-US" altLang="zh-CN" sz="5400" b="1" dirty="0">
                <a:ln w="6600">
                  <a:solidFill>
                    <a:srgbClr val="FED9E0"/>
                  </a:solidFill>
                  <a:prstDash val="solid"/>
                </a:ln>
                <a:solidFill>
                  <a:srgbClr val="FE4242"/>
                </a:solidFill>
                <a:effectLst>
                  <a:outerShdw dist="38100" dir="2700000" algn="tl" rotWithShape="0">
                    <a:schemeClr val="accent2"/>
                  </a:outerShdw>
                </a:effectLst>
                <a:latin typeface="HP001 Kieu 5H" panose="020B0603050302020204" pitchFamily="34" charset="0"/>
              </a:rPr>
              <a:t> </a:t>
            </a:r>
            <a:r>
              <a:rPr lang="en-US" altLang="zh-CN" sz="5400" b="1" dirty="0" err="1">
                <a:ln w="6600">
                  <a:solidFill>
                    <a:srgbClr val="FED9E0"/>
                  </a:solidFill>
                  <a:prstDash val="solid"/>
                </a:ln>
                <a:solidFill>
                  <a:srgbClr val="FE4242"/>
                </a:solidFill>
                <a:effectLst>
                  <a:outerShdw dist="38100" dir="2700000" algn="tl" rotWithShape="0">
                    <a:schemeClr val="accent2"/>
                  </a:outerShdw>
                </a:effectLst>
                <a:latin typeface="HP001 Kieu 5H" panose="020B0603050302020204" pitchFamily="34" charset="0"/>
              </a:rPr>
              <a:t>ơn</a:t>
            </a:r>
            <a:r>
              <a:rPr lang="en-US" altLang="zh-CN" sz="5400" b="1" dirty="0">
                <a:ln w="6600">
                  <a:solidFill>
                    <a:srgbClr val="FED9E0"/>
                  </a:solidFill>
                  <a:prstDash val="solid"/>
                </a:ln>
                <a:solidFill>
                  <a:srgbClr val="FE4242"/>
                </a:solidFill>
                <a:effectLst>
                  <a:outerShdw dist="38100" dir="2700000" algn="tl" rotWithShape="0">
                    <a:schemeClr val="accent2"/>
                  </a:outerShdw>
                </a:effectLst>
                <a:latin typeface="HP001 Kieu 5H" panose="020B0603050302020204" pitchFamily="34" charset="0"/>
              </a:rPr>
              <a:t> </a:t>
            </a:r>
            <a:r>
              <a:rPr lang="en-US" altLang="zh-CN" sz="5400" b="1" dirty="0" err="1">
                <a:ln w="6600">
                  <a:solidFill>
                    <a:srgbClr val="FED9E0"/>
                  </a:solidFill>
                  <a:prstDash val="solid"/>
                </a:ln>
                <a:solidFill>
                  <a:srgbClr val="FE4242"/>
                </a:solidFill>
                <a:effectLst>
                  <a:outerShdw dist="38100" dir="2700000" algn="tl" rotWithShape="0">
                    <a:schemeClr val="accent2"/>
                  </a:outerShdw>
                </a:effectLst>
                <a:latin typeface="HP001 Kieu 5H" panose="020B0603050302020204" pitchFamily="34" charset="0"/>
              </a:rPr>
              <a:t>quý</a:t>
            </a:r>
            <a:r>
              <a:rPr lang="en-US" altLang="zh-CN" sz="5400" b="1" dirty="0">
                <a:ln w="6600">
                  <a:solidFill>
                    <a:srgbClr val="FED9E0"/>
                  </a:solidFill>
                  <a:prstDash val="solid"/>
                </a:ln>
                <a:solidFill>
                  <a:srgbClr val="FE4242"/>
                </a:solidFill>
                <a:effectLst>
                  <a:outerShdw dist="38100" dir="2700000" algn="tl" rotWithShape="0">
                    <a:schemeClr val="accent2"/>
                  </a:outerShdw>
                </a:effectLst>
                <a:latin typeface="HP001 Kieu 5H" panose="020B0603050302020204" pitchFamily="34" charset="0"/>
              </a:rPr>
              <a:t> </a:t>
            </a:r>
            <a:r>
              <a:rPr lang="en-US" altLang="zh-CN" sz="5400" b="1" dirty="0" err="1">
                <a:ln w="6600">
                  <a:solidFill>
                    <a:srgbClr val="FED9E0"/>
                  </a:solidFill>
                  <a:prstDash val="solid"/>
                </a:ln>
                <a:solidFill>
                  <a:srgbClr val="FE4242"/>
                </a:solidFill>
                <a:effectLst>
                  <a:outerShdw dist="38100" dir="2700000" algn="tl" rotWithShape="0">
                    <a:schemeClr val="accent2"/>
                  </a:outerShdw>
                </a:effectLst>
                <a:latin typeface="HP001 Kieu 5H" panose="020B0603050302020204" pitchFamily="34" charset="0"/>
              </a:rPr>
              <a:t>thầy</a:t>
            </a:r>
            <a:r>
              <a:rPr lang="en-US" altLang="zh-CN" sz="5400" b="1" dirty="0">
                <a:ln w="6600">
                  <a:solidFill>
                    <a:srgbClr val="FED9E0"/>
                  </a:solidFill>
                  <a:prstDash val="solid"/>
                </a:ln>
                <a:solidFill>
                  <a:srgbClr val="FE4242"/>
                </a:solidFill>
                <a:effectLst>
                  <a:outerShdw dist="38100" dir="2700000" algn="tl" rotWithShape="0">
                    <a:schemeClr val="accent2"/>
                  </a:outerShdw>
                </a:effectLst>
                <a:latin typeface="HP001 Kieu 5H" panose="020B0603050302020204" pitchFamily="34" charset="0"/>
              </a:rPr>
              <a:t> </a:t>
            </a:r>
            <a:r>
              <a:rPr lang="en-US" altLang="zh-CN" sz="5400" b="1" dirty="0" err="1">
                <a:ln w="6600">
                  <a:solidFill>
                    <a:srgbClr val="FED9E0"/>
                  </a:solidFill>
                  <a:prstDash val="solid"/>
                </a:ln>
                <a:solidFill>
                  <a:srgbClr val="FE4242"/>
                </a:solidFill>
                <a:effectLst>
                  <a:outerShdw dist="38100" dir="2700000" algn="tl" rotWithShape="0">
                    <a:schemeClr val="accent2"/>
                  </a:outerShdw>
                </a:effectLst>
                <a:latin typeface="HP001 Kieu 5H" panose="020B0603050302020204" pitchFamily="34" charset="0"/>
              </a:rPr>
              <a:t>cô</a:t>
            </a:r>
            <a:r>
              <a:rPr lang="en-US" altLang="zh-CN" sz="5400" b="1" dirty="0">
                <a:ln w="6600">
                  <a:solidFill>
                    <a:srgbClr val="FED9E0"/>
                  </a:solidFill>
                  <a:prstDash val="solid"/>
                </a:ln>
                <a:solidFill>
                  <a:srgbClr val="FE4242"/>
                </a:solidFill>
                <a:effectLst>
                  <a:outerShdw dist="38100" dir="2700000" algn="tl" rotWithShape="0">
                    <a:schemeClr val="accent2"/>
                  </a:outerShdw>
                </a:effectLst>
                <a:latin typeface="HP001 Kieu 5H" panose="020B0603050302020204" pitchFamily="34" charset="0"/>
              </a:rPr>
              <a:t> </a:t>
            </a:r>
            <a:r>
              <a:rPr lang="en-US" altLang="zh-CN" sz="5400" b="1" dirty="0" err="1">
                <a:ln w="6600">
                  <a:solidFill>
                    <a:srgbClr val="FED9E0"/>
                  </a:solidFill>
                  <a:prstDash val="solid"/>
                </a:ln>
                <a:solidFill>
                  <a:srgbClr val="FE4242"/>
                </a:solidFill>
                <a:effectLst>
                  <a:outerShdw dist="38100" dir="2700000" algn="tl" rotWithShape="0">
                    <a:schemeClr val="accent2"/>
                  </a:outerShdw>
                </a:effectLst>
                <a:latin typeface="HP001 Kieu 5H" panose="020B0603050302020204" pitchFamily="34" charset="0"/>
              </a:rPr>
              <a:t>đã</a:t>
            </a:r>
            <a:r>
              <a:rPr lang="en-US" altLang="zh-CN" sz="5400" b="1" dirty="0">
                <a:ln w="6600">
                  <a:solidFill>
                    <a:srgbClr val="FED9E0"/>
                  </a:solidFill>
                  <a:prstDash val="solid"/>
                </a:ln>
                <a:solidFill>
                  <a:srgbClr val="FE4242"/>
                </a:solidFill>
                <a:effectLst>
                  <a:outerShdw dist="38100" dir="2700000" algn="tl" rotWithShape="0">
                    <a:schemeClr val="accent2"/>
                  </a:outerShdw>
                </a:effectLst>
                <a:latin typeface="HP001 Kieu 5H" panose="020B0603050302020204" pitchFamily="34" charset="0"/>
              </a:rPr>
              <a:t> </a:t>
            </a:r>
            <a:r>
              <a:rPr lang="en-US" altLang="zh-CN" sz="5400" b="1" dirty="0" err="1">
                <a:ln w="6600">
                  <a:solidFill>
                    <a:srgbClr val="FED9E0"/>
                  </a:solidFill>
                  <a:prstDash val="solid"/>
                </a:ln>
                <a:solidFill>
                  <a:srgbClr val="FE4242"/>
                </a:solidFill>
                <a:effectLst>
                  <a:outerShdw dist="38100" dir="2700000" algn="tl" rotWithShape="0">
                    <a:schemeClr val="accent2"/>
                  </a:outerShdw>
                </a:effectLst>
                <a:latin typeface="HP001 Kieu 5H" panose="020B0603050302020204" pitchFamily="34" charset="0"/>
              </a:rPr>
              <a:t>theo</a:t>
            </a:r>
            <a:r>
              <a:rPr lang="en-US" altLang="zh-CN" sz="5400" b="1" dirty="0">
                <a:ln w="6600">
                  <a:solidFill>
                    <a:srgbClr val="FED9E0"/>
                  </a:solidFill>
                  <a:prstDash val="solid"/>
                </a:ln>
                <a:solidFill>
                  <a:srgbClr val="FE4242"/>
                </a:solidFill>
                <a:effectLst>
                  <a:outerShdw dist="38100" dir="2700000" algn="tl" rotWithShape="0">
                    <a:schemeClr val="accent2"/>
                  </a:outerShdw>
                </a:effectLst>
                <a:latin typeface="HP001 Kieu 5H" panose="020B0603050302020204" pitchFamily="34" charset="0"/>
              </a:rPr>
              <a:t> </a:t>
            </a:r>
            <a:r>
              <a:rPr lang="en-US" altLang="zh-CN" sz="5400" b="1" dirty="0" err="1">
                <a:ln w="6600">
                  <a:solidFill>
                    <a:srgbClr val="FED9E0"/>
                  </a:solidFill>
                  <a:prstDash val="solid"/>
                </a:ln>
                <a:solidFill>
                  <a:srgbClr val="FE4242"/>
                </a:solidFill>
                <a:effectLst>
                  <a:outerShdw dist="38100" dir="2700000" algn="tl" rotWithShape="0">
                    <a:schemeClr val="accent2"/>
                  </a:outerShdw>
                </a:effectLst>
                <a:latin typeface="HP001 Kieu 5H" panose="020B0603050302020204" pitchFamily="34" charset="0"/>
              </a:rPr>
              <a:t>dõi</a:t>
            </a:r>
            <a:r>
              <a:rPr lang="en-US" altLang="zh-CN" sz="5400" b="1" dirty="0">
                <a:ln w="6600">
                  <a:solidFill>
                    <a:srgbClr val="FED9E0"/>
                  </a:solidFill>
                  <a:prstDash val="solid"/>
                </a:ln>
                <a:solidFill>
                  <a:srgbClr val="FE4242"/>
                </a:solidFill>
                <a:effectLst>
                  <a:outerShdw dist="38100" dir="2700000" algn="tl" rotWithShape="0">
                    <a:schemeClr val="accent2"/>
                  </a:outerShdw>
                </a:effectLst>
                <a:latin typeface="HP001 Kieu 5H" panose="020B06030503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D:\传网\PPT\员工风采PPT\1\69.png"/>
          <p:cNvPicPr>
            <a:picLocks noChangeAspect="1" noChangeArrowheads="1"/>
          </p:cNvPicPr>
          <p:nvPr/>
        </p:nvPicPr>
        <p:blipFill rotWithShape="1">
          <a:blip r:embed="rId3">
            <a:extLst>
              <a:ext uri="{28A0092B-C50C-407E-A947-70E740481C1C}">
                <a14:useLocalDpi xmlns:a14="http://schemas.microsoft.com/office/drawing/2010/main" val="0"/>
              </a:ext>
            </a:extLst>
          </a:blip>
          <a:srcRect l="4942" t="6294" r="10346" b="52237"/>
          <a:stretch>
            <a:fillRect/>
          </a:stretch>
        </p:blipFill>
        <p:spPr bwMode="auto">
          <a:xfrm>
            <a:off x="-138944" y="-21039"/>
            <a:ext cx="9422840" cy="25922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传网\PPT\员工风采PPT\1\8.png"/>
          <p:cNvPicPr>
            <a:picLocks noChangeAspect="1" noChangeArrowheads="1"/>
          </p:cNvPicPr>
          <p:nvPr/>
        </p:nvPicPr>
        <p:blipFill rotWithShape="1">
          <a:blip r:embed="rId4">
            <a:extLst>
              <a:ext uri="{28A0092B-C50C-407E-A947-70E740481C1C}">
                <a14:useLocalDpi xmlns:a14="http://schemas.microsoft.com/office/drawing/2010/main" val="0"/>
              </a:ext>
            </a:extLst>
          </a:blip>
          <a:srcRect r="67383"/>
          <a:stretch>
            <a:fillRect/>
          </a:stretch>
        </p:blipFill>
        <p:spPr bwMode="auto">
          <a:xfrm>
            <a:off x="4242" y="-1588"/>
            <a:ext cx="2986087"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传网\PPT\员工风采PPT\1\63.png"/>
          <p:cNvPicPr>
            <a:picLocks noChangeAspect="1" noChangeArrowheads="1"/>
          </p:cNvPicPr>
          <p:nvPr/>
        </p:nvPicPr>
        <p:blipFill rotWithShape="1">
          <a:blip r:embed="rId5">
            <a:extLst>
              <a:ext uri="{28A0092B-C50C-407E-A947-70E740481C1C}">
                <a14:useLocalDpi xmlns:a14="http://schemas.microsoft.com/office/drawing/2010/main" val="0"/>
              </a:ext>
            </a:extLst>
          </a:blip>
          <a:srcRect t="72200"/>
          <a:stretch>
            <a:fillRect/>
          </a:stretch>
        </p:blipFill>
        <p:spPr bwMode="auto">
          <a:xfrm>
            <a:off x="0" y="3713162"/>
            <a:ext cx="9155112" cy="14303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传网\PPT\员工风采PPT\1\6.png"/>
          <p:cNvPicPr>
            <a:picLocks noChangeAspect="1" noChangeArrowheads="1"/>
          </p:cNvPicPr>
          <p:nvPr/>
        </p:nvPicPr>
        <p:blipFill rotWithShape="1">
          <a:blip r:embed="rId6">
            <a:extLst>
              <a:ext uri="{28A0092B-C50C-407E-A947-70E740481C1C}">
                <a14:useLocalDpi xmlns:a14="http://schemas.microsoft.com/office/drawing/2010/main" val="0"/>
              </a:ext>
            </a:extLst>
          </a:blip>
          <a:srcRect l="76106" b="7621"/>
          <a:stretch>
            <a:fillRect/>
          </a:stretch>
        </p:blipFill>
        <p:spPr bwMode="auto">
          <a:xfrm>
            <a:off x="7956376" y="1657233"/>
            <a:ext cx="1590600" cy="3455919"/>
          </a:xfrm>
          <a:prstGeom prst="rect">
            <a:avLst/>
          </a:prstGeom>
          <a:noFill/>
          <a:extLst>
            <a:ext uri="{909E8E84-426E-40DD-AFC4-6F175D3DCCD1}">
              <a14:hiddenFill xmlns:a14="http://schemas.microsoft.com/office/drawing/2010/main">
                <a:solidFill>
                  <a:srgbClr val="FFFFFF"/>
                </a:solidFill>
              </a14:hiddenFill>
            </a:ext>
          </a:extLst>
        </p:spPr>
      </p:pic>
      <p:sp>
        <p:nvSpPr>
          <p:cNvPr id="3075" name="WordArt 20"/>
          <p:cNvSpPr>
            <a:spLocks noTextEdit="1"/>
          </p:cNvSpPr>
          <p:nvPr/>
        </p:nvSpPr>
        <p:spPr>
          <a:xfrm>
            <a:off x="3275965" y="2272665"/>
            <a:ext cx="3809365" cy="438785"/>
          </a:xfrm>
          <a:prstGeom prst="rect">
            <a:avLst/>
          </a:prstGeom>
        </p:spPr>
        <p:txBody>
          <a:bodyPr wrap="none" fromWordArt="1">
            <a:prstTxWarp prst="textPlain">
              <a:avLst>
                <a:gd name="adj" fmla="val 50000"/>
              </a:avLst>
            </a:prstTxWarp>
            <a:normAutofit/>
          </a:bodyPr>
          <a:lstStyle/>
          <a:p>
            <a:pPr algn="ctr"/>
            <a:r>
              <a:rPr lang="en-US" sz="1400" b="1">
                <a:solidFill>
                  <a:schemeClr val="tx2"/>
                </a:solidFill>
                <a:latin typeface="Times New Roman" panose="02020603050405020304" pitchFamily="18" charset="0"/>
                <a:ea typeface="Times New Roman" panose="02020603050405020304" pitchFamily="18" charset="0"/>
              </a:rPr>
              <a:t>Luyện từ và câu</a:t>
            </a:r>
          </a:p>
        </p:txBody>
      </p:sp>
      <p:sp>
        <p:nvSpPr>
          <p:cNvPr id="3" name="Title 2"/>
          <p:cNvSpPr>
            <a:spLocks noGrp="1"/>
          </p:cNvSpPr>
          <p:nvPr>
            <p:ph type="title"/>
          </p:nvPr>
        </p:nvSpPr>
        <p:spPr>
          <a:xfrm>
            <a:off x="2700020" y="2711450"/>
            <a:ext cx="4962525" cy="1347470"/>
          </a:xfrm>
        </p:spPr>
        <p:txBody>
          <a:bodyPr vert="horz" wrap="square" lIns="91440" tIns="45720" rIns="91440" bIns="45720" numCol="1" anchor="ctr" anchorCtr="0" compatLnSpc="1">
            <a:noAutofit/>
          </a:bodyPr>
          <a:lstStyle/>
          <a:p>
            <a:pPr eaLnBrk="1" hangingPunct="1">
              <a:buNone/>
            </a:pPr>
            <a:r>
              <a:rPr sz="4800" b="1" dirty="0">
                <a:solidFill>
                  <a:srgbClr val="333F50"/>
                </a:solidFill>
                <a:latin typeface="Times New Roman" panose="02020603050405020304" pitchFamily="18" charset="0"/>
                <a:cs typeface="Times New Roman" panose="02020603050405020304" pitchFamily="18" charset="0"/>
              </a:rPr>
              <a:t>TỪ TRÁI NGHĨA</a:t>
            </a:r>
            <a:endParaRPr sz="4800" b="1" dirty="0">
              <a:solidFill>
                <a:srgbClr val="333F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80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600"/>
                                        <p:tgtEl>
                                          <p:spTgt spid="12"/>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fade">
                                      <p:cBhvr>
                                        <p:cTn id="21" dur="1000"/>
                                        <p:tgtEl>
                                          <p:spTgt spid="3075"/>
                                        </p:tgtEl>
                                      </p:cBhvr>
                                    </p:animEffect>
                                    <p:anim calcmode="lin" valueType="num">
                                      <p:cBhvr>
                                        <p:cTn id="22" dur="1000" fill="hold"/>
                                        <p:tgtEl>
                                          <p:spTgt spid="3075"/>
                                        </p:tgtEl>
                                        <p:attrNameLst>
                                          <p:attrName>ppt_x</p:attrName>
                                        </p:attrNameLst>
                                      </p:cBhvr>
                                      <p:tavLst>
                                        <p:tav tm="0">
                                          <p:val>
                                            <p:strVal val="#ppt_x"/>
                                          </p:val>
                                        </p:tav>
                                        <p:tav tm="100000">
                                          <p:val>
                                            <p:strVal val="#ppt_x"/>
                                          </p:val>
                                        </p:tav>
                                      </p:tavLst>
                                    </p:anim>
                                    <p:anim calcmode="lin" valueType="num">
                                      <p:cBhvr>
                                        <p:cTn id="23" dur="1000" fill="hold"/>
                                        <p:tgtEl>
                                          <p:spTgt spid="3075"/>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s 3"/>
          <p:cNvSpPr/>
          <p:nvPr/>
        </p:nvSpPr>
        <p:spPr>
          <a:xfrm>
            <a:off x="2555558" y="267970"/>
            <a:ext cx="4110355" cy="829945"/>
          </a:xfrm>
          <a:prstGeom prst="rect">
            <a:avLst/>
          </a:prstGeom>
          <a:noFill/>
          <a:ln>
            <a:noFill/>
          </a:ln>
        </p:spPr>
        <p:txBody>
          <a:bodyPr wrap="none" rtlCol="0" anchor="t">
            <a:spAutoFit/>
          </a:bodyPr>
          <a:lstStyle/>
          <a:p>
            <a:pPr algn="ctr"/>
            <a:r>
              <a:rPr lang="en-US" altLang="zh-CN" sz="4800" b="1">
                <a:ln w="13462">
                  <a:solidFill>
                    <a:schemeClr val="bg1"/>
                  </a:solidFill>
                  <a:prstDash val="solid"/>
                </a:ln>
                <a:solidFill>
                  <a:schemeClr val="tx1">
                    <a:lumMod val="85000"/>
                    <a:lumOff val="15000"/>
                  </a:schemeClr>
                </a:solidFill>
                <a:effectLst>
                  <a:outerShdw dist="38100" dir="2700000" algn="bl" rotWithShape="0">
                    <a:schemeClr val="accent5"/>
                  </a:outerShdw>
                </a:effectLst>
              </a:rPr>
              <a:t>Yêu cầu cần đạt</a:t>
            </a:r>
          </a:p>
        </p:txBody>
      </p:sp>
      <p:pic>
        <p:nvPicPr>
          <p:cNvPr id="5" name="Content Placeholder 4" descr="keditbookmarks"/>
          <p:cNvPicPr>
            <a:picLocks noGrp="1" noChangeAspect="1"/>
          </p:cNvPicPr>
          <p:nvPr>
            <p:ph idx="1"/>
          </p:nvPr>
        </p:nvPicPr>
        <p:blipFill>
          <a:blip r:embed="rId2"/>
          <a:stretch>
            <a:fillRect/>
          </a:stretch>
        </p:blipFill>
        <p:spPr>
          <a:xfrm rot="20940000">
            <a:off x="471170" y="1279525"/>
            <a:ext cx="868045" cy="868045"/>
          </a:xfrm>
          <a:prstGeom prst="rect">
            <a:avLst/>
          </a:prstGeom>
        </p:spPr>
      </p:pic>
      <p:sp>
        <p:nvSpPr>
          <p:cNvPr id="7" name="Text Box 6"/>
          <p:cNvSpPr txBox="1"/>
          <p:nvPr/>
        </p:nvSpPr>
        <p:spPr>
          <a:xfrm>
            <a:off x="684530" y="1452245"/>
            <a:ext cx="631190" cy="521970"/>
          </a:xfrm>
          <a:prstGeom prst="rect">
            <a:avLst/>
          </a:prstGeom>
          <a:noFill/>
        </p:spPr>
        <p:txBody>
          <a:bodyPr wrap="square" rtlCol="0">
            <a:spAutoFit/>
          </a:bodyPr>
          <a:lstStyle/>
          <a:p>
            <a:r>
              <a:rPr lang="en-US" sz="2800"/>
              <a:t>1</a:t>
            </a:r>
          </a:p>
        </p:txBody>
      </p:sp>
      <p:sp>
        <p:nvSpPr>
          <p:cNvPr id="8" name="Text Box 7"/>
          <p:cNvSpPr txBox="1"/>
          <p:nvPr/>
        </p:nvSpPr>
        <p:spPr>
          <a:xfrm>
            <a:off x="1485900" y="1348105"/>
            <a:ext cx="7004050" cy="953135"/>
          </a:xfrm>
          <a:prstGeom prst="rect">
            <a:avLst/>
          </a:prstGeom>
          <a:noFill/>
        </p:spPr>
        <p:txBody>
          <a:bodyPr wrap="square" rtlCol="0">
            <a:spAutoFit/>
          </a:bodyPr>
          <a:lstStyle/>
          <a:p>
            <a:pPr algn="l"/>
            <a:r>
              <a:rPr lang="en-US" sz="2800">
                <a:latin typeface="Times New Roman" panose="02020603050405020304" pitchFamily="18" charset="0"/>
                <a:cs typeface="Calibri" panose="020F0502020204030204" charset="0"/>
                <a:sym typeface="+mn-ea"/>
              </a:rPr>
              <a:t>Hiểu thế nào là từ trái nghĩa, tác dụng của từ trái nghĩa, hiểu nghĩa một số cặp từ trái nghĩa.</a:t>
            </a:r>
          </a:p>
        </p:txBody>
      </p:sp>
      <p:sp>
        <p:nvSpPr>
          <p:cNvPr id="9" name="Text Box 8"/>
          <p:cNvSpPr txBox="1"/>
          <p:nvPr/>
        </p:nvSpPr>
        <p:spPr>
          <a:xfrm>
            <a:off x="1437640" y="2572385"/>
            <a:ext cx="7263130" cy="953135"/>
          </a:xfrm>
          <a:prstGeom prst="rect">
            <a:avLst/>
          </a:prstGeom>
          <a:noFill/>
        </p:spPr>
        <p:txBody>
          <a:bodyPr wrap="square" rtlCol="0">
            <a:spAutoFit/>
          </a:bodyPr>
          <a:lstStyle/>
          <a:p>
            <a:pPr indent="0" algn="l"/>
            <a:r>
              <a:rPr lang="en-US" sz="2800">
                <a:latin typeface="Times New Roman" panose="02020603050405020304" pitchFamily="18" charset="0"/>
                <a:cs typeface="Calibri" panose="020F0502020204030204" charset="0"/>
                <a:sym typeface="+mn-ea"/>
              </a:rPr>
              <a:t>Nhận biết được cặp từ trái nghĩa trong các thành ngữ, tục ngữ. </a:t>
            </a:r>
          </a:p>
        </p:txBody>
      </p:sp>
      <p:pic>
        <p:nvPicPr>
          <p:cNvPr id="10" name="Content Placeholder 4" descr="keditbookmarks"/>
          <p:cNvPicPr>
            <a:picLocks noChangeAspect="1"/>
          </p:cNvPicPr>
          <p:nvPr/>
        </p:nvPicPr>
        <p:blipFill>
          <a:blip r:embed="rId2"/>
          <a:stretch>
            <a:fillRect/>
          </a:stretch>
        </p:blipFill>
        <p:spPr>
          <a:xfrm rot="20940000">
            <a:off x="471170" y="2543810"/>
            <a:ext cx="868045" cy="868045"/>
          </a:xfrm>
          <a:prstGeom prst="rect">
            <a:avLst/>
          </a:prstGeom>
        </p:spPr>
      </p:pic>
      <p:sp>
        <p:nvSpPr>
          <p:cNvPr id="11" name="Text Box 10"/>
          <p:cNvSpPr txBox="1"/>
          <p:nvPr/>
        </p:nvSpPr>
        <p:spPr>
          <a:xfrm>
            <a:off x="684530" y="2716530"/>
            <a:ext cx="631190" cy="521970"/>
          </a:xfrm>
          <a:prstGeom prst="rect">
            <a:avLst/>
          </a:prstGeom>
          <a:noFill/>
        </p:spPr>
        <p:txBody>
          <a:bodyPr wrap="square" rtlCol="0">
            <a:spAutoFit/>
          </a:bodyPr>
          <a:lstStyle/>
          <a:p>
            <a:r>
              <a:rPr lang="en-US" sz="2800"/>
              <a:t>2</a:t>
            </a:r>
          </a:p>
        </p:txBody>
      </p:sp>
      <p:pic>
        <p:nvPicPr>
          <p:cNvPr id="2" name="Content Placeholder 4" descr="keditbookmarks"/>
          <p:cNvPicPr>
            <a:picLocks noChangeAspect="1"/>
          </p:cNvPicPr>
          <p:nvPr/>
        </p:nvPicPr>
        <p:blipFill>
          <a:blip r:embed="rId2"/>
          <a:stretch>
            <a:fillRect/>
          </a:stretch>
        </p:blipFill>
        <p:spPr>
          <a:xfrm rot="20940000">
            <a:off x="542290" y="3768090"/>
            <a:ext cx="868045" cy="868045"/>
          </a:xfrm>
          <a:prstGeom prst="rect">
            <a:avLst/>
          </a:prstGeom>
        </p:spPr>
      </p:pic>
      <p:sp>
        <p:nvSpPr>
          <p:cNvPr id="3" name="Text Box 2"/>
          <p:cNvSpPr txBox="1"/>
          <p:nvPr/>
        </p:nvSpPr>
        <p:spPr>
          <a:xfrm>
            <a:off x="755650" y="3940810"/>
            <a:ext cx="631190" cy="521970"/>
          </a:xfrm>
          <a:prstGeom prst="rect">
            <a:avLst/>
          </a:prstGeom>
          <a:noFill/>
        </p:spPr>
        <p:txBody>
          <a:bodyPr wrap="square" rtlCol="0">
            <a:spAutoFit/>
          </a:bodyPr>
          <a:lstStyle/>
          <a:p>
            <a:r>
              <a:rPr lang="en-US" sz="2800"/>
              <a:t>3</a:t>
            </a:r>
          </a:p>
        </p:txBody>
      </p:sp>
      <p:sp>
        <p:nvSpPr>
          <p:cNvPr id="6" name="Text Box 5"/>
          <p:cNvSpPr txBox="1"/>
          <p:nvPr/>
        </p:nvSpPr>
        <p:spPr>
          <a:xfrm>
            <a:off x="1475740" y="3868420"/>
            <a:ext cx="7014210" cy="953135"/>
          </a:xfrm>
          <a:prstGeom prst="rect">
            <a:avLst/>
          </a:prstGeom>
          <a:noFill/>
        </p:spPr>
        <p:txBody>
          <a:bodyPr wrap="square" rtlCol="0">
            <a:spAutoFit/>
          </a:bodyPr>
          <a:lstStyle/>
          <a:p>
            <a:pPr indent="0" algn="l"/>
            <a:r>
              <a:rPr lang="en-US" sz="2800">
                <a:latin typeface="Times New Roman" panose="02020603050405020304" pitchFamily="18" charset="0"/>
                <a:cs typeface="Calibri" panose="020F0502020204030204" charset="0"/>
                <a:sym typeface="+mn-ea"/>
              </a:rPr>
              <a:t>Sử dụng từ trái nghĩa: tìm từ trái nghĩa, đặt câu với từ trái nghĩa.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s 9"/>
          <p:cNvSpPr/>
          <p:nvPr/>
        </p:nvSpPr>
        <p:spPr>
          <a:xfrm>
            <a:off x="1882140" y="1419225"/>
            <a:ext cx="7261860" cy="2893060"/>
          </a:xfrm>
          <a:prstGeom prst="rect">
            <a:avLst/>
          </a:prstGeom>
          <a:solidFill>
            <a:srgbClr val="FA6454">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s 5"/>
          <p:cNvSpPr/>
          <p:nvPr/>
        </p:nvSpPr>
        <p:spPr>
          <a:xfrm>
            <a:off x="4643756" y="2355215"/>
            <a:ext cx="3506470" cy="1014730"/>
          </a:xfrm>
          <a:prstGeom prst="rect">
            <a:avLst/>
          </a:prstGeom>
          <a:noFill/>
          <a:ln>
            <a:noFill/>
          </a:ln>
        </p:spPr>
        <p:txBody>
          <a:bodyPr wrap="none" rtlCol="0" anchor="t">
            <a:spAutoFit/>
          </a:bodyPr>
          <a:lstStyle/>
          <a:p>
            <a:pPr algn="ctr"/>
            <a:r>
              <a:rPr lang="en-US" altLang="zh-CN" sz="6000">
                <a:ln w="9525">
                  <a:solidFill>
                    <a:schemeClr val="bg1"/>
                  </a:solidFill>
                  <a:prstDash val="solid"/>
                </a:ln>
                <a:solidFill>
                  <a:schemeClr val="tx1"/>
                </a:solidFill>
                <a:effectLst/>
                <a:latin typeface="iCiel Cadena" panose="02000503000000020004" charset="0"/>
                <a:cs typeface="iCiel Cadena" panose="02000503000000020004" charset="0"/>
              </a:rPr>
              <a:t>Khám phá</a:t>
            </a:r>
          </a:p>
        </p:txBody>
      </p:sp>
      <p:pic>
        <p:nvPicPr>
          <p:cNvPr id="3" name="Content Placeholder 2" descr="pngegg (48)"/>
          <p:cNvPicPr>
            <a:picLocks noGrp="1" noChangeAspect="1"/>
          </p:cNvPicPr>
          <p:nvPr>
            <p:ph idx="1"/>
          </p:nvPr>
        </p:nvPicPr>
        <p:blipFill>
          <a:blip r:embed="rId2"/>
          <a:stretch>
            <a:fillRect/>
          </a:stretch>
        </p:blipFill>
        <p:spPr>
          <a:xfrm>
            <a:off x="-180340" y="554990"/>
            <a:ext cx="4391025" cy="4581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ribbon-1202757_960_720"/>
          <p:cNvPicPr>
            <a:picLocks noGrp="1" noChangeAspect="1"/>
          </p:cNvPicPr>
          <p:nvPr>
            <p:ph idx="1"/>
          </p:nvPr>
        </p:nvPicPr>
        <p:blipFill>
          <a:blip r:embed="rId3"/>
          <a:stretch>
            <a:fillRect/>
          </a:stretch>
        </p:blipFill>
        <p:spPr>
          <a:xfrm rot="16200000">
            <a:off x="752475" y="-1129665"/>
            <a:ext cx="1673225" cy="3394710"/>
          </a:xfrm>
          <a:prstGeom prst="rect">
            <a:avLst/>
          </a:prstGeom>
        </p:spPr>
      </p:pic>
      <p:sp>
        <p:nvSpPr>
          <p:cNvPr id="14345" name="Text Box 9"/>
          <p:cNvSpPr txBox="1"/>
          <p:nvPr/>
        </p:nvSpPr>
        <p:spPr>
          <a:xfrm>
            <a:off x="323850" y="339725"/>
            <a:ext cx="2188845" cy="553085"/>
          </a:xfrm>
          <a:prstGeom prst="rect">
            <a:avLst/>
          </a:prstGeom>
          <a:noFill/>
          <a:ln w="9525">
            <a:noFill/>
          </a:ln>
          <a:extLst>
            <a:ext uri="{909E8E84-426E-40DD-AFC4-6F175D3DCCD1}">
              <a14:hiddenFill xmlns:a14="http://schemas.microsoft.com/office/drawing/2010/main">
                <a:solidFill>
                  <a:schemeClr val="bg1"/>
                </a:solidFill>
              </a14:hiddenFill>
            </a:ext>
          </a:extLst>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 typeface="Wingdings" panose="05000000000000000000" pitchFamily="2" charset="2"/>
              <a:buNone/>
            </a:pPr>
            <a:r>
              <a:rPr lang="en-US" altLang="en-US" sz="3000" b="1" dirty="0">
                <a:solidFill>
                  <a:srgbClr val="C00000"/>
                </a:solidFill>
                <a:latin typeface="Times New Roman" panose="02020603050405020304" pitchFamily="18" charset="0"/>
                <a:cs typeface="Times New Roman" panose="02020603050405020304" pitchFamily="18" charset="0"/>
              </a:rPr>
              <a:t>I. Nhận xét</a:t>
            </a:r>
            <a:endParaRPr lang="en-US" altLang="en-US" sz="3000" b="1" dirty="0">
              <a:solidFill>
                <a:srgbClr val="C00000"/>
              </a:solidFill>
              <a:latin typeface="Times New Roman" panose="02020603050405020304" pitchFamily="18" charset="0"/>
              <a:ea typeface="Times New Roman" panose="02020603050405020304" pitchFamily="18" charset="0"/>
            </a:endParaRPr>
          </a:p>
        </p:txBody>
      </p:sp>
      <p:sp>
        <p:nvSpPr>
          <p:cNvPr id="14346" name="Text Box 10"/>
          <p:cNvSpPr txBox="1">
            <a:spLocks noChangeArrowheads="1"/>
          </p:cNvSpPr>
          <p:nvPr/>
        </p:nvSpPr>
        <p:spPr bwMode="auto">
          <a:xfrm>
            <a:off x="323850" y="1130935"/>
            <a:ext cx="54597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2400" b="1" dirty="0">
                <a:solidFill>
                  <a:srgbClr val="333F50"/>
                </a:solidFill>
                <a:latin typeface="Times New Roman" panose="02020603050405020304" pitchFamily="18" charset="0"/>
                <a:cs typeface="Times New Roman" panose="02020603050405020304" pitchFamily="18" charset="0"/>
              </a:rPr>
              <a:t>1. So sánh nghĩa của các từ in đậm:</a:t>
            </a:r>
            <a:endParaRPr lang="en-US" altLang="en-US" sz="2400" b="1" dirty="0">
              <a:solidFill>
                <a:srgbClr val="333F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347" name="Text Box 11"/>
          <p:cNvSpPr txBox="1">
            <a:spLocks noChangeArrowheads="1"/>
          </p:cNvSpPr>
          <p:nvPr/>
        </p:nvSpPr>
        <p:spPr bwMode="auto">
          <a:xfrm>
            <a:off x="540385" y="1716405"/>
            <a:ext cx="8062595" cy="2556555"/>
          </a:xfrm>
          <a:prstGeom prst="round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ct val="50000"/>
              </a:spcBef>
              <a:buFontTx/>
              <a:buNone/>
            </a:pP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400" dirty="0">
                <a:solidFill>
                  <a:srgbClr val="262626"/>
                </a:solidFill>
                <a:latin typeface="Times New Roman" panose="02020603050405020304" pitchFamily="18" charset="0"/>
                <a:cs typeface="Times New Roman" panose="02020603050405020304" pitchFamily="18" charset="0"/>
              </a:rPr>
              <a:t>Phrăng Đơ Bô-en l</a:t>
            </a:r>
            <a:r>
              <a:rPr lang="en-US" altLang="en-US" sz="2400" dirty="0">
                <a:solidFill>
                  <a:srgbClr val="262626"/>
                </a:solidFill>
                <a:latin typeface="Times New Roman" panose="02020603050405020304" pitchFamily="18" charset="0"/>
                <a:ea typeface="Times New Roman" panose="02020603050405020304" pitchFamily="18" charset="0"/>
              </a:rPr>
              <a:t>à</a:t>
            </a:r>
            <a:r>
              <a:rPr lang="en-US" altLang="en-US" sz="2400" dirty="0">
                <a:solidFill>
                  <a:srgbClr val="262626"/>
                </a:solidFill>
                <a:latin typeface="Times New Roman" panose="02020603050405020304" pitchFamily="18" charset="0"/>
                <a:cs typeface="Times New Roman" panose="02020603050405020304" pitchFamily="18" charset="0"/>
              </a:rPr>
              <a:t> một người gốc Bỉ trong quân đội Pháp xâm lược Việt Nam. Nhận rõ tính ch</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ất </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rPr>
              <a:t>phi nghĩa</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của cuộc chiến tranh xâm lược, năm 1949, ông chạy sang h</a:t>
            </a:r>
            <a:r>
              <a:rPr lang="en-US" altLang="en-US" sz="2400" dirty="0">
                <a:solidFill>
                  <a:schemeClr val="tx1">
                    <a:lumMod val="95000"/>
                    <a:lumOff val="5000"/>
                  </a:schemeClr>
                </a:solidFill>
                <a:latin typeface="Times New Roman" panose="02020603050405020304" pitchFamily="18" charset="0"/>
                <a:ea typeface="Times New Roman" panose="02020603050405020304" pitchFamily="18" charset="0"/>
              </a:rPr>
              <a:t>à</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ng ngũ quân đội ta, lấy tên Việt l</a:t>
            </a:r>
            <a:r>
              <a:rPr lang="en-US" altLang="en-US" sz="2400" dirty="0">
                <a:solidFill>
                  <a:schemeClr val="tx1">
                    <a:lumMod val="95000"/>
                    <a:lumOff val="5000"/>
                  </a:schemeClr>
                </a:solidFill>
                <a:latin typeface="Times New Roman" panose="02020603050405020304" pitchFamily="18" charset="0"/>
                <a:ea typeface="Times New Roman" panose="02020603050405020304" pitchFamily="18" charset="0"/>
              </a:rPr>
              <a:t>à</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Phan Lăng. Năm 1986, Phan Lăng cùng con trai đi thăm Việt Nam, về lại nơi ông đã từng chiến đấu vì </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rPr>
              <a:t>chính nghĩa</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altLang="en-US" sz="2400"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46"/>
                                        </p:tgtEl>
                                        <p:attrNameLst>
                                          <p:attrName>style.visibility</p:attrName>
                                        </p:attrNameLst>
                                      </p:cBhvr>
                                      <p:to>
                                        <p:strVal val="visible"/>
                                      </p:to>
                                    </p:set>
                                    <p:animEffect transition="in" filter="fade">
                                      <p:cBhvr>
                                        <p:cTn id="7" dur="500"/>
                                        <p:tgtEl>
                                          <p:spTgt spid="143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347"/>
                                        </p:tgtEl>
                                        <p:attrNameLst>
                                          <p:attrName>style.visibility</p:attrName>
                                        </p:attrNameLst>
                                      </p:cBhvr>
                                      <p:to>
                                        <p:strVal val="visible"/>
                                      </p:to>
                                    </p:set>
                                    <p:animEffect transition="in" filter="fade">
                                      <p:cBhvr>
                                        <p:cTn id="11"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6" grpId="0"/>
      <p:bldP spid="143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图片 10245" descr="22"/>
          <p:cNvPicPr>
            <a:picLocks noChangeAspect="1"/>
          </p:cNvPicPr>
          <p:nvPr/>
        </p:nvPicPr>
        <p:blipFill>
          <a:blip r:embed="rId3"/>
          <a:stretch>
            <a:fillRect/>
          </a:stretch>
        </p:blipFill>
        <p:spPr>
          <a:xfrm>
            <a:off x="323086" y="123478"/>
            <a:ext cx="4121785" cy="3698875"/>
          </a:xfrm>
          <a:prstGeom prst="rect">
            <a:avLst/>
          </a:prstGeom>
          <a:noFill/>
          <a:ln w="9525">
            <a:noFill/>
          </a:ln>
        </p:spPr>
      </p:pic>
      <p:pic>
        <p:nvPicPr>
          <p:cNvPr id="3" name="图片 10245" descr="22"/>
          <p:cNvPicPr>
            <a:picLocks noChangeAspect="1"/>
          </p:cNvPicPr>
          <p:nvPr/>
        </p:nvPicPr>
        <p:blipFill>
          <a:blip r:embed="rId3"/>
          <a:stretch>
            <a:fillRect/>
          </a:stretch>
        </p:blipFill>
        <p:spPr>
          <a:xfrm>
            <a:off x="4716016" y="123478"/>
            <a:ext cx="4121785" cy="3698875"/>
          </a:xfrm>
          <a:prstGeom prst="rect">
            <a:avLst/>
          </a:prstGeom>
          <a:noFill/>
          <a:ln w="9525">
            <a:noFill/>
          </a:ln>
        </p:spPr>
      </p:pic>
      <p:sp>
        <p:nvSpPr>
          <p:cNvPr id="14348" name="Text Box 12"/>
          <p:cNvSpPr txBox="1">
            <a:spLocks noChangeArrowheads="1"/>
          </p:cNvSpPr>
          <p:nvPr/>
        </p:nvSpPr>
        <p:spPr bwMode="auto">
          <a:xfrm>
            <a:off x="712976" y="1636048"/>
            <a:ext cx="334200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ct val="5000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i="1" dirty="0">
                <a:solidFill>
                  <a:srgbClr val="C00000"/>
                </a:solidFill>
                <a:latin typeface="Times New Roman" panose="02020603050405020304" pitchFamily="18" charset="0"/>
                <a:cs typeface="Times New Roman" panose="02020603050405020304" pitchFamily="18" charset="0"/>
              </a:rPr>
              <a:t>Phi nghĩa</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dirty="0">
                <a:solidFill>
                  <a:srgbClr val="262626"/>
                </a:solidFill>
                <a:latin typeface="Times New Roman" panose="02020603050405020304" pitchFamily="18" charset="0"/>
                <a:cs typeface="Times New Roman" panose="02020603050405020304" pitchFamily="18" charset="0"/>
              </a:rPr>
              <a:t>Trái với đạo lí. Cuộc chiến tranh phi nghĩa l</a:t>
            </a:r>
            <a:r>
              <a:rPr lang="en-US" altLang="en-US" sz="2400" dirty="0">
                <a:solidFill>
                  <a:srgbClr val="262626"/>
                </a:solidFill>
                <a:latin typeface="Times New Roman" panose="02020603050405020304" pitchFamily="18" charset="0"/>
                <a:ea typeface="Times New Roman" panose="02020603050405020304" pitchFamily="18" charset="0"/>
              </a:rPr>
              <a:t>à</a:t>
            </a:r>
            <a:r>
              <a:rPr lang="en-US" altLang="en-US" sz="2400" dirty="0">
                <a:solidFill>
                  <a:srgbClr val="262626"/>
                </a:solidFill>
                <a:latin typeface="Times New Roman" panose="02020603050405020304" pitchFamily="18" charset="0"/>
                <a:cs typeface="Times New Roman" panose="02020603050405020304" pitchFamily="18" charset="0"/>
              </a:rPr>
              <a:t> cuộc chiến tranh có mục đích xấu xa.</a:t>
            </a:r>
            <a:endParaRPr lang="en-US" altLang="en-US" sz="2400" dirty="0">
              <a:solidFill>
                <a:srgbClr val="262626"/>
              </a:solidFill>
              <a:latin typeface="Times New Roman" panose="02020603050405020304" pitchFamily="18" charset="0"/>
              <a:ea typeface="Times New Roman" panose="02020603050405020304" pitchFamily="18" charset="0"/>
            </a:endParaRPr>
          </a:p>
        </p:txBody>
      </p:sp>
      <p:sp>
        <p:nvSpPr>
          <p:cNvPr id="14349" name="Text Box 13"/>
          <p:cNvSpPr txBox="1">
            <a:spLocks noChangeArrowheads="1"/>
          </p:cNvSpPr>
          <p:nvPr/>
        </p:nvSpPr>
        <p:spPr bwMode="auto">
          <a:xfrm>
            <a:off x="5147816" y="1451263"/>
            <a:ext cx="3334385" cy="19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ct val="5000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i="1" dirty="0">
                <a:solidFill>
                  <a:srgbClr val="C00000"/>
                </a:solidFill>
                <a:latin typeface="Times New Roman" panose="02020603050405020304" pitchFamily="18" charset="0"/>
                <a:cs typeface="Times New Roman" panose="02020603050405020304" pitchFamily="18" charset="0"/>
              </a:rPr>
              <a:t>Chính nghĩa</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dirty="0">
                <a:solidFill>
                  <a:srgbClr val="262626"/>
                </a:solidFill>
                <a:latin typeface="Times New Roman" panose="02020603050405020304" pitchFamily="18" charset="0"/>
                <a:cs typeface="Times New Roman" panose="02020603050405020304" pitchFamily="18" charset="0"/>
              </a:rPr>
              <a:t>Đúng với đạo lí. Chiến đấu vì chính nghĩa l</a:t>
            </a:r>
            <a:r>
              <a:rPr lang="en-US" altLang="en-US" sz="2400" dirty="0">
                <a:solidFill>
                  <a:srgbClr val="262626"/>
                </a:solidFill>
                <a:latin typeface="Times New Roman" panose="02020603050405020304" pitchFamily="18" charset="0"/>
                <a:ea typeface="Times New Roman" panose="02020603050405020304" pitchFamily="18" charset="0"/>
              </a:rPr>
              <a:t>à</a:t>
            </a:r>
            <a:r>
              <a:rPr lang="en-US" altLang="en-US" sz="2400" dirty="0">
                <a:solidFill>
                  <a:srgbClr val="262626"/>
                </a:solidFill>
                <a:latin typeface="Times New Roman" panose="02020603050405020304" pitchFamily="18" charset="0"/>
                <a:cs typeface="Times New Roman" panose="02020603050405020304" pitchFamily="18" charset="0"/>
              </a:rPr>
              <a:t> chiến đấu vì lẽ phải, chống lại áp bức.</a:t>
            </a:r>
            <a:endParaRPr lang="en-US" altLang="en-US" sz="2400" dirty="0">
              <a:solidFill>
                <a:srgbClr val="262626"/>
              </a:solidFill>
              <a:latin typeface="Times New Roman" panose="02020603050405020304" pitchFamily="18" charset="0"/>
              <a:ea typeface="Times New Roman" panose="02020603050405020304" pitchFamily="18" charset="0"/>
            </a:endParaRPr>
          </a:p>
        </p:txBody>
      </p:sp>
      <p:sp>
        <p:nvSpPr>
          <p:cNvPr id="4" name="Text Box 3"/>
          <p:cNvSpPr txBox="1"/>
          <p:nvPr/>
        </p:nvSpPr>
        <p:spPr>
          <a:xfrm>
            <a:off x="2495585" y="3795886"/>
            <a:ext cx="4452679" cy="583565"/>
          </a:xfrm>
          <a:prstGeom prst="rect">
            <a:avLst/>
          </a:prstGeom>
          <a:noFill/>
        </p:spPr>
        <p:txBody>
          <a:bodyPr wrap="square" rtlCol="0">
            <a:spAutoFit/>
          </a:bodyPr>
          <a:lstStyle/>
          <a:p>
            <a:pPr algn="ctr"/>
            <a:r>
              <a:rPr lang="en-US" sz="3200" b="1" dirty="0">
                <a:solidFill>
                  <a:srgbClr val="C00000"/>
                </a:solidFill>
              </a:rPr>
              <a:t>Phi </a:t>
            </a:r>
            <a:r>
              <a:rPr lang="en-US" sz="3200" b="1" dirty="0" err="1">
                <a:solidFill>
                  <a:srgbClr val="C00000"/>
                </a:solidFill>
              </a:rPr>
              <a:t>nghĩa</a:t>
            </a:r>
            <a:r>
              <a:rPr lang="en-US" sz="3200" b="1" dirty="0">
                <a:solidFill>
                  <a:srgbClr val="C00000"/>
                </a:solidFill>
              </a:rPr>
              <a:t> &gt;&lt; </a:t>
            </a:r>
            <a:r>
              <a:rPr lang="en-US" sz="3200" b="1" dirty="0" err="1">
                <a:solidFill>
                  <a:srgbClr val="C00000"/>
                </a:solidFill>
              </a:rPr>
              <a:t>Chính</a:t>
            </a:r>
            <a:r>
              <a:rPr lang="en-US" sz="3200" b="1" dirty="0">
                <a:solidFill>
                  <a:srgbClr val="C00000"/>
                </a:solidFill>
              </a:rPr>
              <a:t> </a:t>
            </a:r>
            <a:r>
              <a:rPr lang="en-US" sz="3200" b="1" dirty="0" err="1">
                <a:solidFill>
                  <a:srgbClr val="C00000"/>
                </a:solidFill>
              </a:rPr>
              <a:t>nghĩa</a:t>
            </a:r>
            <a:endParaRPr lang="en-US" sz="3200" b="1" dirty="0">
              <a:solidFill>
                <a:srgbClr val="C00000"/>
              </a:solidFill>
            </a:endParaRPr>
          </a:p>
        </p:txBody>
      </p:sp>
      <p:sp>
        <p:nvSpPr>
          <p:cNvPr id="7" name="Left Brace 6"/>
          <p:cNvSpPr/>
          <p:nvPr/>
        </p:nvSpPr>
        <p:spPr>
          <a:xfrm rot="16200000">
            <a:off x="4632904" y="2433480"/>
            <a:ext cx="189859" cy="4032446"/>
          </a:xfrm>
          <a:prstGeom prst="leftBrace">
            <a:avLst/>
          </a:prstGeom>
          <a:ln>
            <a:solidFill>
              <a:srgbClr val="0000CC"/>
            </a:solidFill>
          </a:ln>
        </p:spPr>
        <p:style>
          <a:lnRef idx="2">
            <a:schemeClr val="dk1"/>
          </a:lnRef>
          <a:fillRef idx="0">
            <a:schemeClr val="dk1"/>
          </a:fillRef>
          <a:effectRef idx="1">
            <a:schemeClr val="dk1"/>
          </a:effectRef>
          <a:fontRef idx="minor">
            <a:schemeClr val="tx1"/>
          </a:fontRef>
        </p:style>
        <p:txBody>
          <a:bodyPr rtlCol="0" anchor="ctr"/>
          <a:lstStyle>
            <a:defPPr>
              <a:defRPr lang="en-US">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
        <p:nvSpPr>
          <p:cNvPr id="9" name="TextBox 2"/>
          <p:cNvSpPr txBox="1"/>
          <p:nvPr/>
        </p:nvSpPr>
        <p:spPr>
          <a:xfrm>
            <a:off x="3477330" y="4588048"/>
            <a:ext cx="2501006"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0070C0"/>
                </a:solidFill>
              </a:rPr>
              <a:t>TỪ TRÁI NGHĨA</a:t>
            </a:r>
            <a:endParaRPr lang="en-GB" sz="2800" b="1" dirty="0">
              <a:solidFill>
                <a:srgbClr val="0070C0"/>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fade">
                                      <p:cBhvr>
                                        <p:cTn id="7" dur="500"/>
                                        <p:tgtEl>
                                          <p:spTgt spid="102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348"/>
                                        </p:tgtEl>
                                        <p:attrNameLst>
                                          <p:attrName>style.visibility</p:attrName>
                                        </p:attrNameLst>
                                      </p:cBhvr>
                                      <p:to>
                                        <p:strVal val="visible"/>
                                      </p:to>
                                    </p:set>
                                    <p:animEffect transition="in" filter="fade">
                                      <p:cBhvr>
                                        <p:cTn id="10" dur="500"/>
                                        <p:tgtEl>
                                          <p:spTgt spid="143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349"/>
                                        </p:tgtEl>
                                        <p:attrNameLst>
                                          <p:attrName>style.visibility</p:attrName>
                                        </p:attrNameLst>
                                      </p:cBhvr>
                                      <p:to>
                                        <p:strVal val="visible"/>
                                      </p:to>
                                    </p:set>
                                    <p:animEffect transition="in" filter="fade">
                                      <p:cBhvr>
                                        <p:cTn id="15" dur="500"/>
                                        <p:tgtEl>
                                          <p:spTgt spid="14349"/>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8" grpId="0"/>
      <p:bldP spid="14348" grpId="1"/>
      <p:bldP spid="14349" grpId="0"/>
      <p:bldP spid="14349" grpId="1"/>
      <p:bldP spid="4" grpId="0"/>
      <p:bldP spid="4" grpId="1"/>
      <p:bldP spid="7"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190130" y="1131590"/>
            <a:ext cx="5528037" cy="18345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7" y="519979"/>
            <a:ext cx="3635896" cy="3240360"/>
          </a:xfrm>
          <a:prstGeom prst="rect">
            <a:avLst/>
          </a:prstGeom>
        </p:spPr>
      </p:pic>
      <p:sp>
        <p:nvSpPr>
          <p:cNvPr id="7" name="TextBox 6"/>
          <p:cNvSpPr txBox="1"/>
          <p:nvPr/>
        </p:nvSpPr>
        <p:spPr>
          <a:xfrm>
            <a:off x="1804231" y="2392187"/>
            <a:ext cx="1728192" cy="954107"/>
          </a:xfrm>
          <a:prstGeom prst="rect">
            <a:avLst/>
          </a:prstGeom>
          <a:noFill/>
        </p:spPr>
        <p:txBody>
          <a:bodyPr wrap="square" rtlCol="0">
            <a:spAutoFit/>
          </a:bodyPr>
          <a:lstStyle/>
          <a:p>
            <a:pPr algn="ctr"/>
            <a:r>
              <a:rPr lang="en-US" sz="2800" dirty="0" err="1"/>
              <a:t>Từ</a:t>
            </a:r>
            <a:r>
              <a:rPr lang="en-US" sz="2800" dirty="0"/>
              <a:t> </a:t>
            </a:r>
          </a:p>
          <a:p>
            <a:pPr algn="ctr"/>
            <a:r>
              <a:rPr lang="en-US" sz="2800" dirty="0" err="1"/>
              <a:t>trái</a:t>
            </a:r>
            <a:r>
              <a:rPr lang="en-US" sz="2800" dirty="0"/>
              <a:t> </a:t>
            </a:r>
            <a:r>
              <a:rPr lang="en-US" sz="2800" dirty="0" err="1"/>
              <a:t>nghĩa</a:t>
            </a:r>
            <a:endParaRPr lang="en-US" sz="2800" dirty="0"/>
          </a:p>
        </p:txBody>
      </p:sp>
      <p:sp>
        <p:nvSpPr>
          <p:cNvPr id="13" name="TextBox 12"/>
          <p:cNvSpPr txBox="1"/>
          <p:nvPr/>
        </p:nvSpPr>
        <p:spPr>
          <a:xfrm>
            <a:off x="1709428" y="2515297"/>
            <a:ext cx="1912751" cy="830997"/>
          </a:xfrm>
          <a:prstGeom prst="rect">
            <a:avLst/>
          </a:prstGeom>
          <a:noFill/>
        </p:spPr>
        <p:txBody>
          <a:bodyPr wrap="square" rtlCol="0">
            <a:spAutoFit/>
          </a:bodyPr>
          <a:lstStyle/>
          <a:p>
            <a:pPr algn="ctr"/>
            <a:r>
              <a:rPr lang="en-US" sz="2400" dirty="0" err="1"/>
              <a:t>Từ</a:t>
            </a:r>
            <a:r>
              <a:rPr lang="en-US" sz="2400" dirty="0"/>
              <a:t> </a:t>
            </a:r>
            <a:r>
              <a:rPr lang="en-US" sz="2400" dirty="0" err="1"/>
              <a:t>trái</a:t>
            </a:r>
            <a:r>
              <a:rPr lang="en-US" sz="2400" dirty="0"/>
              <a:t> </a:t>
            </a:r>
            <a:r>
              <a:rPr lang="en-US" sz="2400" dirty="0" err="1"/>
              <a:t>nghĩa</a:t>
            </a:r>
            <a:r>
              <a:rPr lang="en-US" sz="2400" dirty="0"/>
              <a:t> </a:t>
            </a:r>
            <a:r>
              <a:rPr lang="en-US" sz="2400" dirty="0" err="1"/>
              <a:t>là</a:t>
            </a:r>
            <a:r>
              <a:rPr lang="en-US" sz="2400" dirty="0"/>
              <a:t> </a:t>
            </a:r>
            <a:r>
              <a:rPr lang="en-US" sz="2400" dirty="0" err="1"/>
              <a:t>gì</a:t>
            </a:r>
            <a:r>
              <a:rPr lang="en-US" sz="2400" dirty="0"/>
              <a:t>?</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6" presetClass="exit" presetSubtype="21" fill="hold" grpId="0" nodeType="withEffect">
                                  <p:stCondLst>
                                    <p:cond delay="0"/>
                                  </p:stCondLst>
                                  <p:childTnLst>
                                    <p:animEffect transition="out" filter="barn(inVertical)">
                                      <p:cBhvr>
                                        <p:cTn id="9" dur="250"/>
                                        <p:tgtEl>
                                          <p:spTgt spid="13"/>
                                        </p:tgtEl>
                                      </p:cBhvr>
                                    </p:animEffect>
                                    <p:set>
                                      <p:cBhvr>
                                        <p:cTn id="10" dur="1" fill="hold">
                                          <p:stCondLst>
                                            <p:cond delay="249"/>
                                          </p:stCondLst>
                                        </p:cTn>
                                        <p:tgtEl>
                                          <p:spTgt spid="13"/>
                                        </p:tgtEl>
                                        <p:attrNameLst>
                                          <p:attrName>style.visibility</p:attrName>
                                        </p:attrNameLst>
                                      </p:cBhvr>
                                      <p:to>
                                        <p:strVal val="hidden"/>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Text Box 8"/>
          <p:cNvSpPr txBox="1">
            <a:spLocks noChangeArrowheads="1"/>
          </p:cNvSpPr>
          <p:nvPr/>
        </p:nvSpPr>
        <p:spPr bwMode="auto">
          <a:xfrm>
            <a:off x="281305" y="184785"/>
            <a:ext cx="831342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2400" b="1" dirty="0">
                <a:solidFill>
                  <a:schemeClr val="tx1"/>
                </a:solidFill>
                <a:latin typeface="Times New Roman" panose="02020603050405020304" pitchFamily="18" charset="0"/>
                <a:cs typeface="Times New Roman" panose="02020603050405020304" pitchFamily="18" charset="0"/>
              </a:rPr>
              <a:t>2. Tìm những từ </a:t>
            </a:r>
            <a:r>
              <a:rPr lang="en-US" altLang="en-US" sz="2400" b="1" dirty="0">
                <a:solidFill>
                  <a:srgbClr val="C00000"/>
                </a:solidFill>
                <a:latin typeface="Times New Roman" panose="02020603050405020304" pitchFamily="18" charset="0"/>
                <a:cs typeface="Times New Roman" panose="02020603050405020304" pitchFamily="18" charset="0"/>
              </a:rPr>
              <a:t>trái nghĩa</a:t>
            </a:r>
            <a:r>
              <a:rPr lang="en-US" altLang="en-US" sz="2400" b="1" dirty="0">
                <a:solidFill>
                  <a:schemeClr val="tx1"/>
                </a:solidFill>
                <a:latin typeface="Times New Roman" panose="02020603050405020304" pitchFamily="18" charset="0"/>
                <a:cs typeface="Times New Roman" panose="02020603050405020304" pitchFamily="18" charset="0"/>
              </a:rPr>
              <a:t> với nhau trong câu tục ngữ sau:</a:t>
            </a:r>
            <a:endParaRPr lang="en-US" alt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417" name="Text Box 9"/>
          <p:cNvSpPr txBox="1">
            <a:spLocks noChangeArrowheads="1"/>
          </p:cNvSpPr>
          <p:nvPr/>
        </p:nvSpPr>
        <p:spPr bwMode="auto">
          <a:xfrm>
            <a:off x="2586355" y="725170"/>
            <a:ext cx="4215130" cy="680082"/>
          </a:xfrm>
          <a:prstGeom prst="roundRect">
            <a:avLst>
              <a:gd name="adj" fmla="val 39015"/>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6"/>
          </a:lnRef>
          <a:fillRef idx="2">
            <a:schemeClr val="accent6"/>
          </a:fillRef>
          <a:effectRef idx="1">
            <a:schemeClr val="accent6"/>
          </a:effectRef>
          <a:fontRef idx="minor">
            <a:schemeClr val="dk1"/>
          </a:fontRef>
        </p:style>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FontTx/>
              <a:buNone/>
            </a:pPr>
            <a:r>
              <a:rPr lang="en-US" altLang="en-US" dirty="0">
                <a:solidFill>
                  <a:srgbClr val="333F50"/>
                </a:solidFill>
                <a:latin typeface="Times New Roman" panose="02020603050405020304" pitchFamily="18" charset="0"/>
                <a:cs typeface="Times New Roman" panose="02020603050405020304" pitchFamily="18" charset="0"/>
              </a:rPr>
              <a:t>Chết vinh hơn sống nhục.</a:t>
            </a:r>
            <a:endParaRPr lang="en-US" altLang="en-US" dirty="0">
              <a:solidFill>
                <a:srgbClr val="333F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418" name="Text Box 10"/>
          <p:cNvSpPr txBox="1">
            <a:spLocks noChangeArrowheads="1"/>
          </p:cNvSpPr>
          <p:nvPr/>
        </p:nvSpPr>
        <p:spPr bwMode="auto">
          <a:xfrm>
            <a:off x="1729105" y="1574800"/>
            <a:ext cx="1923415" cy="475615"/>
          </a:xfrm>
          <a:prstGeom prst="rect">
            <a:avLst/>
          </a:prstGeom>
          <a:noFill/>
          <a:ln w="28575">
            <a:solidFill>
              <a:schemeClr val="tx2">
                <a:lumMod val="75000"/>
              </a:schemeClr>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FontTx/>
              <a:buNone/>
            </a:pPr>
            <a:r>
              <a:rPr lang="en-US" altLang="en-US" sz="2500" b="1" dirty="0">
                <a:solidFill>
                  <a:srgbClr val="C00000"/>
                </a:solidFill>
                <a:latin typeface="Times New Roman" panose="02020603050405020304" pitchFamily="18" charset="0"/>
                <a:cs typeface="Times New Roman" panose="02020603050405020304" pitchFamily="18" charset="0"/>
              </a:rPr>
              <a:t>chết / sống</a:t>
            </a:r>
            <a:endParaRPr lang="en-US" altLang="en-US" sz="2500" b="1" dirty="0">
              <a:solidFill>
                <a:srgbClr val="C00000"/>
              </a:solidFill>
              <a:latin typeface="Times New Roman" panose="02020603050405020304" pitchFamily="18" charset="0"/>
              <a:ea typeface="Times New Roman" panose="02020603050405020304" pitchFamily="18" charset="0"/>
            </a:endParaRPr>
          </a:p>
        </p:txBody>
      </p:sp>
      <p:sp>
        <p:nvSpPr>
          <p:cNvPr id="17419" name="Text Box 11"/>
          <p:cNvSpPr txBox="1">
            <a:spLocks noChangeArrowheads="1"/>
          </p:cNvSpPr>
          <p:nvPr/>
        </p:nvSpPr>
        <p:spPr bwMode="auto">
          <a:xfrm>
            <a:off x="5335270" y="1574800"/>
            <a:ext cx="2194560" cy="475615"/>
          </a:xfrm>
          <a:prstGeom prst="rect">
            <a:avLst/>
          </a:prstGeom>
          <a:noFill/>
          <a:ln w="28575">
            <a:solidFill>
              <a:schemeClr val="tx2">
                <a:lumMod val="75000"/>
              </a:schemeClr>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FontTx/>
              <a:buNone/>
            </a:pPr>
            <a:r>
              <a:rPr lang="en-US" altLang="en-US" sz="2500" b="1" dirty="0">
                <a:solidFill>
                  <a:srgbClr val="C00000"/>
                </a:solidFill>
                <a:latin typeface="Times New Roman" panose="02020603050405020304" pitchFamily="18" charset="0"/>
                <a:cs typeface="Times New Roman" panose="02020603050405020304" pitchFamily="18" charset="0"/>
              </a:rPr>
              <a:t>vinh / nhục</a:t>
            </a:r>
            <a:endParaRPr lang="en-US" altLang="en-US" sz="2500" b="1" dirty="0">
              <a:solidFill>
                <a:srgbClr val="C00000"/>
              </a:solidFill>
              <a:latin typeface="Times New Roman" panose="02020603050405020304" pitchFamily="18" charset="0"/>
              <a:ea typeface="Times New Roman" panose="02020603050405020304" pitchFamily="18" charset="0"/>
            </a:endParaRPr>
          </a:p>
        </p:txBody>
      </p:sp>
      <p:sp>
        <p:nvSpPr>
          <p:cNvPr id="17420" name="Text Box 12"/>
          <p:cNvSpPr txBox="1">
            <a:spLocks noChangeArrowheads="1"/>
          </p:cNvSpPr>
          <p:nvPr/>
        </p:nvSpPr>
        <p:spPr bwMode="auto">
          <a:xfrm>
            <a:off x="2284095" y="2179955"/>
            <a:ext cx="4820285" cy="78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20000"/>
              </a:spcBef>
              <a:buFontTx/>
              <a:buNone/>
            </a:pPr>
            <a:r>
              <a:rPr lang="en-US" altLang="en-US" sz="2500" dirty="0">
                <a:solidFill>
                  <a:srgbClr val="C00000"/>
                </a:solidFill>
                <a:latin typeface="Times New Roman" panose="02020603050405020304" pitchFamily="18" charset="0"/>
                <a:cs typeface="Times New Roman" panose="02020603050405020304" pitchFamily="18" charset="0"/>
              </a:rPr>
              <a:t>vinh:</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a:solidFill>
                  <a:srgbClr val="3B3838"/>
                </a:solidFill>
                <a:latin typeface="Times New Roman" panose="02020603050405020304" pitchFamily="18" charset="0"/>
                <a:cs typeface="Times New Roman" panose="02020603050405020304" pitchFamily="18" charset="0"/>
              </a:rPr>
              <a:t>được kính trọng, đánh giá cao     </a:t>
            </a:r>
          </a:p>
          <a:p>
            <a:pPr marL="0" lvl="0" indent="0" eaLnBrk="1" hangingPunct="1">
              <a:lnSpc>
                <a:spcPct val="80000"/>
              </a:lnSpc>
              <a:spcBef>
                <a:spcPct val="20000"/>
              </a:spcBef>
              <a:buFontTx/>
              <a:buNone/>
            </a:pPr>
            <a:r>
              <a:rPr lang="en-US" altLang="en-US" sz="2500" dirty="0">
                <a:solidFill>
                  <a:srgbClr val="C00000"/>
                </a:solidFill>
                <a:latin typeface="Times New Roman" panose="02020603050405020304" pitchFamily="18" charset="0"/>
                <a:cs typeface="Times New Roman" panose="02020603050405020304" pitchFamily="18" charset="0"/>
              </a:rPr>
              <a:t>nhục:</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a:solidFill>
                  <a:srgbClr val="3B3838"/>
                </a:solidFill>
                <a:latin typeface="Times New Roman" panose="02020603050405020304" pitchFamily="18" charset="0"/>
                <a:cs typeface="Times New Roman" panose="02020603050405020304" pitchFamily="18" charset="0"/>
              </a:rPr>
              <a:t>xấu hổ vì bị khinh bỉ.</a:t>
            </a:r>
            <a:endParaRPr lang="en-US" altLang="en-US" sz="2500" dirty="0">
              <a:solidFill>
                <a:srgbClr val="3B3838"/>
              </a:solidFill>
              <a:latin typeface="Times New Roman" panose="02020603050405020304" pitchFamily="18" charset="0"/>
              <a:ea typeface="Times New Roman" panose="02020603050405020304" pitchFamily="18" charset="0"/>
            </a:endParaRPr>
          </a:p>
        </p:txBody>
      </p:sp>
      <p:pic>
        <p:nvPicPr>
          <p:cNvPr id="3081" name="图片 3080" descr="9"/>
          <p:cNvPicPr>
            <a:picLocks noGrp="1" noChangeAspect="1"/>
          </p:cNvPicPr>
          <p:nvPr>
            <p:ph idx="1"/>
          </p:nvPr>
        </p:nvPicPr>
        <p:blipFill>
          <a:blip r:embed="rId3">
            <a:lum bright="12000"/>
          </a:blip>
          <a:stretch>
            <a:fillRect/>
          </a:stretch>
        </p:blipFill>
        <p:spPr>
          <a:xfrm>
            <a:off x="277495" y="3599815"/>
            <a:ext cx="8886190" cy="1665605"/>
          </a:xfrm>
          <a:prstGeom prst="rect">
            <a:avLst/>
          </a:prstGeom>
          <a:noFill/>
          <a:ln w="9525">
            <a:noFill/>
          </a:ln>
        </p:spPr>
      </p:pic>
      <p:sp>
        <p:nvSpPr>
          <p:cNvPr id="17421" name="Text Box 13"/>
          <p:cNvSpPr txBox="1">
            <a:spLocks noChangeArrowheads="1"/>
          </p:cNvSpPr>
          <p:nvPr/>
        </p:nvSpPr>
        <p:spPr bwMode="auto">
          <a:xfrm>
            <a:off x="281305" y="2400935"/>
            <a:ext cx="814451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2400" b="1" dirty="0">
                <a:solidFill>
                  <a:schemeClr val="tx1"/>
                </a:solidFill>
                <a:latin typeface="Times New Roman" panose="02020603050405020304" pitchFamily="18" charset="0"/>
                <a:cs typeface="Times New Roman" panose="02020603050405020304" pitchFamily="18" charset="0"/>
              </a:rPr>
              <a:t>3. Cách dùng các từ </a:t>
            </a:r>
            <a:r>
              <a:rPr lang="en-US" altLang="en-US" sz="2400" b="1" dirty="0">
                <a:solidFill>
                  <a:srgbClr val="C00000"/>
                </a:solidFill>
                <a:latin typeface="Times New Roman" panose="02020603050405020304" pitchFamily="18" charset="0"/>
                <a:cs typeface="Times New Roman" panose="02020603050405020304" pitchFamily="18" charset="0"/>
              </a:rPr>
              <a:t>trái nghĩa</a:t>
            </a:r>
            <a:r>
              <a:rPr lang="en-US" altLang="en-US" sz="2400" b="1" dirty="0">
                <a:solidFill>
                  <a:schemeClr val="tx1"/>
                </a:solidFill>
                <a:latin typeface="Times New Roman" panose="02020603050405020304" pitchFamily="18" charset="0"/>
                <a:cs typeface="Times New Roman" panose="02020603050405020304" pitchFamily="18" charset="0"/>
              </a:rPr>
              <a:t> trong câu tục ngữ trên có tác dụng như thế n</a:t>
            </a:r>
            <a:r>
              <a:rPr lang="en-US" altLang="en-US" sz="2400" b="1" dirty="0">
                <a:solidFill>
                  <a:schemeClr val="tx1"/>
                </a:solidFill>
                <a:latin typeface="Times New Roman" panose="02020603050405020304" pitchFamily="18" charset="0"/>
                <a:ea typeface="Times New Roman" panose="02020603050405020304" pitchFamily="18" charset="0"/>
              </a:rPr>
              <a:t>à</a:t>
            </a:r>
            <a:r>
              <a:rPr lang="en-US" altLang="en-US" sz="2400" b="1" dirty="0">
                <a:solidFill>
                  <a:schemeClr val="tx1"/>
                </a:solidFill>
                <a:latin typeface="Times New Roman" panose="02020603050405020304" pitchFamily="18" charset="0"/>
                <a:cs typeface="Times New Roman" panose="02020603050405020304" pitchFamily="18" charset="0"/>
              </a:rPr>
              <a:t>o trong việc thể hiện quan niệm sống của người Việt Nam ta?</a:t>
            </a:r>
            <a:endParaRPr lang="en-US" alt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422" name="Text Box 14"/>
          <p:cNvSpPr txBox="1">
            <a:spLocks noChangeArrowheads="1"/>
          </p:cNvSpPr>
          <p:nvPr/>
        </p:nvSpPr>
        <p:spPr bwMode="auto">
          <a:xfrm>
            <a:off x="611505" y="3738245"/>
            <a:ext cx="813181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2000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sym typeface="Wingdings" panose="05000000000000000000" charset="0"/>
              </a:rPr>
              <a:t> </a:t>
            </a:r>
            <a:r>
              <a:rPr lang="en-US" altLang="en-US" sz="2400" b="1" dirty="0">
                <a:solidFill>
                  <a:srgbClr val="FF0000"/>
                </a:solidFill>
                <a:latin typeface="Times New Roman" panose="02020603050405020304" pitchFamily="18" charset="0"/>
                <a:cs typeface="Times New Roman" panose="02020603050405020304" pitchFamily="18" charset="0"/>
              </a:rPr>
              <a:t>Cách dùng từ trái nghĩa trong câu tục ngữ trên tạo ra hai vế tương phản, l</a:t>
            </a:r>
            <a:r>
              <a:rPr lang="en-US" altLang="en-US" sz="2400" b="1" dirty="0">
                <a:solidFill>
                  <a:srgbClr val="FF0000"/>
                </a:solidFill>
                <a:latin typeface="Times New Roman" panose="02020603050405020304" pitchFamily="18" charset="0"/>
                <a:ea typeface="Times New Roman" panose="02020603050405020304" pitchFamily="18" charset="0"/>
              </a:rPr>
              <a:t>à</a:t>
            </a:r>
            <a:r>
              <a:rPr lang="en-US" altLang="en-US" sz="2400" b="1" dirty="0">
                <a:solidFill>
                  <a:srgbClr val="FF0000"/>
                </a:solidFill>
                <a:latin typeface="Times New Roman" panose="02020603050405020304" pitchFamily="18" charset="0"/>
                <a:cs typeface="Times New Roman" panose="02020603050405020304" pitchFamily="18" charset="0"/>
              </a:rPr>
              <a:t>m nổi bật quan niệm sống rất cao đẹp của người Việt Nam.</a:t>
            </a:r>
            <a:endParaRPr lang="en-US" altLang="en-US" sz="2400" b="1" dirty="0">
              <a:solidFill>
                <a:srgbClr val="3B3838"/>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416"/>
                                        </p:tgtEl>
                                        <p:attrNameLst>
                                          <p:attrName>style.visibility</p:attrName>
                                        </p:attrNameLst>
                                      </p:cBhvr>
                                      <p:to>
                                        <p:strVal val="visible"/>
                                      </p:to>
                                    </p:set>
                                    <p:anim calcmode="lin" valueType="num">
                                      <p:cBhvr additive="base">
                                        <p:cTn id="7" dur="500"/>
                                        <p:tgtEl>
                                          <p:spTgt spid="17416"/>
                                        </p:tgtEl>
                                        <p:attrNameLst>
                                          <p:attrName>ppt_y</p:attrName>
                                        </p:attrNameLst>
                                      </p:cBhvr>
                                      <p:tavLst>
                                        <p:tav tm="0">
                                          <p:val>
                                            <p:strVal val="#ppt_y+#ppt_h*1.125000"/>
                                          </p:val>
                                        </p:tav>
                                        <p:tav tm="100000">
                                          <p:val>
                                            <p:strVal val="#ppt_y"/>
                                          </p:val>
                                        </p:tav>
                                      </p:tavLst>
                                    </p:anim>
                                    <p:animEffect transition="in" filter="wipe(up)">
                                      <p:cBhvr>
                                        <p:cTn id="8" dur="500"/>
                                        <p:tgtEl>
                                          <p:spTgt spid="1741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7417"/>
                                        </p:tgtEl>
                                        <p:attrNameLst>
                                          <p:attrName>style.visibility</p:attrName>
                                        </p:attrNameLst>
                                      </p:cBhvr>
                                      <p:to>
                                        <p:strVal val="visible"/>
                                      </p:to>
                                    </p:set>
                                    <p:anim calcmode="lin" valueType="num">
                                      <p:cBhvr additive="base">
                                        <p:cTn id="11" dur="500"/>
                                        <p:tgtEl>
                                          <p:spTgt spid="17417"/>
                                        </p:tgtEl>
                                        <p:attrNameLst>
                                          <p:attrName>ppt_y</p:attrName>
                                        </p:attrNameLst>
                                      </p:cBhvr>
                                      <p:tavLst>
                                        <p:tav tm="0">
                                          <p:val>
                                            <p:strVal val="#ppt_y+#ppt_h*1.125000"/>
                                          </p:val>
                                        </p:tav>
                                        <p:tav tm="100000">
                                          <p:val>
                                            <p:strVal val="#ppt_y"/>
                                          </p:val>
                                        </p:tav>
                                      </p:tavLst>
                                    </p:anim>
                                    <p:animEffect transition="in" filter="wipe(up)">
                                      <p:cBhvr>
                                        <p:cTn id="12" dur="500"/>
                                        <p:tgtEl>
                                          <p:spTgt spid="174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18"/>
                                        </p:tgtEl>
                                        <p:attrNameLst>
                                          <p:attrName>style.visibility</p:attrName>
                                        </p:attrNameLst>
                                      </p:cBhvr>
                                      <p:to>
                                        <p:strVal val="visible"/>
                                      </p:to>
                                    </p:set>
                                    <p:animEffect transition="in" filter="fade">
                                      <p:cBhvr>
                                        <p:cTn id="17" dur="500"/>
                                        <p:tgtEl>
                                          <p:spTgt spid="174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419"/>
                                        </p:tgtEl>
                                        <p:attrNameLst>
                                          <p:attrName>style.visibility</p:attrName>
                                        </p:attrNameLst>
                                      </p:cBhvr>
                                      <p:to>
                                        <p:strVal val="visible"/>
                                      </p:to>
                                    </p:set>
                                    <p:animEffect transition="in" filter="fade">
                                      <p:cBhvr>
                                        <p:cTn id="20" dur="500"/>
                                        <p:tgtEl>
                                          <p:spTgt spid="174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420"/>
                                        </p:tgtEl>
                                        <p:attrNameLst>
                                          <p:attrName>style.visibility</p:attrName>
                                        </p:attrNameLst>
                                      </p:cBhvr>
                                      <p:to>
                                        <p:strVal val="visible"/>
                                      </p:to>
                                    </p:set>
                                    <p:animEffect transition="in" filter="fade">
                                      <p:cBhvr>
                                        <p:cTn id="25" dur="500"/>
                                        <p:tgtEl>
                                          <p:spTgt spid="17420"/>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xit" presetSubtype="4" fill="hold" grpId="2" nodeType="clickEffect">
                                  <p:stCondLst>
                                    <p:cond delay="0"/>
                                  </p:stCondLst>
                                  <p:childTnLst>
                                    <p:anim calcmode="lin" valueType="num">
                                      <p:cBhvr additive="base">
                                        <p:cTn id="29" dur="500"/>
                                        <p:tgtEl>
                                          <p:spTgt spid="17420"/>
                                        </p:tgtEl>
                                        <p:attrNameLst>
                                          <p:attrName>ppt_y</p:attrName>
                                        </p:attrNameLst>
                                      </p:cBhvr>
                                      <p:tavLst>
                                        <p:tav tm="0">
                                          <p:val>
                                            <p:strVal val="#ppt_y"/>
                                          </p:val>
                                        </p:tav>
                                        <p:tav tm="100000">
                                          <p:val>
                                            <p:strVal val="#ppt_y+#ppt_h*1.125000"/>
                                          </p:val>
                                        </p:tav>
                                      </p:tavLst>
                                    </p:anim>
                                    <p:animEffect transition="out" filter="wipe(down)">
                                      <p:cBhvr>
                                        <p:cTn id="30" dur="500"/>
                                        <p:tgtEl>
                                          <p:spTgt spid="17420"/>
                                        </p:tgtEl>
                                      </p:cBhvr>
                                    </p:animEffect>
                                    <p:set>
                                      <p:cBhvr>
                                        <p:cTn id="31" dur="1" fill="hold">
                                          <p:stCondLst>
                                            <p:cond delay="499"/>
                                          </p:stCondLst>
                                        </p:cTn>
                                        <p:tgtEl>
                                          <p:spTgt spid="17420"/>
                                        </p:tgtEl>
                                        <p:attrNameLst>
                                          <p:attrName>style.visibility</p:attrName>
                                        </p:attrNameLst>
                                      </p:cBhvr>
                                      <p:to>
                                        <p:strVal val="hidden"/>
                                      </p:to>
                                    </p:set>
                                  </p:childTnLst>
                                </p:cTn>
                              </p:par>
                            </p:childTnLst>
                          </p:cTn>
                        </p:par>
                        <p:par>
                          <p:cTn id="32" fill="hold">
                            <p:stCondLst>
                              <p:cond delay="500"/>
                            </p:stCondLst>
                            <p:childTnLst>
                              <p:par>
                                <p:cTn id="33" presetID="12" presetClass="entr" presetSubtype="4" fill="hold" grpId="0" nodeType="afterEffect">
                                  <p:stCondLst>
                                    <p:cond delay="0"/>
                                  </p:stCondLst>
                                  <p:childTnLst>
                                    <p:set>
                                      <p:cBhvr>
                                        <p:cTn id="34" dur="1" fill="hold">
                                          <p:stCondLst>
                                            <p:cond delay="0"/>
                                          </p:stCondLst>
                                        </p:cTn>
                                        <p:tgtEl>
                                          <p:spTgt spid="17421"/>
                                        </p:tgtEl>
                                        <p:attrNameLst>
                                          <p:attrName>style.visibility</p:attrName>
                                        </p:attrNameLst>
                                      </p:cBhvr>
                                      <p:to>
                                        <p:strVal val="visible"/>
                                      </p:to>
                                    </p:set>
                                    <p:anim calcmode="lin" valueType="num">
                                      <p:cBhvr additive="base">
                                        <p:cTn id="35" dur="500"/>
                                        <p:tgtEl>
                                          <p:spTgt spid="17421"/>
                                        </p:tgtEl>
                                        <p:attrNameLst>
                                          <p:attrName>ppt_y</p:attrName>
                                        </p:attrNameLst>
                                      </p:cBhvr>
                                      <p:tavLst>
                                        <p:tav tm="0">
                                          <p:val>
                                            <p:strVal val="#ppt_y+#ppt_h*1.125000"/>
                                          </p:val>
                                        </p:tav>
                                        <p:tav tm="100000">
                                          <p:val>
                                            <p:strVal val="#ppt_y"/>
                                          </p:val>
                                        </p:tav>
                                      </p:tavLst>
                                    </p:anim>
                                    <p:animEffect transition="in" filter="wipe(up)">
                                      <p:cBhvr>
                                        <p:cTn id="36" dur="500"/>
                                        <p:tgtEl>
                                          <p:spTgt spid="174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081"/>
                                        </p:tgtEl>
                                        <p:attrNameLst>
                                          <p:attrName>style.visibility</p:attrName>
                                        </p:attrNameLst>
                                      </p:cBhvr>
                                      <p:to>
                                        <p:strVal val="visible"/>
                                      </p:to>
                                    </p:set>
                                    <p:animEffect transition="in" filter="fade">
                                      <p:cBhvr>
                                        <p:cTn id="41" dur="500"/>
                                        <p:tgtEl>
                                          <p:spTgt spid="308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422"/>
                                        </p:tgtEl>
                                        <p:attrNameLst>
                                          <p:attrName>style.visibility</p:attrName>
                                        </p:attrNameLst>
                                      </p:cBhvr>
                                      <p:to>
                                        <p:strVal val="visible"/>
                                      </p:to>
                                    </p:set>
                                    <p:animEffect transition="in" filter="fade">
                                      <p:cBhvr>
                                        <p:cTn id="44" dur="500"/>
                                        <p:tgtEl>
                                          <p:spTgt spid="17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p:bldP spid="17416" grpId="1"/>
      <p:bldP spid="17417" grpId="0" animBg="1"/>
      <p:bldP spid="17417" grpId="1" animBg="1"/>
      <p:bldP spid="17418" grpId="0" animBg="1"/>
      <p:bldP spid="17418" grpId="1" animBg="1"/>
      <p:bldP spid="17419" grpId="0" animBg="1"/>
      <p:bldP spid="17419" grpId="1" animBg="1"/>
      <p:bldP spid="17420" grpId="0"/>
      <p:bldP spid="17420" grpId="1"/>
      <p:bldP spid="17420" grpId="2"/>
      <p:bldP spid="17421" grpId="0"/>
      <p:bldP spid="17421" grpId="1"/>
      <p:bldP spid="17422" grpId="0"/>
      <p:bldP spid="17422"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1397</Words>
  <Application>Microsoft Office PowerPoint</Application>
  <PresentationFormat>On-screen Show (16:9)</PresentationFormat>
  <Paragraphs>138</Paragraphs>
  <Slides>28</Slides>
  <Notes>10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HP001 Kieu 2 5H</vt:lpstr>
      <vt:lpstr>HP001 Kieu 5H</vt:lpstr>
      <vt:lpstr>iCiel Cadena</vt:lpstr>
      <vt:lpstr>Tahoma</vt:lpstr>
      <vt:lpstr>Times New Roman</vt:lpstr>
      <vt:lpstr>Wingdings</vt:lpstr>
      <vt:lpstr>Office 主题</vt:lpstr>
      <vt:lpstr>PowerPoint Presentation</vt:lpstr>
      <vt:lpstr>PowerPoint Presentation</vt:lpstr>
      <vt:lpstr>TỪ TRÁI NGHĨA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Admin</cp:lastModifiedBy>
  <cp:revision>67</cp:revision>
  <dcterms:created xsi:type="dcterms:W3CDTF">2016-09-14T07:47:00Z</dcterms:created>
  <dcterms:modified xsi:type="dcterms:W3CDTF">2021-09-30T09:04:41Z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1033-11.2.0.10323</vt:lpwstr>
  </property>
  <property fmtid="{D5CDD505-2E9C-101B-9397-08002B2CF9AE}" pid="3" name="ICV">
    <vt:lpwstr>3F3743E8C1D6482F9234D4C4CF3E7085</vt:lpwstr>
  </property>
</Properties>
</file>