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56" r:id="rId6"/>
  </p:sldMasterIdLst>
  <p:notesMasterIdLst>
    <p:notesMasterId r:id="rId24"/>
  </p:notesMasterIdLst>
  <p:sldIdLst>
    <p:sldId id="269" r:id="rId7"/>
    <p:sldId id="270" r:id="rId8"/>
    <p:sldId id="271" r:id="rId9"/>
    <p:sldId id="256" r:id="rId10"/>
    <p:sldId id="258" r:id="rId11"/>
    <p:sldId id="259" r:id="rId12"/>
    <p:sldId id="262" r:id="rId13"/>
    <p:sldId id="263" r:id="rId14"/>
    <p:sldId id="264" r:id="rId15"/>
    <p:sldId id="265" r:id="rId16"/>
    <p:sldId id="268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20778-0BE5-42D5-B4A3-6FA65C0DC07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05861-BA41-4288-8B2B-21D7E91F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2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5861-BA41-4288-8B2B-21D7E91F32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1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6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2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1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2" y="5192333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4" y="906828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6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7" y="9475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11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3" y="16033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4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91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11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6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7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8" y="27595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1" y="336234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4" y="34030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5" y="337346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8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00" y="405881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11" y="401691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31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6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8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8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2" y="520398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3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3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5" y="521510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1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8" y="581786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20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31" y="58585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2" y="582897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2" y="1491608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8" y="4047631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9" y="3608291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4" y="6418002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9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88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1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9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6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2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1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2" y="5192333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4" y="906828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6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7" y="9475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8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11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3" y="16033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4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8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91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11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6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7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8" y="27595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31" y="336234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3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4" y="34030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5" y="337346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8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600" y="405881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11" y="401691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31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5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6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8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8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2" y="520398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3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3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5" y="521510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1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8" y="581786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20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31" y="58585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2" y="582897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2" y="1491608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8" y="4047631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9" y="3608291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4" y="6418002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9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64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9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3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1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0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35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7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9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73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4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6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42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11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1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0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7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0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4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8" r:id="rId12"/>
    <p:sldLayoutId id="21474837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6" Type="http://schemas.openxmlformats.org/officeDocument/2006/relationships/slide" Target="slide5.xml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4.xml"/><Relationship Id="rId6" Type="http://schemas.openxmlformats.org/officeDocument/2006/relationships/slide" Target="slide5.xml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slide" Target="slide8.xml"/><Relationship Id="rId18" Type="http://schemas.openxmlformats.org/officeDocument/2006/relationships/image" Target="../media/image10.png"/><Relationship Id="rId26" Type="http://schemas.openxmlformats.org/officeDocument/2006/relationships/image" Target="../media/image14.wmf"/><Relationship Id="rId3" Type="http://schemas.openxmlformats.org/officeDocument/2006/relationships/audio" Target="../media/media2.mp3"/><Relationship Id="rId21" Type="http://schemas.openxmlformats.org/officeDocument/2006/relationships/image" Target="../media/image12.png"/><Relationship Id="rId7" Type="http://schemas.openxmlformats.org/officeDocument/2006/relationships/notesSlide" Target="../notesSlides/notesSlide1.xml"/><Relationship Id="rId12" Type="http://schemas.openxmlformats.org/officeDocument/2006/relationships/slide" Target="slide9.xml"/><Relationship Id="rId17" Type="http://schemas.openxmlformats.org/officeDocument/2006/relationships/slide" Target="slide7.xml"/><Relationship Id="rId25" Type="http://schemas.openxmlformats.org/officeDocument/2006/relationships/image" Target="../media/image13.wmf"/><Relationship Id="rId2" Type="http://schemas.microsoft.com/office/2007/relationships/media" Target="../media/media2.mp3"/><Relationship Id="rId16" Type="http://schemas.openxmlformats.org/officeDocument/2006/relationships/slide" Target="slide6.xml"/><Relationship Id="rId20" Type="http://schemas.openxmlformats.org/officeDocument/2006/relationships/slide" Target="slide1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microsoft.com/office/2007/relationships/hdphoto" Target="../media/hdphoto3.wdp"/><Relationship Id="rId24" Type="http://schemas.openxmlformats.org/officeDocument/2006/relationships/slide" Target="slide12.xml"/><Relationship Id="rId5" Type="http://schemas.openxmlformats.org/officeDocument/2006/relationships/control" Target="../activeX/activeX2.xml"/><Relationship Id="rId15" Type="http://schemas.microsoft.com/office/2007/relationships/hdphoto" Target="../media/hdphoto2.wdp"/><Relationship Id="rId23" Type="http://schemas.openxmlformats.org/officeDocument/2006/relationships/image" Target="../media/image5.png"/><Relationship Id="rId10" Type="http://schemas.openxmlformats.org/officeDocument/2006/relationships/image" Target="../media/image9.png"/><Relationship Id="rId19" Type="http://schemas.openxmlformats.org/officeDocument/2006/relationships/image" Target="../media/image11.png"/><Relationship Id="rId4" Type="http://schemas.openxmlformats.org/officeDocument/2006/relationships/control" Target="../activeX/activeX1.xml"/><Relationship Id="rId9" Type="http://schemas.openxmlformats.org/officeDocument/2006/relationships/slide" Target="slide10.xml"/><Relationship Id="rId14" Type="http://schemas.openxmlformats.org/officeDocument/2006/relationships/image" Target="../media/image4.png"/><Relationship Id="rId22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5.xml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slide" Target="slide5.xml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slide" Target="slide5.xml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517992" y="2071533"/>
            <a:ext cx="164019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vi-VN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711" y="762000"/>
            <a:ext cx="7543800" cy="16764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90995"/>
              </a:avLst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THẦY CÔ GIÁO VỀ DỰ GIỜ TIẾT 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360502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UTM Cookies" panose="02040603050506020204" pitchFamily="18" charset="0"/>
              </a:rPr>
              <a:t>Lớp</a:t>
            </a:r>
            <a:r>
              <a:rPr lang="en-US" sz="3200" dirty="0" smtClean="0">
                <a:latin typeface="UTM Cookies" panose="02040603050506020204" pitchFamily="18" charset="0"/>
              </a:rPr>
              <a:t>: 3A5</a:t>
            </a:r>
            <a:endParaRPr lang="en-US" sz="3200" dirty="0">
              <a:latin typeface="UTM Cookies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8148" y="4749802"/>
            <a:ext cx="337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FFFF00"/>
                </a:solidFill>
                <a:latin typeface="UTM Colossalis" panose="02040603050506020204" pitchFamily="18" charset="0"/>
              </a:rPr>
              <a:t>GV: Lưu Thị Hồng Phúc</a:t>
            </a:r>
            <a:endParaRPr lang="en-US" sz="2400" b="1" i="1" dirty="0">
              <a:solidFill>
                <a:srgbClr val="FFFF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grpSp>
        <p:nvGrpSpPr>
          <p:cNvPr id="7" name="times up"/>
          <p:cNvGrpSpPr/>
          <p:nvPr/>
        </p:nvGrpSpPr>
        <p:grpSpPr>
          <a:xfrm>
            <a:off x="85153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1049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422485" y="89224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3761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183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458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356" y="69139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895600" y="609600"/>
                <a:ext cx="4191000" cy="7877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của 18kg là: …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09600"/>
                <a:ext cx="4191000" cy="7877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276600" y="3810000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18 : 2 = 9 (kg)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grpSp>
        <p:nvGrpSpPr>
          <p:cNvPr id="7" name="times up"/>
          <p:cNvGrpSpPr/>
          <p:nvPr/>
        </p:nvGrpSpPr>
        <p:grpSpPr>
          <a:xfrm>
            <a:off x="65446" y="1734399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056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7" y="287170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402778" y="86454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3063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476" y="116355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751" y="94747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649" y="66368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895600" y="609600"/>
                <a:ext cx="4191000" cy="7877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của 10 </a:t>
                </a:r>
                <a:r>
                  <a:rPr lang="en-US" sz="3200" i="1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là: …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09600"/>
                <a:ext cx="4191000" cy="7877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276600" y="3810000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10 : 2 = 5 (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6700" y="127000"/>
            <a:ext cx="8724900" cy="2032801"/>
            <a:chOff x="266700" y="126443"/>
            <a:chExt cx="8724899" cy="2034503"/>
          </a:xfrm>
        </p:grpSpPr>
        <p:sp>
          <p:nvSpPr>
            <p:cNvPr id="5" name="Oval 4">
              <a:extLst/>
            </p:cNvPr>
            <p:cNvSpPr/>
            <p:nvPr/>
          </p:nvSpPr>
          <p:spPr>
            <a:xfrm>
              <a:off x="266700" y="434676"/>
              <a:ext cx="647700" cy="70703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89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1006475" y="126443"/>
                  <a:ext cx="7985124" cy="20345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600" b="1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Vân làm được </a:t>
                  </a:r>
                  <a:r>
                    <a:rPr lang="en-US" altLang="en-US" sz="3600" b="1">
                      <a:latin typeface="Times New Roman" pitchFamily="18" charset="0"/>
                      <a:cs typeface="Times New Roman" pitchFamily="18" charset="0"/>
                    </a:rPr>
                    <a:t>30 bông hoa </a:t>
                  </a:r>
                  <a:r>
                    <a:rPr lang="en-US" altLang="en-US" sz="36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bằng giấy, Vân </a:t>
                  </a:r>
                  <a:r>
                    <a:rPr lang="en-US" altLang="en-US" sz="36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tặng </a:t>
                  </a:r>
                  <a:r>
                    <a:rPr lang="en-US" altLang="en-US" sz="3600" b="1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bạn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altLang="en-US" sz="36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 số bông hoa đó. </a:t>
                  </a:r>
                </a:p>
                <a:p>
                  <a:pPr algn="just" eaLnBrk="1" hangingPunct="1"/>
                  <a:r>
                    <a:rPr lang="en-US" altLang="en-US" sz="3600" b="1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Hỏi </a:t>
                  </a:r>
                  <a:r>
                    <a:rPr lang="en-US" altLang="en-US" sz="36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Vân tặng bạn bao nhiêu bông hoa ?</a:t>
                  </a:r>
                  <a:endParaRPr lang="en-US" altLang="en-US" sz="36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7189" name="Text 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6475" y="126443"/>
                  <a:ext cx="7985124" cy="203450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290" t="-4805" r="-2366" b="-870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 Box 135"/>
          <p:cNvSpPr txBox="1">
            <a:spLocks noChangeArrowheads="1"/>
          </p:cNvSpPr>
          <p:nvPr/>
        </p:nvSpPr>
        <p:spPr bwMode="auto">
          <a:xfrm>
            <a:off x="0" y="2492377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16" name="Text Box 135"/>
          <p:cNvSpPr txBox="1">
            <a:spLocks noChangeArrowheads="1"/>
          </p:cNvSpPr>
          <p:nvPr/>
        </p:nvSpPr>
        <p:spPr bwMode="auto">
          <a:xfrm>
            <a:off x="2332038" y="2619376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30 bông hoa</a:t>
            </a:r>
          </a:p>
        </p:txBody>
      </p:sp>
      <p:sp>
        <p:nvSpPr>
          <p:cNvPr id="17" name="Text Box 135"/>
          <p:cNvSpPr txBox="1">
            <a:spLocks noChangeArrowheads="1"/>
          </p:cNvSpPr>
          <p:nvPr/>
        </p:nvSpPr>
        <p:spPr bwMode="auto">
          <a:xfrm>
            <a:off x="-171450" y="4035425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bông hoa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90552" y="3636964"/>
            <a:ext cx="5865813" cy="1587"/>
            <a:chOff x="590550" y="3637240"/>
            <a:chExt cx="5865811" cy="655"/>
          </a:xfrm>
        </p:grpSpPr>
        <p:cxnSp>
          <p:nvCxnSpPr>
            <p:cNvPr id="4" name="Straight Connector 3">
              <a:extLst/>
            </p:cNvPr>
            <p:cNvCxnSpPr/>
            <p:nvPr/>
          </p:nvCxnSpPr>
          <p:spPr>
            <a:xfrm>
              <a:off x="590550" y="3637895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/>
            </p:cNvPr>
            <p:cNvCxnSpPr/>
            <p:nvPr/>
          </p:nvCxnSpPr>
          <p:spPr>
            <a:xfrm>
              <a:off x="1562100" y="3637895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/>
            </p:cNvPr>
            <p:cNvCxnSpPr/>
            <p:nvPr/>
          </p:nvCxnSpPr>
          <p:spPr>
            <a:xfrm>
              <a:off x="2533649" y="3637895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/>
            </p:cNvPr>
            <p:cNvCxnSpPr/>
            <p:nvPr/>
          </p:nvCxnSpPr>
          <p:spPr>
            <a:xfrm>
              <a:off x="3505199" y="3637895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/>
            </p:cNvPr>
            <p:cNvCxnSpPr/>
            <p:nvPr/>
          </p:nvCxnSpPr>
          <p:spPr>
            <a:xfrm>
              <a:off x="4513262" y="3637895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/>
            </p:cNvPr>
            <p:cNvCxnSpPr/>
            <p:nvPr/>
          </p:nvCxnSpPr>
          <p:spPr>
            <a:xfrm>
              <a:off x="5484811" y="3637240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ight Brace 24">
            <a:extLst/>
          </p:cNvPr>
          <p:cNvSpPr/>
          <p:nvPr/>
        </p:nvSpPr>
        <p:spPr>
          <a:xfrm rot="16200000">
            <a:off x="3276602" y="457202"/>
            <a:ext cx="493713" cy="5865813"/>
          </a:xfrm>
          <a:prstGeom prst="rightBrace">
            <a:avLst>
              <a:gd name="adj1" fmla="val 108617"/>
              <a:gd name="adj2" fmla="val 4952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ight Brace 26">
            <a:extLst/>
          </p:cNvPr>
          <p:cNvSpPr/>
          <p:nvPr/>
        </p:nvSpPr>
        <p:spPr>
          <a:xfrm rot="5400000">
            <a:off x="940595" y="3347245"/>
            <a:ext cx="271463" cy="1104900"/>
          </a:xfrm>
          <a:prstGeom prst="rightBrace">
            <a:avLst>
              <a:gd name="adj1" fmla="val 47683"/>
              <a:gd name="adj2" fmla="val 47801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9" name="Straight Connector 28">
            <a:extLst/>
          </p:cNvPr>
          <p:cNvCxnSpPr/>
          <p:nvPr/>
        </p:nvCxnSpPr>
        <p:spPr>
          <a:xfrm>
            <a:off x="2047877" y="685800"/>
            <a:ext cx="46577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/>
          </p:cNvPr>
          <p:cNvCxnSpPr/>
          <p:nvPr/>
        </p:nvCxnSpPr>
        <p:spPr>
          <a:xfrm>
            <a:off x="2047875" y="1371600"/>
            <a:ext cx="16557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Rectangle 7171"/>
          <p:cNvSpPr>
            <a:spLocks noChangeArrowheads="1"/>
          </p:cNvSpPr>
          <p:nvPr/>
        </p:nvSpPr>
        <p:spPr bwMode="auto">
          <a:xfrm>
            <a:off x="2533652" y="4035425"/>
            <a:ext cx="6124575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alt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 tặng bạn số bông hoa là: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 : 6 =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(bông hoa)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3600" b="1" u="sng">
                <a:latin typeface="Times New Roman" pitchFamily="18" charset="0"/>
                <a:cs typeface="Times New Roman" pitchFamily="18" charset="0"/>
              </a:rPr>
              <a:t>Đáp số: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 bông hoa</a:t>
            </a:r>
          </a:p>
        </p:txBody>
      </p:sp>
      <p:cxnSp>
        <p:nvCxnSpPr>
          <p:cNvPr id="39" name="Straight Connector 38">
            <a:extLst/>
          </p:cNvPr>
          <p:cNvCxnSpPr/>
          <p:nvPr/>
        </p:nvCxnSpPr>
        <p:spPr>
          <a:xfrm>
            <a:off x="4205288" y="1371600"/>
            <a:ext cx="28813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10000" y="685800"/>
            <a:ext cx="304800" cy="914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/>
          </p:cNvPr>
          <p:cNvCxnSpPr/>
          <p:nvPr/>
        </p:nvCxnSpPr>
        <p:spPr>
          <a:xfrm>
            <a:off x="1934627" y="2057400"/>
            <a:ext cx="6447373" cy="0"/>
          </a:xfrm>
          <a:prstGeom prst="line">
            <a:avLst/>
          </a:prstGeom>
          <a:ln w="762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2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25" grpId="0" animBg="1"/>
      <p:bldP spid="2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27000"/>
            <a:ext cx="8763000" cy="1997919"/>
            <a:chOff x="228599" y="126443"/>
            <a:chExt cx="8763000" cy="1999592"/>
          </a:xfrm>
        </p:grpSpPr>
        <p:sp>
          <p:nvSpPr>
            <p:cNvPr id="10" name="Oval 9">
              <a:extLst/>
            </p:cNvPr>
            <p:cNvSpPr/>
            <p:nvPr/>
          </p:nvSpPr>
          <p:spPr>
            <a:xfrm>
              <a:off x="228599" y="304392"/>
              <a:ext cx="727075" cy="86909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18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1006475" y="126443"/>
                  <a:ext cx="7985124" cy="19995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3600" b="1" smtClean="0">
                      <a:latin typeface="Times New Roman" pitchFamily="18" charset="0"/>
                      <a:cs typeface="Times New Roman" pitchFamily="18" charset="0"/>
                    </a:rPr>
                    <a:t>Có 28 học sinh đang tập bơi</a:t>
                  </a:r>
                  <a:r>
                    <a:rPr lang="en-US" altLang="en-US" sz="3600" b="1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600" b="1" i="1" smtClean="0"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altLang="en-US" sz="3600" b="1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  <a:r>
                    <a:rPr lang="en-US" altLang="en-US" sz="3600" b="1" smtClean="0">
                      <a:latin typeface="Times New Roman" pitchFamily="18" charset="0"/>
                      <a:cs typeface="Times New Roman" pitchFamily="18" charset="0"/>
                    </a:rPr>
                    <a:t>số </a:t>
                  </a:r>
                  <a:r>
                    <a:rPr lang="en-US" altLang="en-US" sz="3600" b="1">
                      <a:latin typeface="Times New Roman" pitchFamily="18" charset="0"/>
                      <a:cs typeface="Times New Roman" pitchFamily="18" charset="0"/>
                    </a:rPr>
                    <a:t>học </a:t>
                  </a:r>
                  <a:r>
                    <a:rPr lang="en-US" altLang="en-US" sz="3600" b="1" smtClean="0">
                      <a:latin typeface="Times New Roman" pitchFamily="18" charset="0"/>
                      <a:cs typeface="Times New Roman" pitchFamily="18" charset="0"/>
                    </a:rPr>
                    <a:t>sinh </a:t>
                  </a:r>
                  <a:r>
                    <a:rPr lang="en-US" altLang="en-US" sz="3600" b="1">
                      <a:latin typeface="Times New Roman" pitchFamily="18" charset="0"/>
                      <a:cs typeface="Times New Roman" pitchFamily="18" charset="0"/>
                    </a:rPr>
                    <a:t>đó là học sinh lớp 3A. Hỏi lớp 3A có bao nhiêu học sinh đang tập bơi ?</a:t>
                  </a:r>
                </a:p>
              </p:txBody>
            </p:sp>
          </mc:Choice>
          <mc:Fallback>
            <p:sp>
              <p:nvSpPr>
                <p:cNvPr id="8218" name="Text 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6475" y="126443"/>
                  <a:ext cx="7985124" cy="199959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290" b="-103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 Box 135"/>
          <p:cNvSpPr txBox="1">
            <a:spLocks noChangeArrowheads="1"/>
          </p:cNvSpPr>
          <p:nvPr/>
        </p:nvSpPr>
        <p:spPr bwMode="auto">
          <a:xfrm>
            <a:off x="0" y="2492377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13" name="Text Box 135"/>
          <p:cNvSpPr txBox="1">
            <a:spLocks noChangeArrowheads="1"/>
          </p:cNvSpPr>
          <p:nvPr/>
        </p:nvSpPr>
        <p:spPr bwMode="auto">
          <a:xfrm>
            <a:off x="2332038" y="2619376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28 học sinh</a:t>
            </a:r>
          </a:p>
        </p:txBody>
      </p:sp>
      <p:sp>
        <p:nvSpPr>
          <p:cNvPr id="14" name="Text Box 135"/>
          <p:cNvSpPr txBox="1">
            <a:spLocks noChangeArrowheads="1"/>
          </p:cNvSpPr>
          <p:nvPr/>
        </p:nvSpPr>
        <p:spPr bwMode="auto">
          <a:xfrm>
            <a:off x="1006475" y="3965575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học sinh</a:t>
            </a:r>
          </a:p>
        </p:txBody>
      </p:sp>
      <p:grpSp>
        <p:nvGrpSpPr>
          <p:cNvPr id="3" name="Group 21508"/>
          <p:cNvGrpSpPr>
            <a:grpSpLocks/>
          </p:cNvGrpSpPr>
          <p:nvPr/>
        </p:nvGrpSpPr>
        <p:grpSpPr bwMode="auto">
          <a:xfrm>
            <a:off x="1562102" y="3638551"/>
            <a:ext cx="3922713" cy="0"/>
            <a:chOff x="1562100" y="3637895"/>
            <a:chExt cx="3922711" cy="0"/>
          </a:xfrm>
        </p:grpSpPr>
        <p:cxnSp>
          <p:nvCxnSpPr>
            <p:cNvPr id="17" name="Straight Connector 16">
              <a:extLst/>
            </p:cNvPr>
            <p:cNvCxnSpPr/>
            <p:nvPr/>
          </p:nvCxnSpPr>
          <p:spPr>
            <a:xfrm>
              <a:off x="1562100" y="3637895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/>
            </p:cNvPr>
            <p:cNvCxnSpPr/>
            <p:nvPr/>
          </p:nvCxnSpPr>
          <p:spPr>
            <a:xfrm>
              <a:off x="2533650" y="3637895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/>
            </p:cNvPr>
            <p:cNvCxnSpPr/>
            <p:nvPr/>
          </p:nvCxnSpPr>
          <p:spPr>
            <a:xfrm>
              <a:off x="3505199" y="3637895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/>
            </p:cNvPr>
            <p:cNvCxnSpPr/>
            <p:nvPr/>
          </p:nvCxnSpPr>
          <p:spPr>
            <a:xfrm>
              <a:off x="4513261" y="3637895"/>
              <a:ext cx="971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ight Brace 21">
            <a:extLst/>
          </p:cNvPr>
          <p:cNvSpPr/>
          <p:nvPr/>
        </p:nvSpPr>
        <p:spPr>
          <a:xfrm rot="16200000">
            <a:off x="3276602" y="1428752"/>
            <a:ext cx="493713" cy="3922713"/>
          </a:xfrm>
          <a:prstGeom prst="rightBrace">
            <a:avLst>
              <a:gd name="adj1" fmla="val 108617"/>
              <a:gd name="adj2" fmla="val 4952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Brace 22">
            <a:extLst/>
          </p:cNvPr>
          <p:cNvSpPr/>
          <p:nvPr/>
        </p:nvSpPr>
        <p:spPr>
          <a:xfrm rot="5400000">
            <a:off x="1912145" y="3347245"/>
            <a:ext cx="271463" cy="1104900"/>
          </a:xfrm>
          <a:prstGeom prst="rightBrace">
            <a:avLst>
              <a:gd name="adj1" fmla="val 47683"/>
              <a:gd name="adj2" fmla="val 47801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4" name="Straight Connector 23">
            <a:extLst/>
          </p:cNvPr>
          <p:cNvCxnSpPr/>
          <p:nvPr/>
        </p:nvCxnSpPr>
        <p:spPr>
          <a:xfrm>
            <a:off x="1774825" y="838200"/>
            <a:ext cx="46577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/>
          </p:cNvPr>
          <p:cNvCxnSpPr/>
          <p:nvPr/>
        </p:nvCxnSpPr>
        <p:spPr>
          <a:xfrm>
            <a:off x="7162800" y="838200"/>
            <a:ext cx="11493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103313" y="2079625"/>
            <a:ext cx="6807200" cy="130175"/>
            <a:chOff x="1103311" y="2305050"/>
            <a:chExt cx="7233328" cy="130274"/>
          </a:xfrm>
        </p:grpSpPr>
        <p:cxnSp>
          <p:nvCxnSpPr>
            <p:cNvPr id="28" name="Straight Connector 27">
              <a:extLst/>
            </p:cNvPr>
            <p:cNvCxnSpPr/>
            <p:nvPr/>
          </p:nvCxnSpPr>
          <p:spPr>
            <a:xfrm>
              <a:off x="1131987" y="2305050"/>
              <a:ext cx="720465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/>
            </p:cNvPr>
            <p:cNvCxnSpPr/>
            <p:nvPr/>
          </p:nvCxnSpPr>
          <p:spPr>
            <a:xfrm>
              <a:off x="1103311" y="2435324"/>
              <a:ext cx="723332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/>
          </p:cNvPr>
          <p:cNvCxnSpPr/>
          <p:nvPr/>
        </p:nvCxnSpPr>
        <p:spPr>
          <a:xfrm>
            <a:off x="1130300" y="1524000"/>
            <a:ext cx="500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42162" y="1490714"/>
            <a:ext cx="1392238" cy="109486"/>
            <a:chOff x="1103311" y="2305050"/>
            <a:chExt cx="7233328" cy="130274"/>
          </a:xfrm>
        </p:grpSpPr>
        <p:cxnSp>
          <p:nvCxnSpPr>
            <p:cNvPr id="36" name="Straight Connector 35">
              <a:extLst/>
            </p:cNvPr>
            <p:cNvCxnSpPr/>
            <p:nvPr/>
          </p:nvCxnSpPr>
          <p:spPr>
            <a:xfrm>
              <a:off x="1131994" y="2305050"/>
              <a:ext cx="7204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/>
            </p:cNvPr>
            <p:cNvCxnSpPr/>
            <p:nvPr/>
          </p:nvCxnSpPr>
          <p:spPr>
            <a:xfrm>
              <a:off x="1103311" y="2435324"/>
              <a:ext cx="723332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8" name="Rectangle 21507"/>
          <p:cNvSpPr>
            <a:spLocks noChangeArrowheads="1"/>
          </p:cNvSpPr>
          <p:nvPr/>
        </p:nvSpPr>
        <p:spPr bwMode="auto">
          <a:xfrm>
            <a:off x="2133600" y="4035426"/>
            <a:ext cx="7010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alt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Số học sinh lớp 3A đang tập bơi là:</a:t>
            </a:r>
          </a:p>
          <a:p>
            <a:pPr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	28 : 4 =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(học sinh)</a:t>
            </a:r>
          </a:p>
          <a:p>
            <a:pPr eaLnBrk="1" hangingPunct="1"/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3600" b="1" u="sng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 học sinh.</a:t>
            </a:r>
          </a:p>
        </p:txBody>
      </p:sp>
      <p:sp>
        <p:nvSpPr>
          <p:cNvPr id="27" name="Oval 26"/>
          <p:cNvSpPr/>
          <p:nvPr/>
        </p:nvSpPr>
        <p:spPr>
          <a:xfrm>
            <a:off x="6705600" y="193061"/>
            <a:ext cx="304800" cy="914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2" grpId="0" animBg="1"/>
      <p:bldP spid="23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1000" y="547689"/>
            <a:ext cx="8763000" cy="1200329"/>
            <a:chOff x="381000" y="416610"/>
            <a:chExt cx="8763000" cy="1198922"/>
          </a:xfrm>
        </p:grpSpPr>
        <p:sp>
          <p:nvSpPr>
            <p:cNvPr id="9305" name="Rectangle 1"/>
            <p:cNvSpPr>
              <a:spLocks noChangeArrowheads="1"/>
            </p:cNvSpPr>
            <p:nvPr/>
          </p:nvSpPr>
          <p:spPr bwMode="auto">
            <a:xfrm>
              <a:off x="1143000" y="416610"/>
              <a:ext cx="8001000" cy="119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3600" b="1">
                  <a:latin typeface="Times New Roman" pitchFamily="18" charset="0"/>
                  <a:cs typeface="Times New Roman" pitchFamily="18" charset="0"/>
                </a:rPr>
                <a:t>Đã tô màu vào </a:t>
              </a:r>
              <a:r>
                <a:rPr lang="en-US" altLang="en-US" sz="3600" b="1" u="sng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en-US" sz="3600" b="1">
                  <a:latin typeface="Times New Roman" pitchFamily="18" charset="0"/>
                  <a:cs typeface="Times New Roman" pitchFamily="18" charset="0"/>
                </a:rPr>
                <a:t> số ô vuông của hình nào ?		  </a:t>
              </a:r>
              <a:r>
                <a:rPr lang="en-US" altLang="en-US" sz="3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2" name="Oval 21">
              <a:extLst/>
            </p:cNvPr>
            <p:cNvSpPr/>
            <p:nvPr/>
          </p:nvSpPr>
          <p:spPr bwMode="auto">
            <a:xfrm>
              <a:off x="381000" y="663970"/>
              <a:ext cx="647700" cy="70560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aphicFrame>
        <p:nvGraphicFramePr>
          <p:cNvPr id="5" name="Table 4">
            <a:extLst/>
          </p:cNvPr>
          <p:cNvGraphicFramePr>
            <a:graphicFrameLocks noGrp="1"/>
          </p:cNvGraphicFramePr>
          <p:nvPr/>
        </p:nvGraphicFramePr>
        <p:xfrm>
          <a:off x="685800" y="1930400"/>
          <a:ext cx="352425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62000"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0" name="Table 9">
            <a:extLst/>
          </p:cNvPr>
          <p:cNvGraphicFramePr>
            <a:graphicFrameLocks noGrp="1"/>
          </p:cNvGraphicFramePr>
          <p:nvPr/>
        </p:nvGraphicFramePr>
        <p:xfrm>
          <a:off x="4800600" y="1911351"/>
          <a:ext cx="352425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62000"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1" name="Table 10">
            <a:extLst/>
          </p:cNvPr>
          <p:cNvGraphicFramePr>
            <a:graphicFrameLocks noGrp="1"/>
          </p:cNvGraphicFramePr>
          <p:nvPr/>
        </p:nvGraphicFramePr>
        <p:xfrm>
          <a:off x="666750" y="4438651"/>
          <a:ext cx="352425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/>
                </a:extLst>
              </a:tr>
              <a:tr h="762000"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2" name="Table 11">
            <a:extLst/>
          </p:cNvPr>
          <p:cNvGraphicFramePr>
            <a:graphicFrameLocks noGrp="1"/>
          </p:cNvGraphicFramePr>
          <p:nvPr/>
        </p:nvGraphicFramePr>
        <p:xfrm>
          <a:off x="4800600" y="4438651"/>
          <a:ext cx="352425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  <a:gridCol w="704850">
                  <a:extLst>
                    <a:ext uri="{9D8B030D-6E8A-4147-A177-3AD203B41FA5}"/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62000"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085850" y="5943606"/>
            <a:ext cx="6800850" cy="584775"/>
            <a:chOff x="1085850" y="5943600"/>
            <a:chExt cx="6800850" cy="585350"/>
          </a:xfrm>
        </p:grpSpPr>
        <p:sp>
          <p:nvSpPr>
            <p:cNvPr id="9303" name="Text Box 135"/>
            <p:cNvSpPr txBox="1">
              <a:spLocks noChangeArrowheads="1"/>
            </p:cNvSpPr>
            <p:nvPr/>
          </p:nvSpPr>
          <p:spPr bwMode="auto">
            <a:xfrm>
              <a:off x="5143500" y="5943600"/>
              <a:ext cx="2743200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Hình 4</a:t>
              </a:r>
            </a:p>
          </p:txBody>
        </p:sp>
        <p:sp>
          <p:nvSpPr>
            <p:cNvPr id="9304" name="Text Box 135"/>
            <p:cNvSpPr txBox="1">
              <a:spLocks noChangeArrowheads="1"/>
            </p:cNvSpPr>
            <p:nvPr/>
          </p:nvSpPr>
          <p:spPr bwMode="auto">
            <a:xfrm>
              <a:off x="1085850" y="5943600"/>
              <a:ext cx="2743200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Hình 3</a:t>
              </a:r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009650" y="3428998"/>
            <a:ext cx="6991350" cy="584775"/>
            <a:chOff x="1009650" y="3428999"/>
            <a:chExt cx="6991350" cy="585352"/>
          </a:xfrm>
        </p:grpSpPr>
        <p:sp>
          <p:nvSpPr>
            <p:cNvPr id="9301" name="Text Box 135"/>
            <p:cNvSpPr txBox="1">
              <a:spLocks noChangeArrowheads="1"/>
            </p:cNvSpPr>
            <p:nvPr/>
          </p:nvSpPr>
          <p:spPr bwMode="auto">
            <a:xfrm>
              <a:off x="1009650" y="3428999"/>
              <a:ext cx="2743200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Hình 1</a:t>
              </a:r>
            </a:p>
          </p:txBody>
        </p:sp>
        <p:sp>
          <p:nvSpPr>
            <p:cNvPr id="9302" name="Text Box 135"/>
            <p:cNvSpPr txBox="1">
              <a:spLocks noChangeArrowheads="1"/>
            </p:cNvSpPr>
            <p:nvPr/>
          </p:nvSpPr>
          <p:spPr bwMode="auto">
            <a:xfrm>
              <a:off x="5257800" y="3428999"/>
              <a:ext cx="2743200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Hình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/>
          </p:cNvPr>
          <p:cNvGraphicFramePr>
            <a:graphicFrameLocks noGrp="1"/>
          </p:cNvGraphicFramePr>
          <p:nvPr/>
        </p:nvGraphicFramePr>
        <p:xfrm>
          <a:off x="381002" y="3368675"/>
          <a:ext cx="3933825" cy="1736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765">
                  <a:extLst>
                    <a:ext uri="{9D8B030D-6E8A-4147-A177-3AD203B41FA5}"/>
                  </a:extLst>
                </a:gridCol>
                <a:gridCol w="786765">
                  <a:extLst>
                    <a:ext uri="{9D8B030D-6E8A-4147-A177-3AD203B41FA5}"/>
                  </a:extLst>
                </a:gridCol>
                <a:gridCol w="786765">
                  <a:extLst>
                    <a:ext uri="{9D8B030D-6E8A-4147-A177-3AD203B41FA5}"/>
                  </a:extLst>
                </a:gridCol>
                <a:gridCol w="786765">
                  <a:extLst>
                    <a:ext uri="{9D8B030D-6E8A-4147-A177-3AD203B41FA5}"/>
                  </a:extLst>
                </a:gridCol>
                <a:gridCol w="786765">
                  <a:extLst>
                    <a:ext uri="{9D8B030D-6E8A-4147-A177-3AD203B41FA5}"/>
                  </a:extLst>
                </a:gridCol>
              </a:tblGrid>
              <a:tr h="868363"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868363"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" name="Table 6">
            <a:extLst/>
          </p:cNvPr>
          <p:cNvGraphicFramePr>
            <a:graphicFrameLocks noGrp="1"/>
          </p:cNvGraphicFramePr>
          <p:nvPr/>
        </p:nvGraphicFramePr>
        <p:xfrm>
          <a:off x="4686300" y="3392488"/>
          <a:ext cx="4000500" cy="171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/>
                  </a:extLst>
                </a:gridCol>
                <a:gridCol w="800100">
                  <a:extLst>
                    <a:ext uri="{9D8B030D-6E8A-4147-A177-3AD203B41FA5}"/>
                  </a:extLst>
                </a:gridCol>
                <a:gridCol w="800100">
                  <a:extLst>
                    <a:ext uri="{9D8B030D-6E8A-4147-A177-3AD203B41FA5}"/>
                  </a:extLst>
                </a:gridCol>
                <a:gridCol w="800100">
                  <a:extLst>
                    <a:ext uri="{9D8B030D-6E8A-4147-A177-3AD203B41FA5}"/>
                  </a:extLst>
                </a:gridCol>
                <a:gridCol w="800100">
                  <a:extLst>
                    <a:ext uri="{9D8B030D-6E8A-4147-A177-3AD203B41FA5}"/>
                  </a:extLst>
                </a:gridCol>
              </a:tblGrid>
              <a:tr h="856456"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856456"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282" name="Text Box 135"/>
          <p:cNvSpPr txBox="1">
            <a:spLocks noChangeArrowheads="1"/>
          </p:cNvSpPr>
          <p:nvPr/>
        </p:nvSpPr>
        <p:spPr bwMode="auto">
          <a:xfrm>
            <a:off x="5286375" y="5251451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 4</a:t>
            </a:r>
          </a:p>
        </p:txBody>
      </p:sp>
      <p:sp>
        <p:nvSpPr>
          <p:cNvPr id="10283" name="Text Box 135"/>
          <p:cNvSpPr txBox="1">
            <a:spLocks noChangeArrowheads="1"/>
          </p:cNvSpPr>
          <p:nvPr/>
        </p:nvSpPr>
        <p:spPr bwMode="auto">
          <a:xfrm>
            <a:off x="1247775" y="5240339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84" name="Rectangle 13"/>
              <p:cNvSpPr>
                <a:spLocks noChangeArrowheads="1"/>
              </p:cNvSpPr>
              <p:nvPr/>
            </p:nvSpPr>
            <p:spPr bwMode="auto">
              <a:xfrm>
                <a:off x="228600" y="981076"/>
                <a:ext cx="8763000" cy="1786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4400" b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	</a:t>
                </a:r>
                <a:r>
                  <a:rPr lang="en-US" altLang="en-US" sz="4400" b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	</a:t>
                </a:r>
                <a:r>
                  <a:rPr lang="en-US" altLang="en-US" sz="440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 </a:t>
                </a:r>
                <a:r>
                  <a:rPr lang="en-US" altLang="en-US" sz="4400" b="1" smtClean="0">
                    <a:latin typeface="Times New Roman" pitchFamily="18" charset="0"/>
                    <a:cs typeface="Times New Roman" pitchFamily="18" charset="0"/>
                  </a:rPr>
                  <a:t>Vậy </a:t>
                </a:r>
                <a:r>
                  <a:rPr lang="en-US" altLang="en-US" sz="4400" b="1">
                    <a:latin typeface="Times New Roman" pitchFamily="18" charset="0"/>
                    <a:cs typeface="Times New Roman" pitchFamily="18" charset="0"/>
                  </a:rPr>
                  <a:t>đã tô màu vào: 	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4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400" b="1" smtClean="0">
                    <a:latin typeface="Times New Roman" pitchFamily="18" charset="0"/>
                    <a:cs typeface="Times New Roman" pitchFamily="18" charset="0"/>
                  </a:rPr>
                  <a:t> số </a:t>
                </a:r>
                <a:r>
                  <a:rPr lang="en-US" altLang="en-US" sz="4400" b="1">
                    <a:latin typeface="Times New Roman" pitchFamily="18" charset="0"/>
                    <a:cs typeface="Times New Roman" pitchFamily="18" charset="0"/>
                  </a:rPr>
                  <a:t>ô vuông của </a:t>
                </a:r>
                <a:r>
                  <a:rPr lang="en-US" altLang="en-US" sz="4400" b="1" u="sng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 2</a:t>
                </a:r>
                <a:r>
                  <a:rPr lang="en-US" altLang="en-US" sz="4400" b="1">
                    <a:latin typeface="Times New Roman" pitchFamily="18" charset="0"/>
                    <a:cs typeface="Times New Roman" pitchFamily="18" charset="0"/>
                  </a:rPr>
                  <a:t> và </a:t>
                </a:r>
                <a:r>
                  <a:rPr lang="en-US" altLang="en-US" sz="4400" b="1" u="sng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 </a:t>
                </a:r>
                <a:r>
                  <a:rPr lang="en-US" altLang="en-US" sz="4400" b="1" u="sng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en-US" sz="4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en-US" sz="4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28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81076"/>
                <a:ext cx="8763000" cy="1786899"/>
              </a:xfrm>
              <a:prstGeom prst="rect">
                <a:avLst/>
              </a:prstGeom>
              <a:blipFill rotWithShape="1">
                <a:blip r:embed="rId2"/>
                <a:stretch>
                  <a:fillRect t="-7167" b="-4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338683" y="2438400"/>
            <a:ext cx="4323620" cy="14110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 DÒ</a:t>
            </a: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2403" y="2557319"/>
            <a:ext cx="3855863" cy="1398844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</p:spTree>
    <p:extLst>
      <p:ext uri="{BB962C8B-B14F-4D97-AF65-F5344CB8AC3E}">
        <p14:creationId xmlns:p14="http://schemas.microsoft.com/office/powerpoint/2010/main" val="5027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45434" y="106018"/>
            <a:ext cx="1643063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3" y="206880"/>
              <a:ext cx="197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TOÁN</a:t>
              </a:r>
              <a:endPara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988777" y="417362"/>
            <a:ext cx="516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 </a:t>
            </a:r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09592" y="2438401"/>
            <a:ext cx="3781805" cy="20867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5400" b="1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54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(trang 26)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>
                <a:off x="266700" y="1524001"/>
                <a:ext cx="9144000" cy="309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altLang="en-US" sz="4000" b="1" smtClean="0">
                    <a:solidFill>
                      <a:srgbClr val="FF0000"/>
                    </a:solidFill>
                    <a:latin typeface="HP001 4 hàng" pitchFamily="34" charset="0"/>
                    <a:cs typeface="Times New Roman" pitchFamily="18" charset="0"/>
                  </a:rPr>
                  <a:t>a)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4000" b="1">
                    <a:solidFill>
                      <a:srgbClr val="FF0000"/>
                    </a:solidFill>
                    <a:latin typeface="HP001 4 hàng" pitchFamily="34" charset="0"/>
                    <a:cs typeface="Times New Roman" pitchFamily="18" charset="0"/>
                  </a:rPr>
                  <a:t> của:</a:t>
                </a:r>
                <a:r>
                  <a:rPr lang="en-US" altLang="en-US" sz="4000" b="1">
                    <a:latin typeface="HP001 4 hàng" pitchFamily="34" charset="0"/>
                    <a:cs typeface="Times New Roman" pitchFamily="18" charset="0"/>
                  </a:rPr>
                  <a:t> </a:t>
                </a:r>
                <a:r>
                  <a:rPr lang="en-US" altLang="en-US" sz="4000" b="1">
                    <a:solidFill>
                      <a:srgbClr val="000099"/>
                    </a:solidFill>
                    <a:latin typeface="HP001 4 hàng" pitchFamily="34" charset="0"/>
                    <a:cs typeface="Times New Roman" pitchFamily="18" charset="0"/>
                  </a:rPr>
                  <a:t>12cm; 18kg;</a:t>
                </a:r>
                <a:r>
                  <a:rPr lang="en-US" altLang="en-US" sz="4000" b="1">
                    <a:solidFill>
                      <a:srgbClr val="000099"/>
                    </a:solidFill>
                    <a:latin typeface="HP001 4 hàng" pitchFamily="34" charset="0"/>
                    <a:cs typeface="Times New Roman" pitchFamily="18" charset="0"/>
                  </a:rPr>
                  <a:t> </a:t>
                </a:r>
                <a:r>
                  <a:rPr lang="en-US" altLang="en-US" sz="4000" b="1" smtClean="0">
                    <a:solidFill>
                      <a:srgbClr val="000099"/>
                    </a:solidFill>
                    <a:latin typeface="HP001 4 hàng" pitchFamily="34" charset="0"/>
                    <a:cs typeface="Times New Roman" pitchFamily="18" charset="0"/>
                  </a:rPr>
                  <a:t>10l</a:t>
                </a:r>
                <a:endParaRPr lang="en-US" altLang="en-US" sz="4000" b="1">
                  <a:solidFill>
                    <a:srgbClr val="000099"/>
                  </a:solidFill>
                  <a:latin typeface="HP001 4 hàng" pitchFamily="34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en-US" sz="4000" b="1">
                    <a:latin typeface="HP001 4 hàng" pitchFamily="34" charset="0"/>
                    <a:cs typeface="Times New Roman" pitchFamily="18" charset="0"/>
                  </a:rPr>
                  <a:t>	</a:t>
                </a:r>
                <a:endParaRPr lang="en-US" altLang="en-US" sz="40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en-US" sz="4000" b="1">
                    <a:solidFill>
                      <a:srgbClr val="FF0000"/>
                    </a:solidFill>
                    <a:latin typeface="HP001 4 hàng" pitchFamily="34" charset="0"/>
                    <a:cs typeface="Times New Roman" pitchFamily="18" charset="0"/>
                  </a:rPr>
                  <a:t>b) Tìm</a:t>
                </a:r>
                <a:r>
                  <a:rPr lang="en-US" altLang="en-US" sz="4000" b="1">
                    <a:solidFill>
                      <a:srgbClr val="FF0000"/>
                    </a:solidFill>
                    <a:latin typeface="HP001 4 hàng" pitchFamily="34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4000" b="1">
                    <a:solidFill>
                      <a:srgbClr val="FF0000"/>
                    </a:solidFill>
                    <a:latin typeface="HP001 4 hàng" pitchFamily="34" charset="0"/>
                    <a:cs typeface="Times New Roman" pitchFamily="18" charset="0"/>
                  </a:rPr>
                  <a:t>  của:</a:t>
                </a:r>
                <a:r>
                  <a:rPr lang="en-US" altLang="en-US" sz="4000" b="1">
                    <a:latin typeface="HP001 4 hàng" pitchFamily="34" charset="0"/>
                    <a:cs typeface="Times New Roman" pitchFamily="18" charset="0"/>
                  </a:rPr>
                  <a:t> </a:t>
                </a:r>
                <a:r>
                  <a:rPr lang="en-US" altLang="en-US" sz="4000" b="1">
                    <a:solidFill>
                      <a:srgbClr val="000099"/>
                    </a:solidFill>
                    <a:latin typeface="HP001 4 hàng" pitchFamily="34" charset="0"/>
                    <a:cs typeface="Times New Roman" pitchFamily="18" charset="0"/>
                  </a:rPr>
                  <a:t>24m; 30 giờ; 54 ngày</a:t>
                </a:r>
                <a:r>
                  <a:rPr lang="en-US" altLang="en-US" sz="4000" b="1">
                    <a:latin typeface="HP001 4 hàng" pitchFamily="34" charset="0"/>
                    <a:cs typeface="Times New Roman" pitchFamily="18" charset="0"/>
                  </a:rPr>
                  <a:t>	            </a:t>
                </a:r>
                <a:r>
                  <a:rPr lang="en-US" altLang="en-US" sz="4000" b="1">
                    <a:latin typeface="HP001 4 hàng" pitchFamily="34" charset="0"/>
                    <a:cs typeface="Times New Roman" pitchFamily="18" charset="0"/>
                  </a:rPr>
                  <a:t>	</a:t>
                </a:r>
                <a:endParaRPr lang="en-US" altLang="en-US" sz="4000" b="1">
                  <a:solidFill>
                    <a:srgbClr val="FF0000"/>
                  </a:solidFill>
                  <a:latin typeface="HP001 4 hàng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1524001"/>
                <a:ext cx="9144000" cy="3098797"/>
              </a:xfrm>
              <a:prstGeom prst="rect">
                <a:avLst/>
              </a:prstGeom>
              <a:blipFill rotWithShape="1">
                <a:blip r:embed="rId2"/>
                <a:stretch>
                  <a:fillRect l="-24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/>
          </p:cNvPr>
          <p:cNvSpPr/>
          <p:nvPr/>
        </p:nvSpPr>
        <p:spPr bwMode="auto">
          <a:xfrm>
            <a:off x="266700" y="434975"/>
            <a:ext cx="647700" cy="70643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4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66764" l="51566" r="89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68" r="26011" b="40882"/>
          <a:stretch/>
        </p:blipFill>
        <p:spPr>
          <a:xfrm>
            <a:off x="4572000" y="1695253"/>
            <a:ext cx="2286000" cy="234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6165273" y="4953000"/>
            <a:ext cx="3114559" cy="1752745"/>
          </a:xfrm>
          <a:prstGeom prst="rect">
            <a:avLst/>
          </a:prstGeom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2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C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2524329" y="2825642"/>
            <a:ext cx="1088023" cy="680244"/>
          </a:xfrm>
          <a:prstGeom prst="rect">
            <a:avLst/>
          </a:prstGeom>
        </p:spPr>
      </p:pic>
      <p:pic>
        <p:nvPicPr>
          <p:cNvPr id="5" name="KC1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762000" y="5293841"/>
            <a:ext cx="1088023" cy="680244"/>
          </a:xfrm>
          <a:prstGeom prst="rect">
            <a:avLst/>
          </a:prstGeom>
        </p:spPr>
      </p:pic>
      <p:pic>
        <p:nvPicPr>
          <p:cNvPr id="6" name="vàng 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6446099" y="4803740"/>
            <a:ext cx="2572684" cy="1447800"/>
          </a:xfrm>
          <a:prstGeom prst="rect">
            <a:avLst/>
          </a:prstGeom>
        </p:spPr>
      </p:pic>
      <p:pic>
        <p:nvPicPr>
          <p:cNvPr id="7" name="vàng 1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-142221" y="2047986"/>
            <a:ext cx="1912390" cy="1076214"/>
          </a:xfrm>
          <a:prstGeom prst="rect">
            <a:avLst/>
          </a:prstGeom>
        </p:spPr>
      </p:pic>
      <p:pic>
        <p:nvPicPr>
          <p:cNvPr id="8" name="vàng 4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5812898" y="3165764"/>
            <a:ext cx="1557279" cy="876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5175540" y="5304808"/>
            <a:ext cx="1270559" cy="1147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1032872" y="3376182"/>
            <a:ext cx="1474595" cy="1331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000" b="68667" l="17333" r="2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48768" r="68667" b="41241"/>
          <a:stretch/>
        </p:blipFill>
        <p:spPr>
          <a:xfrm>
            <a:off x="5142981" y="1752600"/>
            <a:ext cx="2046337" cy="978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1897867" y="5991605"/>
            <a:ext cx="870014" cy="7858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4943" y="310963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250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6558" y="3970271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200</a:t>
            </a:r>
            <a:endParaRPr lang="en-US" sz="3200"/>
          </a:p>
        </p:txBody>
      </p:sp>
      <p:sp>
        <p:nvSpPr>
          <p:cNvPr id="20" name="TextBox 19"/>
          <p:cNvSpPr txBox="1"/>
          <p:nvPr/>
        </p:nvSpPr>
        <p:spPr>
          <a:xfrm>
            <a:off x="4131282" y="4828888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400</a:t>
            </a:r>
            <a:endParaRPr lang="en-US" sz="3200"/>
          </a:p>
        </p:txBody>
      </p:sp>
      <p:sp>
        <p:nvSpPr>
          <p:cNvPr id="22" name="TextBox 21"/>
          <p:cNvSpPr txBox="1"/>
          <p:nvPr/>
        </p:nvSpPr>
        <p:spPr>
          <a:xfrm>
            <a:off x="874746" y="5936886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2806" y="3402018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42092" y="6096000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300</a:t>
            </a:r>
            <a:endParaRPr lang="en-US" sz="3200"/>
          </a:p>
        </p:txBody>
      </p:sp>
      <p:pic>
        <p:nvPicPr>
          <p:cNvPr id="28" name="?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06" t="45016" r="21286" b="43057"/>
          <a:stretch/>
        </p:blipFill>
        <p:spPr>
          <a:xfrm>
            <a:off x="4131282" y="3706818"/>
            <a:ext cx="1172238" cy="1414457"/>
          </a:xfrm>
          <a:prstGeom prst="rect">
            <a:avLst/>
          </a:prstGeom>
        </p:spPr>
      </p:pic>
      <p:pic>
        <p:nvPicPr>
          <p:cNvPr id="3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19110" y="0"/>
            <a:ext cx="304800" cy="304800"/>
          </a:xfrm>
          <a:prstGeom prst="rect">
            <a:avLst/>
          </a:prstGeom>
        </p:spPr>
      </p:pic>
      <p:pic>
        <p:nvPicPr>
          <p:cNvPr id="3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175567" y="290286"/>
            <a:ext cx="304800" cy="304800"/>
          </a:xfrm>
          <a:prstGeom prst="rect">
            <a:avLst/>
          </a:prstGeom>
        </p:spPr>
      </p:pic>
      <p:pic>
        <p:nvPicPr>
          <p:cNvPr id="32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28906" y="609600"/>
            <a:ext cx="304800" cy="304800"/>
          </a:xfrm>
          <a:prstGeom prst="rect">
            <a:avLst/>
          </a:prstGeom>
        </p:spPr>
      </p:pic>
      <p:pic>
        <p:nvPicPr>
          <p:cNvPr id="33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45959" y="914400"/>
            <a:ext cx="304800" cy="304800"/>
          </a:xfrm>
          <a:prstGeom prst="rect">
            <a:avLst/>
          </a:prstGeom>
        </p:spPr>
      </p:pic>
      <p:pic>
        <p:nvPicPr>
          <p:cNvPr id="3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70269" y="1240971"/>
            <a:ext cx="304800" cy="304800"/>
          </a:xfrm>
          <a:prstGeom prst="rect">
            <a:avLst/>
          </a:prstGeom>
        </p:spPr>
      </p:pic>
      <p:pic>
        <p:nvPicPr>
          <p:cNvPr id="35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87321" y="1545771"/>
            <a:ext cx="304800" cy="304800"/>
          </a:xfrm>
          <a:prstGeom prst="rect">
            <a:avLst/>
          </a:prstGeom>
        </p:spPr>
      </p:pic>
      <p:pic>
        <p:nvPicPr>
          <p:cNvPr id="3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65550" y="2242001"/>
            <a:ext cx="304800" cy="304800"/>
          </a:xfrm>
          <a:prstGeom prst="rect">
            <a:avLst/>
          </a:prstGeom>
        </p:spPr>
      </p:pic>
      <p:pic>
        <p:nvPicPr>
          <p:cNvPr id="37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97475" y="2668804"/>
            <a:ext cx="304800" cy="304800"/>
          </a:xfrm>
          <a:prstGeom prst="rect">
            <a:avLst/>
          </a:prstGeom>
        </p:spPr>
      </p:pic>
      <p:pic>
        <p:nvPicPr>
          <p:cNvPr id="3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60832" y="2973604"/>
            <a:ext cx="304800" cy="304800"/>
          </a:xfrm>
          <a:prstGeom prst="rect">
            <a:avLst/>
          </a:prstGeom>
        </p:spPr>
      </p:pic>
      <p:pic>
        <p:nvPicPr>
          <p:cNvPr id="3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352277" y="1937201"/>
            <a:ext cx="304800" cy="304800"/>
          </a:xfrm>
          <a:prstGeom prst="rect">
            <a:avLst/>
          </a:prstGeom>
        </p:spPr>
      </p:pic>
      <p:pic>
        <p:nvPicPr>
          <p:cNvPr id="4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330506" y="3402018"/>
            <a:ext cx="304800" cy="304800"/>
          </a:xfrm>
          <a:prstGeom prst="rect">
            <a:avLst/>
          </a:prstGeom>
        </p:spPr>
      </p:pic>
      <p:sp>
        <p:nvSpPr>
          <p:cNvPr id="41" name="Rounded Rectangle 40">
            <a:hlinkClick r:id="rId24" action="ppaction://hlinksldjump"/>
          </p:cNvPr>
          <p:cNvSpPr/>
          <p:nvPr/>
        </p:nvSpPr>
        <p:spPr>
          <a:xfrm>
            <a:off x="7658866" y="6384519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TextBox1" r:id="rId4" imgW="1752480" imgH="838080"/>
        </mc:Choice>
        <mc:Fallback>
          <p:control name="TextBox1" r:id="rId4" imgW="1752480" imgH="8380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048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TextBox2" r:id="rId5" imgW="1752480" imgH="838080"/>
        </mc:Choice>
        <mc:Fallback>
          <p:control name="TextBox2" r:id="rId5" imgW="1752480" imgH="83808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286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35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9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18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9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27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9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09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09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0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09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809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95600" y="609600"/>
                <a:ext cx="4191000" cy="7877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của 12 cm là: …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09600"/>
                <a:ext cx="4191000" cy="7877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76600" y="3810000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12 : 2 = 6 (cm)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times up"/>
          <p:cNvGrpSpPr/>
          <p:nvPr/>
        </p:nvGrpSpPr>
        <p:grpSpPr>
          <a:xfrm>
            <a:off x="63476" y="1734399"/>
            <a:ext cx="1205624" cy="362438"/>
            <a:chOff x="4284637" y="-304827"/>
            <a:chExt cx="2669678" cy="697560"/>
          </a:xfrm>
        </p:grpSpPr>
        <p:sp>
          <p:nvSpPr>
            <p:cNvPr id="20" name="Rounded Rectangle 1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7859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7" y="287170"/>
            <a:ext cx="1370670" cy="1366322"/>
          </a:xfrm>
          <a:prstGeom prst="rect">
            <a:avLst/>
          </a:prstGeom>
        </p:spPr>
      </p:pic>
      <p:grpSp>
        <p:nvGrpSpPr>
          <p:cNvPr id="24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400808" y="864540"/>
            <a:ext cx="525701" cy="509437"/>
            <a:chOff x="840573" y="2379277"/>
            <a:chExt cx="3829048" cy="3849975"/>
          </a:xfrm>
        </p:grpSpPr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1093" y="90990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8506" y="116355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2781" y="94747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6679" y="66368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204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grpSp>
        <p:nvGrpSpPr>
          <p:cNvPr id="7" name="times up"/>
          <p:cNvGrpSpPr/>
          <p:nvPr/>
        </p:nvGrpSpPr>
        <p:grpSpPr>
          <a:xfrm>
            <a:off x="21260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6374" y="1049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3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358592" y="89224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8877" y="93761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290" y="119125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565" y="97518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463" y="69139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895600" y="609600"/>
                <a:ext cx="4191000" cy="7877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của 24 m là: …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09600"/>
                <a:ext cx="4191000" cy="7877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276600" y="3810000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24 : 6 = 4 (m)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grpSp>
        <p:nvGrpSpPr>
          <p:cNvPr id="7" name="times up"/>
          <p:cNvGrpSpPr/>
          <p:nvPr/>
        </p:nvGrpSpPr>
        <p:grpSpPr>
          <a:xfrm>
            <a:off x="85153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0267" y="3820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422485" y="919958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2770" y="96532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183" y="121896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458" y="100289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356" y="71910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895600" y="609600"/>
                <a:ext cx="4191000" cy="7877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của 30 giờ là: …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09600"/>
                <a:ext cx="4191000" cy="7877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276600" y="3810000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30 : 6 = 5 (giờ)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0" y="4800600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7620000" y="-304800"/>
            <a:ext cx="1986841" cy="1828800"/>
          </a:xfrm>
          <a:prstGeom prst="rect">
            <a:avLst/>
          </a:prstGeom>
        </p:spPr>
      </p:pic>
      <p:grpSp>
        <p:nvGrpSpPr>
          <p:cNvPr id="7" name="times up"/>
          <p:cNvGrpSpPr/>
          <p:nvPr/>
        </p:nvGrpSpPr>
        <p:grpSpPr>
          <a:xfrm>
            <a:off x="21260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6374" y="38207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3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358592" y="919958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8877" y="965321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290" y="1218968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565" y="1002891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463" y="719100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9B2C8"/>
                </a:solidFill>
                <a:effectLst/>
                <a:uLnTx/>
                <a:uFillTx/>
              </a:rPr>
              <a:t>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895600" y="609600"/>
                <a:ext cx="4191000" cy="7877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của 54 ngày là: … </a:t>
                </a:r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09600"/>
                <a:ext cx="4191000" cy="7877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276600" y="3810000"/>
            <a:ext cx="358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54 : 6 = 9 (ngày)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214&quot;&gt;&lt;/object&gt;&lt;object type=&quot;2&quot; unique_id=&quot;10215&quot;&gt;&lt;object type=&quot;3&quot; unique_id=&quot;10216&quot;&gt;&lt;property id=&quot;20148&quot; value=&quot;5&quot;/&gt;&lt;property id=&quot;20300&quot; value=&quot;Slide 1&quot;/&gt;&lt;property id=&quot;20307&quot; value=&quot;256&quot;/&gt;&lt;/object&gt;&lt;object type=&quot;3&quot; unique_id=&quot;10217&quot;&gt;&lt;property id=&quot;20148&quot; value=&quot;5&quot;/&gt;&lt;property id=&quot;20300&quot; value=&quot;Slide 2&quot;/&gt;&lt;property id=&quot;20307&quot; value=&quot;257&quot;/&gt;&lt;/object&gt;&lt;object type=&quot;3&quot; unique_id=&quot;10218&quot;&gt;&lt;property id=&quot;20148&quot; value=&quot;5&quot;/&gt;&lt;property id=&quot;20300&quot; value=&quot;Slide 3&quot;/&gt;&lt;property id=&quot;20307&quot; value=&quot;258&quot;/&gt;&lt;/object&gt;&lt;object type=&quot;3&quot; unique_id=&quot;10219&quot;&gt;&lt;property id=&quot;20148&quot; value=&quot;5&quot;/&gt;&lt;property id=&quot;20300&quot; value=&quot;Slide 4&quot;/&gt;&lt;property id=&quot;20307&quot; value=&quot;259&quot;/&gt;&lt;/object&gt;&lt;object type=&quot;3&quot; unique_id=&quot;10220&quot;&gt;&lt;property id=&quot;20148&quot; value=&quot;5&quot;/&gt;&lt;property id=&quot;20300&quot; value=&quot;Slide 5&quot;/&gt;&lt;property id=&quot;20307&quot; value=&quot;260&quot;/&gt;&lt;/object&gt;&lt;object type=&quot;3&quot; unique_id=&quot;10221&quot;&gt;&lt;property id=&quot;20148&quot; value=&quot;5&quot;/&gt;&lt;property id=&quot;20300&quot; value=&quot;Slide 6&quot;/&gt;&lt;property id=&quot;20307&quot; value=&quot;261&quot;/&gt;&lt;/object&gt;&lt;object type=&quot;3&quot; unique_id=&quot;10222&quot;&gt;&lt;property id=&quot;20148&quot; value=&quot;5&quot;/&gt;&lt;property id=&quot;20300&quot; value=&quot;Slide 7&quot;/&gt;&lt;property id=&quot;20307&quot; value=&quot;262&quot;/&gt;&lt;/object&gt;&lt;object type=&quot;3&quot; unique_id=&quot;10223&quot;&gt;&lt;property id=&quot;20148&quot; value=&quot;5&quot;/&gt;&lt;property id=&quot;20300&quot; value=&quot;Slide 8&quot;/&gt;&lt;property id=&quot;20307&quot; value=&quot;263&quot;/&gt;&lt;/object&gt;&lt;object type=&quot;3&quot; unique_id=&quot;10224&quot;&gt;&lt;property id=&quot;20148&quot; value=&quot;5&quot;/&gt;&lt;property id=&quot;20300&quot; value=&quot;Slide 9&quot;/&gt;&lt;property id=&quot;20307&quot; value=&quot;264&quot;/&gt;&lt;/object&gt;&lt;object type=&quot;3&quot; unique_id=&quot;10225&quot;&gt;&lt;property id=&quot;20148&quot; value=&quot;5&quot;/&gt;&lt;property id=&quot;20300&quot; value=&quot;Slide 10&quot;/&gt;&lt;property id=&quot;20307&quot; value=&quot;265&quot;/&gt;&lt;/object&gt;&lt;object type=&quot;3&quot; unique_id=&quot;10226&quot;&gt;&lt;property id=&quot;20148&quot; value=&quot;5&quot;/&gt;&lt;property id=&quot;20300&quot; value=&quot;Slide 11&quot;/&gt;&lt;property id=&quot;20307&quot; value=&quot;266&quot;/&gt;&lt;/object&gt;&lt;object type=&quot;3&quot; unique_id=&quot;10227&quot;&gt;&lt;property id=&quot;20148&quot; value=&quot;5&quot;/&gt;&lt;property id=&quot;20300&quot; value=&quot;Slide 12&quot;/&gt;&lt;property id=&quot;20307&quot; value=&quot;269&quot;/&gt;&lt;/object&gt;&lt;object type=&quot;3&quot; unique_id=&quot;10228&quot;&gt;&lt;property id=&quot;20148&quot; value=&quot;5&quot;/&gt;&lt;property id=&quot;20300&quot; value=&quot;Slide 13&quot;/&gt;&lt;property id=&quot;20307&quot; value=&quot;268&quot;/&gt;&lt;/object&gt;&lt;object type=&quot;3&quot; unique_id=&quot;10274&quot;&gt;&lt;property id=&quot;20148&quot; value=&quot;5&quot;/&gt;&lt;property id=&quot;20300&quot; value=&quot;Slide 14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281</Words>
  <Application>Microsoft Office PowerPoint</Application>
  <PresentationFormat>On-screen Show (4:3)</PresentationFormat>
  <Paragraphs>100</Paragraphs>
  <Slides>17</Slides>
  <Notes>1</Notes>
  <HiddenSlides>0</HiddenSlides>
  <MMClips>12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Office Theme</vt:lpstr>
      <vt:lpstr>3_Office Theme</vt:lpstr>
      <vt:lpstr>4_Office Theme</vt:lpstr>
      <vt:lpstr>5_Office Theme</vt:lpstr>
      <vt:lpstr>6_Office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tranvi</cp:lastModifiedBy>
  <cp:revision>21</cp:revision>
  <dcterms:created xsi:type="dcterms:W3CDTF">2020-08-25T18:06:52Z</dcterms:created>
  <dcterms:modified xsi:type="dcterms:W3CDTF">2021-10-14T11:45:38Z</dcterms:modified>
</cp:coreProperties>
</file>