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ppt/media/audio5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9" r:id="rId2"/>
    <p:sldId id="270" r:id="rId3"/>
    <p:sldId id="264" r:id="rId4"/>
    <p:sldId id="258" r:id="rId5"/>
    <p:sldId id="261" r:id="rId6"/>
    <p:sldId id="260" r:id="rId7"/>
    <p:sldId id="262" r:id="rId8"/>
    <p:sldId id="257" r:id="rId9"/>
    <p:sldId id="287" r:id="rId10"/>
    <p:sldId id="286" r:id="rId11"/>
    <p:sldId id="285" r:id="rId12"/>
    <p:sldId id="272" r:id="rId13"/>
    <p:sldId id="288" r:id="rId14"/>
    <p:sldId id="289" r:id="rId15"/>
    <p:sldId id="290" r:id="rId16"/>
    <p:sldId id="291" r:id="rId17"/>
    <p:sldId id="292" r:id="rId18"/>
    <p:sldId id="293" r:id="rId19"/>
    <p:sldId id="296" r:id="rId20"/>
    <p:sldId id="297" r:id="rId21"/>
    <p:sldId id="273" r:id="rId22"/>
  </p:sldIdLst>
  <p:sldSz cx="9144000" cy="6858000" type="screen4x3"/>
  <p:notesSz cx="6858000" cy="9144000"/>
  <p:embeddedFontLst>
    <p:embeddedFont>
      <p:font typeface="Tahoma" pitchFamily="34" charset="0"/>
      <p:regular r:id="rId23"/>
      <p:bold r:id="rId24"/>
    </p:embeddedFont>
    <p:embeddedFont>
      <p:font typeface="Calibri Light" charset="0"/>
      <p:regular r:id="rId25"/>
      <p: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Cambria" pitchFamily="18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-6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0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4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59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29"/>
            <a:ext cx="461392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7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4" y="1043373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60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70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20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6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1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2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6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9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6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1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3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6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8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9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3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6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1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3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6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8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50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60" y="1491607"/>
            <a:ext cx="7400615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6" y="4047630"/>
            <a:ext cx="1726041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7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2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143227" y="5626805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887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6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1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2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6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6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1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3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6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8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9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3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6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1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3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8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50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0482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29"/>
            <a:ext cx="461392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7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4" y="1043373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60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70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20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6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1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2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6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9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6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1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3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6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8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9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3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6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1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3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6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8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50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60" y="1491607"/>
            <a:ext cx="7400615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6" y="4047630"/>
            <a:ext cx="1726041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7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2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143227" y="5626805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114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0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2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8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5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1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9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9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4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9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3.gif"/><Relationship Id="rId18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4.gif"/><Relationship Id="rId17" Type="http://schemas.openxmlformats.org/officeDocument/2006/relationships/image" Target="../media/image12.gif"/><Relationship Id="rId2" Type="http://schemas.openxmlformats.org/officeDocument/2006/relationships/audio" Target="../media/media2.mp3"/><Relationship Id="rId16" Type="http://schemas.openxmlformats.org/officeDocument/2006/relationships/image" Target="../media/image11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.xml"/><Relationship Id="rId5" Type="http://schemas.microsoft.com/office/2007/relationships/media" Target="../media/media4.mp3"/><Relationship Id="rId15" Type="http://schemas.openxmlformats.org/officeDocument/2006/relationships/image" Target="../media/image10.gif"/><Relationship Id="rId10" Type="http://schemas.openxmlformats.org/officeDocument/2006/relationships/audio" Target="../media/media6.mp3"/><Relationship Id="rId19" Type="http://schemas.openxmlformats.org/officeDocument/2006/relationships/image" Target="../media/image8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16.png"/><Relationship Id="rId5" Type="http://schemas.openxmlformats.org/officeDocument/2006/relationships/image" Target="../media/image13.gif"/><Relationship Id="rId15" Type="http://schemas.openxmlformats.org/officeDocument/2006/relationships/image" Target="../media/image18.png"/><Relationship Id="rId10" Type="http://schemas.openxmlformats.org/officeDocument/2006/relationships/image" Target="../media/image12.gif"/><Relationship Id="rId4" Type="http://schemas.openxmlformats.org/officeDocument/2006/relationships/audio" Target="../media/audio3.wav"/><Relationship Id="rId9" Type="http://schemas.openxmlformats.org/officeDocument/2006/relationships/image" Target="../media/image15.gif"/><Relationship Id="rId1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11" Type="http://schemas.openxmlformats.org/officeDocument/2006/relationships/image" Target="../media/image16.png"/><Relationship Id="rId5" Type="http://schemas.openxmlformats.org/officeDocument/2006/relationships/image" Target="../media/image13.gif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2.gif"/><Relationship Id="rId1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4.gif"/><Relationship Id="rId12" Type="http://schemas.openxmlformats.org/officeDocument/2006/relationships/image" Target="../media/image17.gif"/><Relationship Id="rId2" Type="http://schemas.openxmlformats.org/officeDocument/2006/relationships/audio" Target="../media/audio2.wav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11" Type="http://schemas.openxmlformats.org/officeDocument/2006/relationships/image" Target="../media/image12.gif"/><Relationship Id="rId5" Type="http://schemas.openxmlformats.org/officeDocument/2006/relationships/image" Target="../media/image13.gif"/><Relationship Id="rId15" Type="http://schemas.microsoft.com/office/2007/relationships/hdphoto" Target="../media/hdphoto2.wdp"/><Relationship Id="rId10" Type="http://schemas.openxmlformats.org/officeDocument/2006/relationships/image" Target="../media/image15.gif"/><Relationship Id="rId4" Type="http://schemas.openxmlformats.org/officeDocument/2006/relationships/audio" Target="../media/audio3.wav"/><Relationship Id="rId9" Type="http://schemas.openxmlformats.org/officeDocument/2006/relationships/image" Target="../media/image3.gif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microsoft.com/office/2007/relationships/hdphoto" Target="../media/hdphoto2.wdp"/><Relationship Id="rId3" Type="http://schemas.openxmlformats.org/officeDocument/2006/relationships/audio" Target="../media/audio4.wav"/><Relationship Id="rId7" Type="http://schemas.openxmlformats.org/officeDocument/2006/relationships/image" Target="../media/image4.gif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14.gif"/><Relationship Id="rId5" Type="http://schemas.openxmlformats.org/officeDocument/2006/relationships/audio" Target="../media/audio3.wav"/><Relationship Id="rId15" Type="http://schemas.openxmlformats.org/officeDocument/2006/relationships/image" Target="../media/image22.gif"/><Relationship Id="rId10" Type="http://schemas.openxmlformats.org/officeDocument/2006/relationships/image" Target="../media/image12.gif"/><Relationship Id="rId4" Type="http://schemas.openxmlformats.org/officeDocument/2006/relationships/audio" Target="../media/audio2.wav"/><Relationship Id="rId9" Type="http://schemas.openxmlformats.org/officeDocument/2006/relationships/image" Target="../media/image15.gif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517990" y="2071532"/>
            <a:ext cx="1640193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vi-VN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711" y="762000"/>
            <a:ext cx="7543800" cy="1676400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390995"/>
              </a:avLst>
            </a:prstTxWarp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CÁC THẦY CÔ GIÁO VỀ DỰ GIỜ TIẾT HỌC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3360501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UTM Cookies" panose="02040603050506020204" pitchFamily="18" charset="0"/>
              </a:rPr>
              <a:t>Lớp</a:t>
            </a:r>
            <a:r>
              <a:rPr lang="en-US" sz="3200" dirty="0" smtClean="0">
                <a:latin typeface="UTM Cookies" panose="02040603050506020204" pitchFamily="18" charset="0"/>
              </a:rPr>
              <a:t>: 3A5</a:t>
            </a:r>
            <a:endParaRPr lang="en-US" sz="3200" dirty="0">
              <a:latin typeface="UTM Cookies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8146" y="4749801"/>
            <a:ext cx="337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mtClean="0">
                <a:solidFill>
                  <a:srgbClr val="FFFF00"/>
                </a:solidFill>
                <a:latin typeface="UTM Colossalis" panose="02040603050506020204" pitchFamily="18" charset="0"/>
              </a:rPr>
              <a:t>GV: Lưu Thị Hồng Phúc</a:t>
            </a:r>
            <a:endParaRPr lang="en-US" sz="2400" b="1" i="1" dirty="0">
              <a:solidFill>
                <a:srgbClr val="FFFF00"/>
              </a:solidFill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79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0bae1c1c541773980bb342f55d8745a"/>
          <p:cNvPicPr>
            <a:picLocks noChangeAspect="1"/>
          </p:cNvPicPr>
          <p:nvPr/>
        </p:nvPicPr>
        <p:blipFill>
          <a:blip r:embed="rId3"/>
          <a:srcRect l="1437" t="17096" r="1579" b="14056"/>
          <a:stretch>
            <a:fillRect/>
          </a:stretch>
        </p:blipFill>
        <p:spPr>
          <a:xfrm>
            <a:off x="1110295" y="2002037"/>
            <a:ext cx="4343619" cy="4264967"/>
          </a:xfrm>
          <a:prstGeom prst="ellipse">
            <a:avLst/>
          </a:prstGeom>
        </p:spPr>
      </p:pic>
      <p:grpSp>
        <p:nvGrpSpPr>
          <p:cNvPr id="4" name="Group 26"/>
          <p:cNvGrpSpPr/>
          <p:nvPr/>
        </p:nvGrpSpPr>
        <p:grpSpPr>
          <a:xfrm rot="-3645959">
            <a:off x="2863242" y="2960656"/>
            <a:ext cx="600567" cy="2465090"/>
            <a:chOff x="4911824" y="2327689"/>
            <a:chExt cx="800306" cy="3287550"/>
          </a:xfrm>
        </p:grpSpPr>
        <p:sp>
          <p:nvSpPr>
            <p:cNvPr id="5" name="Flowchart: Decision 4"/>
            <p:cNvSpPr/>
            <p:nvPr/>
          </p:nvSpPr>
          <p:spPr>
            <a:xfrm rot="1684180" flipH="1">
              <a:off x="5502698" y="2327689"/>
              <a:ext cx="209432" cy="3213846"/>
            </a:xfrm>
            <a:prstGeom prst="flowChartDecision">
              <a:avLst/>
            </a:prstGeom>
            <a:solidFill>
              <a:srgbClr val="0070C0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 rot="12488132">
              <a:off x="4911824" y="4019432"/>
              <a:ext cx="409345" cy="159580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015607" y="2651041"/>
            <a:ext cx="2163020" cy="3803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lang="en-US" altLang="en-US" sz="1875" b="1" dirty="0">
                <a:solidFill>
                  <a:srgbClr val="0000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8 giờ 55 phút</a:t>
            </a:r>
            <a:endParaRPr lang="en-US" altLang="en-US" sz="1875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5607" y="3959317"/>
            <a:ext cx="2163020" cy="3803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lang="en-US" altLang="en-US" sz="1875" b="1" dirty="0">
                <a:solidFill>
                  <a:srgbClr val="0000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9 giờ kém 5 phút</a:t>
            </a:r>
            <a:endParaRPr lang="en-US" altLang="en-US" sz="1875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3945" y="3284538"/>
            <a:ext cx="1226344" cy="380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lang="en-US" altLang="en-US" sz="1875" b="1" dirty="0">
                <a:solidFill>
                  <a:srgbClr val="0000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hoặc</a:t>
            </a:r>
            <a:endParaRPr lang="en-US" altLang="en-US" sz="1875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 rot="2078875" flipH="1">
            <a:off x="3118660" y="3148591"/>
            <a:ext cx="634327" cy="1928220"/>
            <a:chOff x="5067729" y="2611738"/>
            <a:chExt cx="583416" cy="3214520"/>
          </a:xfrm>
        </p:grpSpPr>
        <p:sp>
          <p:nvSpPr>
            <p:cNvPr id="12" name="Flowchart: Decision 11"/>
            <p:cNvSpPr/>
            <p:nvPr/>
          </p:nvSpPr>
          <p:spPr>
            <a:xfrm rot="2031583" flipH="1">
              <a:off x="5442116" y="2611738"/>
              <a:ext cx="209029" cy="3214520"/>
            </a:xfrm>
            <a:prstGeom prst="flowChartDecisi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12831583">
              <a:off x="5067729" y="4141019"/>
              <a:ext cx="409242" cy="159548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Freeform 13"/>
          <p:cNvSpPr/>
          <p:nvPr/>
        </p:nvSpPr>
        <p:spPr>
          <a:xfrm rot="5158780">
            <a:off x="2685711" y="3798128"/>
            <a:ext cx="273844" cy="689372"/>
          </a:xfrm>
          <a:custGeom>
            <a:avLst/>
            <a:gdLst>
              <a:gd name="connsiteX0" fmla="*/ 245791 w 252234"/>
              <a:gd name="connsiteY0" fmla="*/ 1 h 919713"/>
              <a:gd name="connsiteX1" fmla="*/ 252234 w 252234"/>
              <a:gd name="connsiteY1" fmla="*/ 44705 h 919713"/>
              <a:gd name="connsiteX2" fmla="*/ 126117 w 252234"/>
              <a:gd name="connsiteY2" fmla="*/ 919713 h 919713"/>
              <a:gd name="connsiteX3" fmla="*/ 0 w 252234"/>
              <a:gd name="connsiteY3" fmla="*/ 44706 h 919713"/>
              <a:gd name="connsiteX4" fmla="*/ 6443 w 252234"/>
              <a:gd name="connsiteY4" fmla="*/ 0 h 919713"/>
              <a:gd name="connsiteX5" fmla="*/ 245791 w 252234"/>
              <a:gd name="connsiteY5" fmla="*/ 1 h 91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234" h="919713">
                <a:moveTo>
                  <a:pt x="245791" y="1"/>
                </a:moveTo>
                <a:lnTo>
                  <a:pt x="252234" y="44705"/>
                </a:lnTo>
                <a:lnTo>
                  <a:pt x="126117" y="919713"/>
                </a:lnTo>
                <a:lnTo>
                  <a:pt x="0" y="44706"/>
                </a:lnTo>
                <a:lnTo>
                  <a:pt x="6443" y="0"/>
                </a:lnTo>
                <a:lnTo>
                  <a:pt x="245791" y="1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122075" y="3951123"/>
            <a:ext cx="288131" cy="28694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 rot="-177987">
            <a:off x="1025287" y="1710961"/>
            <a:ext cx="4485084" cy="4550569"/>
            <a:chOff x="5493349" y="1856383"/>
            <a:chExt cx="3167768" cy="3363130"/>
          </a:xfrm>
        </p:grpSpPr>
        <p:sp>
          <p:nvSpPr>
            <p:cNvPr id="18" name="Oval 17"/>
            <p:cNvSpPr/>
            <p:nvPr/>
          </p:nvSpPr>
          <p:spPr>
            <a:xfrm>
              <a:off x="5493405" y="2063307"/>
              <a:ext cx="3167768" cy="3151065"/>
            </a:xfrm>
            <a:prstGeom prst="ellipse">
              <a:avLst/>
            </a:prstGeom>
            <a:noFill/>
            <a:ln w="190500" cap="sq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5204042">
              <a:off x="6658026" y="1742759"/>
              <a:ext cx="342296" cy="566784"/>
            </a:xfrm>
            <a:prstGeom prst="rect">
              <a:avLst/>
            </a:prstGeom>
            <a:solidFill>
              <a:schemeClr val="bg1"/>
            </a:solidFill>
            <a:ln w="190500"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4304966">
              <a:off x="6305433" y="2014942"/>
              <a:ext cx="343177" cy="182481"/>
            </a:xfrm>
            <a:prstGeom prst="rect">
              <a:avLst/>
            </a:prstGeom>
            <a:solidFill>
              <a:schemeClr val="bg1"/>
            </a:solidFill>
            <a:ln w="190500"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1" name="Circular Arrow 20"/>
          <p:cNvSpPr/>
          <p:nvPr/>
        </p:nvSpPr>
        <p:spPr>
          <a:xfrm rot="20627636">
            <a:off x="2028536" y="1533350"/>
            <a:ext cx="1219200" cy="782241"/>
          </a:xfrm>
          <a:prstGeom prst="circularArrow">
            <a:avLst>
              <a:gd name="adj1" fmla="val 4631"/>
              <a:gd name="adj2" fmla="val 1142319"/>
              <a:gd name="adj3" fmla="val 36207"/>
              <a:gd name="adj4" fmla="val 10737840"/>
              <a:gd name="adj5" fmla="val 21434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 rot="20227922">
            <a:off x="2017840" y="1272609"/>
            <a:ext cx="137041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1800" b="1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 </a:t>
            </a:r>
            <a:r>
              <a:rPr kumimoji="0" lang="en-US" sz="1800" b="1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phút</a:t>
            </a:r>
            <a:endParaRPr kumimoji="0" lang="en-US" sz="1800" b="1" kern="1200" cap="none" spc="0" normalizeH="0" baseline="0" noProof="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23" name="Straight Connector 22"/>
          <p:cNvCxnSpPr>
            <a:endCxn id="14" idx="2"/>
          </p:cNvCxnSpPr>
          <p:nvPr/>
        </p:nvCxnSpPr>
        <p:spPr>
          <a:xfrm>
            <a:off x="2070754" y="4166627"/>
            <a:ext cx="40719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Picture 4" descr="Không có mô tả.">
            <a:extLst>
              <a:ext uri="{FF2B5EF4-FFF2-40B4-BE49-F238E27FC236}">
                <a16:creationId xmlns:a16="http://schemas.microsoft.com/office/drawing/2014/main" xmlns="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20334" y="209258"/>
            <a:ext cx="2117924" cy="10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20000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40000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80000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60000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20334" y="209258"/>
            <a:ext cx="2117924" cy="10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TextBox 6"/>
          <p:cNvSpPr txBox="1"/>
          <p:nvPr/>
        </p:nvSpPr>
        <p:spPr>
          <a:xfrm>
            <a:off x="697707" y="4534495"/>
            <a:ext cx="2393156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8 giờ 35 phút</a:t>
            </a:r>
            <a:endParaRPr lang="en-US" altLang="en-US" sz="1800" b="1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104" name="TextBox 16"/>
          <p:cNvSpPr txBox="1"/>
          <p:nvPr/>
        </p:nvSpPr>
        <p:spPr>
          <a:xfrm>
            <a:off x="310753" y="4889301"/>
            <a:ext cx="2807494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hoặc 9 giờ kém 25 phút</a:t>
            </a:r>
            <a:endParaRPr lang="en-US" altLang="en-US" sz="1800" b="1" dirty="0">
              <a:solidFill>
                <a:srgbClr val="0070C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" name="TextBox 17"/>
          <p:cNvSpPr txBox="1"/>
          <p:nvPr/>
        </p:nvSpPr>
        <p:spPr>
          <a:xfrm>
            <a:off x="3371850" y="4538067"/>
            <a:ext cx="239196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8 giờ 45 phút</a:t>
            </a:r>
            <a:endParaRPr lang="en-US" altLang="en-US" sz="1800" b="1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" name="TextBox 18"/>
          <p:cNvSpPr txBox="1"/>
          <p:nvPr/>
        </p:nvSpPr>
        <p:spPr>
          <a:xfrm>
            <a:off x="3252788" y="4892873"/>
            <a:ext cx="2713434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hoặc 9 giờ kém 15 phút</a:t>
            </a:r>
            <a:endParaRPr lang="en-US" altLang="en-US" sz="1800" b="1" dirty="0">
              <a:solidFill>
                <a:srgbClr val="0070C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TextBox 19"/>
          <p:cNvSpPr txBox="1"/>
          <p:nvPr/>
        </p:nvSpPr>
        <p:spPr>
          <a:xfrm>
            <a:off x="6353175" y="4510682"/>
            <a:ext cx="2393156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8 giờ 55 phút</a:t>
            </a:r>
            <a:endParaRPr lang="en-US" altLang="en-US" sz="1800" b="1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108" name="TextBox 20"/>
          <p:cNvSpPr txBox="1"/>
          <p:nvPr/>
        </p:nvSpPr>
        <p:spPr>
          <a:xfrm>
            <a:off x="6055916" y="4864298"/>
            <a:ext cx="2668984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8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hoặc 9 giờ kém 5 phút</a:t>
            </a:r>
            <a:endParaRPr lang="en-US" altLang="en-US" sz="1800" b="1" dirty="0">
              <a:solidFill>
                <a:srgbClr val="0070C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1557481" y="1794271"/>
            <a:ext cx="342900" cy="342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110" name="Oval 109"/>
          <p:cNvSpPr/>
          <p:nvPr/>
        </p:nvSpPr>
        <p:spPr>
          <a:xfrm>
            <a:off x="4438055" y="1794271"/>
            <a:ext cx="342900" cy="342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111" name="Oval 110"/>
          <p:cNvSpPr/>
          <p:nvPr/>
        </p:nvSpPr>
        <p:spPr>
          <a:xfrm>
            <a:off x="7178279" y="1794271"/>
            <a:ext cx="342900" cy="342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947" y="2342951"/>
            <a:ext cx="2021681" cy="20228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5802" y="2304852"/>
            <a:ext cx="2107406" cy="21062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7932" y="2282229"/>
            <a:ext cx="2083594" cy="208359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5303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06" grpId="0"/>
      <p:bldP spid="107" grpId="0"/>
      <p:bldP spid="1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21" y="180263"/>
            <a:ext cx="2125565" cy="1093588"/>
          </a:xfrm>
          <a:prstGeom prst="rect">
            <a:avLst/>
          </a:prstGeom>
          <a:noFill/>
        </p:spPr>
      </p:pic>
      <p:sp>
        <p:nvSpPr>
          <p:cNvPr id="3" name="Text Box 3"/>
          <p:cNvSpPr txBox="1"/>
          <p:nvPr/>
        </p:nvSpPr>
        <p:spPr>
          <a:xfrm>
            <a:off x="762000" y="3303860"/>
            <a:ext cx="198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vi-VN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6" descr="dong h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79910"/>
            <a:ext cx="2362200" cy="22783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Line 7"/>
          <p:cNvSpPr/>
          <p:nvPr/>
        </p:nvSpPr>
        <p:spPr>
          <a:xfrm flipH="1">
            <a:off x="1432002" y="3341960"/>
            <a:ext cx="168197" cy="38354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7" name="Line 8"/>
          <p:cNvSpPr/>
          <p:nvPr/>
        </p:nvSpPr>
        <p:spPr>
          <a:xfrm rot="-32294" flipH="1" flipV="1">
            <a:off x="1359292" y="2848703"/>
            <a:ext cx="238690" cy="490205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oval" w="med" len="med"/>
            <a:tailEnd type="triangle" w="med" len="med"/>
          </a:ln>
        </p:spPr>
      </p:sp>
      <p:grpSp>
        <p:nvGrpSpPr>
          <p:cNvPr id="8" name="Group 10"/>
          <p:cNvGrpSpPr/>
          <p:nvPr/>
        </p:nvGrpSpPr>
        <p:grpSpPr>
          <a:xfrm>
            <a:off x="3052980" y="2179910"/>
            <a:ext cx="2565400" cy="2472055"/>
            <a:chOff x="1984" y="576"/>
            <a:chExt cx="1616" cy="1440"/>
          </a:xfrm>
          <a:noFill/>
        </p:grpSpPr>
        <p:pic>
          <p:nvPicPr>
            <p:cNvPr id="9" name="Picture 12" descr="dong h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12" y="576"/>
              <a:ext cx="1488" cy="1344"/>
            </a:xfrm>
            <a:prstGeom prst="rect">
              <a:avLst/>
            </a:prstGeom>
            <a:grpFill/>
            <a:ln w="9525">
              <a:noFill/>
            </a:ln>
          </p:spPr>
        </p:pic>
        <p:sp>
          <p:nvSpPr>
            <p:cNvPr id="10" name="Rectangle 15"/>
            <p:cNvSpPr/>
            <p:nvPr/>
          </p:nvSpPr>
          <p:spPr>
            <a:xfrm>
              <a:off x="1984" y="1728"/>
              <a:ext cx="116" cy="288"/>
            </a:xfrm>
            <a:prstGeom prst="rect">
              <a:avLst/>
            </a:prstGeom>
            <a:grpFill/>
            <a:ln w="57150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endParaRPr lang="vi-VN" altLang="en-US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1" name="Picture 17" descr="dong h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600" y="2148160"/>
            <a:ext cx="2362200" cy="233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30"/>
          <p:cNvSpPr txBox="1"/>
          <p:nvPr/>
        </p:nvSpPr>
        <p:spPr>
          <a:xfrm>
            <a:off x="41810" y="4651965"/>
            <a:ext cx="3242945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vi-VN" alt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vi-VN" altLang="en-US" sz="2000" b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000" b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  <a:p>
            <a:pPr algn="ctr" eaLnBrk="1" hangingPunct="1">
              <a:lnSpc>
                <a:spcPct val="150000"/>
              </a:lnSpc>
            </a:pPr>
            <a:r>
              <a:rPr lang="vi-VN" altLang="en-US" sz="20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 7 giờ </a:t>
            </a:r>
            <a:r>
              <a:rPr lang="vi-VN" altLang="en-US" sz="2000" b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kém </a:t>
            </a:r>
            <a:r>
              <a:rPr lang="en-US" altLang="en-US" sz="2000" b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vi-VN" altLang="en-US" sz="2000" b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</a:p>
        </p:txBody>
      </p:sp>
      <p:sp>
        <p:nvSpPr>
          <p:cNvPr id="13" name="Rectangle 39"/>
          <p:cNvSpPr/>
          <p:nvPr/>
        </p:nvSpPr>
        <p:spPr>
          <a:xfrm>
            <a:off x="4508500" y="2621235"/>
            <a:ext cx="184150" cy="457200"/>
          </a:xfrm>
          <a:prstGeom prst="rect">
            <a:avLst/>
          </a:prstGeom>
          <a:noFill/>
          <a:ln w="57150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endParaRPr lang="vi-VN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45"/>
          <p:cNvSpPr txBox="1"/>
          <p:nvPr/>
        </p:nvSpPr>
        <p:spPr>
          <a:xfrm>
            <a:off x="482600" y="1273851"/>
            <a:ext cx="83566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 hồ chỉ mấy giờ? (Trả lời theo mẫu)</a:t>
            </a:r>
            <a:endParaRPr lang="vi-V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7"/>
          <p:cNvSpPr/>
          <p:nvPr/>
        </p:nvSpPr>
        <p:spPr>
          <a:xfrm flipV="1">
            <a:off x="4373781" y="2959100"/>
            <a:ext cx="191452" cy="37143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16" name="Line 8"/>
          <p:cNvSpPr/>
          <p:nvPr/>
        </p:nvSpPr>
        <p:spPr>
          <a:xfrm rot="-32294" flipH="1">
            <a:off x="3872011" y="3327702"/>
            <a:ext cx="498366" cy="31471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17" name="Line 7"/>
          <p:cNvSpPr/>
          <p:nvPr/>
        </p:nvSpPr>
        <p:spPr>
          <a:xfrm flipV="1">
            <a:off x="7242810" y="3231005"/>
            <a:ext cx="529590" cy="9889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18" name="Line 8"/>
          <p:cNvSpPr/>
          <p:nvPr/>
        </p:nvSpPr>
        <p:spPr>
          <a:xfrm rot="-32294" flipH="1">
            <a:off x="6982701" y="3339481"/>
            <a:ext cx="261930" cy="420358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19" name="Text Box 30"/>
          <p:cNvSpPr txBox="1"/>
          <p:nvPr/>
        </p:nvSpPr>
        <p:spPr>
          <a:xfrm>
            <a:off x="2709227" y="4651965"/>
            <a:ext cx="3242945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en-US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  <a:p>
            <a:pPr algn="ctr" eaLnBrk="1" hangingPunct="1">
              <a:lnSpc>
                <a:spcPct val="150000"/>
              </a:lnSpc>
            </a:pPr>
            <a:r>
              <a:rPr lang="vi-VN" altLang="en-US" sz="20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 </a:t>
            </a:r>
            <a:r>
              <a:rPr lang="en-US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 </a:t>
            </a:r>
            <a:r>
              <a:rPr lang="vi-VN" altLang="en-US" sz="20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kém </a:t>
            </a:r>
            <a:r>
              <a:rPr lang="en-US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vi-VN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</a:p>
        </p:txBody>
      </p:sp>
      <p:sp>
        <p:nvSpPr>
          <p:cNvPr id="20" name="Text Box 30"/>
          <p:cNvSpPr txBox="1"/>
          <p:nvPr/>
        </p:nvSpPr>
        <p:spPr>
          <a:xfrm>
            <a:off x="5511482" y="4621485"/>
            <a:ext cx="3242945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en-US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  <a:p>
            <a:pPr algn="ctr" eaLnBrk="1" hangingPunct="1">
              <a:lnSpc>
                <a:spcPct val="150000"/>
              </a:lnSpc>
            </a:pPr>
            <a:r>
              <a:rPr lang="vi-V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 </a:t>
            </a:r>
            <a:r>
              <a:rPr lang="en-US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 </a:t>
            </a:r>
            <a:r>
              <a:rPr lang="vi-V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kém </a:t>
            </a:r>
            <a:r>
              <a:rPr lang="vi-VN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vi-VN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</a:p>
        </p:txBody>
      </p:sp>
    </p:spTree>
    <p:extLst>
      <p:ext uri="{BB962C8B-B14F-4D97-AF65-F5344CB8AC3E}">
        <p14:creationId xmlns:p14="http://schemas.microsoft.com/office/powerpoint/2010/main" val="306531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2" grpId="1"/>
      <p:bldP spid="13" grpId="0"/>
      <p:bldP spid="14" grpId="0"/>
      <p:bldP spid="19" grpId="0"/>
      <p:bldP spid="19" grpId="1"/>
      <p:bldP spid="20" grpId="0"/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21" y="180263"/>
            <a:ext cx="2125565" cy="1093588"/>
          </a:xfrm>
          <a:prstGeom prst="rect">
            <a:avLst/>
          </a:prstGeom>
          <a:noFill/>
        </p:spPr>
      </p:pic>
      <p:sp>
        <p:nvSpPr>
          <p:cNvPr id="3" name="Text Box 45"/>
          <p:cNvSpPr txBox="1"/>
          <p:nvPr/>
        </p:nvSpPr>
        <p:spPr>
          <a:xfrm>
            <a:off x="482600" y="1273851"/>
            <a:ext cx="83566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 hồ chỉ mấy giờ? (Trả lời theo mẫu)</a:t>
            </a:r>
            <a:endParaRPr lang="vi-V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62000" y="3416300"/>
            <a:ext cx="198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vi-VN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626100" y="4178300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vi-VN" altLang="en-US" b="1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6" descr="dong h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30450"/>
            <a:ext cx="2362200" cy="22783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Line 7"/>
          <p:cNvSpPr/>
          <p:nvPr/>
        </p:nvSpPr>
        <p:spPr>
          <a:xfrm>
            <a:off x="1600200" y="3454400"/>
            <a:ext cx="38100" cy="4191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8" name="Line 8"/>
          <p:cNvSpPr/>
          <p:nvPr/>
        </p:nvSpPr>
        <p:spPr>
          <a:xfrm rot="-32294" flipH="1" flipV="1">
            <a:off x="1169577" y="3199011"/>
            <a:ext cx="429527" cy="252946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oval" w="med" len="med"/>
            <a:tailEnd type="triangle" w="med" len="med"/>
          </a:ln>
        </p:spPr>
      </p:sp>
      <p:grpSp>
        <p:nvGrpSpPr>
          <p:cNvPr id="9" name="Group 10"/>
          <p:cNvGrpSpPr/>
          <p:nvPr/>
        </p:nvGrpSpPr>
        <p:grpSpPr>
          <a:xfrm>
            <a:off x="3060700" y="2316480"/>
            <a:ext cx="2565400" cy="2472055"/>
            <a:chOff x="1984" y="576"/>
            <a:chExt cx="1616" cy="1440"/>
          </a:xfrm>
        </p:grpSpPr>
        <p:pic>
          <p:nvPicPr>
            <p:cNvPr id="10" name="Picture 12" descr="dong h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12" y="576"/>
              <a:ext cx="1488" cy="13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Rectangle 15"/>
            <p:cNvSpPr/>
            <p:nvPr/>
          </p:nvSpPr>
          <p:spPr>
            <a:xfrm>
              <a:off x="1984" y="1728"/>
              <a:ext cx="116" cy="288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endParaRPr lang="vi-VN" altLang="en-US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2" name="Picture 17" descr="dong h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298700"/>
            <a:ext cx="2362200" cy="233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 Box 30"/>
          <p:cNvSpPr txBox="1"/>
          <p:nvPr/>
        </p:nvSpPr>
        <p:spPr>
          <a:xfrm>
            <a:off x="0" y="4876800"/>
            <a:ext cx="3242945" cy="860425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b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20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en-US" altLang="en-US" sz="2000" b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alt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2000" b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 </a:t>
            </a:r>
            <a:r>
              <a:rPr lang="en-US" altLang="en-US" sz="2000" b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vi-VN" altLang="en-US" sz="2000" b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 </a:t>
            </a:r>
            <a:r>
              <a:rPr lang="vi-VN" altLang="en-US" sz="2000" b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kém </a:t>
            </a:r>
            <a:r>
              <a:rPr lang="vi-VN" altLang="en-US" sz="2000" b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altLang="en-US" sz="2000" b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vi-VN" altLang="en-US" sz="2000" b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</a:p>
        </p:txBody>
      </p:sp>
      <p:sp>
        <p:nvSpPr>
          <p:cNvPr id="14" name="Rectangle 39"/>
          <p:cNvSpPr/>
          <p:nvPr/>
        </p:nvSpPr>
        <p:spPr>
          <a:xfrm>
            <a:off x="4559300" y="2733675"/>
            <a:ext cx="184150" cy="457200"/>
          </a:xfrm>
          <a:prstGeom prst="rect">
            <a:avLst/>
          </a:prstGeom>
          <a:noFill/>
          <a:ln w="57150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endParaRPr lang="vi-VN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Line 7"/>
          <p:cNvSpPr/>
          <p:nvPr/>
        </p:nvSpPr>
        <p:spPr>
          <a:xfrm flipH="1">
            <a:off x="3903276" y="3429000"/>
            <a:ext cx="478223" cy="8001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16" name="Line 8"/>
          <p:cNvSpPr/>
          <p:nvPr/>
        </p:nvSpPr>
        <p:spPr>
          <a:xfrm rot="-32294" flipH="1" flipV="1">
            <a:off x="4144567" y="2961072"/>
            <a:ext cx="253868" cy="465531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17" name="Line 7"/>
          <p:cNvSpPr/>
          <p:nvPr/>
        </p:nvSpPr>
        <p:spPr>
          <a:xfrm flipH="1" flipV="1">
            <a:off x="6918551" y="3098800"/>
            <a:ext cx="282983" cy="356235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18" name="Line 8"/>
          <p:cNvSpPr/>
          <p:nvPr/>
        </p:nvSpPr>
        <p:spPr>
          <a:xfrm rot="-32294" flipH="1" flipV="1">
            <a:off x="6565932" y="3444521"/>
            <a:ext cx="641737" cy="10019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19" name="Text Box 30"/>
          <p:cNvSpPr txBox="1"/>
          <p:nvPr/>
        </p:nvSpPr>
        <p:spPr>
          <a:xfrm>
            <a:off x="2806700" y="4884420"/>
            <a:ext cx="3242945" cy="860425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vi-VN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20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 </a:t>
            </a:r>
            <a:r>
              <a:rPr lang="en-US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vi-VN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 </a:t>
            </a:r>
            <a:r>
              <a:rPr lang="vi-VN" altLang="en-US" sz="20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kém </a:t>
            </a:r>
            <a:r>
              <a:rPr lang="en-US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vi-VN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endParaRPr lang="vi-VN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 Box 30"/>
          <p:cNvSpPr txBox="1"/>
          <p:nvPr/>
        </p:nvSpPr>
        <p:spPr>
          <a:xfrm>
            <a:off x="5562600" y="4884420"/>
            <a:ext cx="3242945" cy="860425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en-US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 </a:t>
            </a:r>
            <a:r>
              <a:rPr lang="en-US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vi-VN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 </a:t>
            </a:r>
            <a:r>
              <a:rPr lang="vi-V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kém </a:t>
            </a:r>
            <a:r>
              <a:rPr lang="en-US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r>
              <a:rPr lang="vi-VN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</a:p>
        </p:txBody>
      </p:sp>
    </p:spTree>
    <p:extLst>
      <p:ext uri="{BB962C8B-B14F-4D97-AF65-F5344CB8AC3E}">
        <p14:creationId xmlns:p14="http://schemas.microsoft.com/office/powerpoint/2010/main" val="390054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3" grpId="1"/>
      <p:bldP spid="14" grpId="0"/>
      <p:bldP spid="19" grpId="0"/>
      <p:bldP spid="19" grpId="1"/>
      <p:bldP spid="20" grpId="0"/>
      <p:bldP spid="2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21" y="180263"/>
            <a:ext cx="2125565" cy="1093588"/>
          </a:xfrm>
          <a:prstGeom prst="rect">
            <a:avLst/>
          </a:prstGeom>
          <a:noFill/>
        </p:spPr>
      </p:pic>
      <p:sp>
        <p:nvSpPr>
          <p:cNvPr id="4" name="Text Box 3"/>
          <p:cNvSpPr txBox="1"/>
          <p:nvPr/>
        </p:nvSpPr>
        <p:spPr>
          <a:xfrm>
            <a:off x="762000" y="3657600"/>
            <a:ext cx="198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vi-VN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943600" y="4419600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vi-VN" altLang="en-US" b="1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6" descr="dong h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71750"/>
            <a:ext cx="2362200" cy="22783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Line 7"/>
          <p:cNvSpPr/>
          <p:nvPr/>
        </p:nvSpPr>
        <p:spPr>
          <a:xfrm>
            <a:off x="1600200" y="3695700"/>
            <a:ext cx="419100" cy="97128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8" name="Line 8"/>
          <p:cNvSpPr/>
          <p:nvPr/>
        </p:nvSpPr>
        <p:spPr>
          <a:xfrm rot="-32294">
            <a:off x="1599947" y="3707746"/>
            <a:ext cx="678906" cy="6383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oval" w="med" len="med"/>
            <a:tailEnd type="triangle" w="med" len="med"/>
          </a:ln>
        </p:spPr>
      </p:sp>
      <p:grpSp>
        <p:nvGrpSpPr>
          <p:cNvPr id="9" name="Group 10"/>
          <p:cNvGrpSpPr/>
          <p:nvPr/>
        </p:nvGrpSpPr>
        <p:grpSpPr>
          <a:xfrm>
            <a:off x="3131185" y="2590800"/>
            <a:ext cx="2565400" cy="2472055"/>
            <a:chOff x="1984" y="576"/>
            <a:chExt cx="1616" cy="1440"/>
          </a:xfrm>
        </p:grpSpPr>
        <p:pic>
          <p:nvPicPr>
            <p:cNvPr id="10" name="Picture 12" descr="dong h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12" y="576"/>
              <a:ext cx="1488" cy="13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Rectangle 15"/>
            <p:cNvSpPr/>
            <p:nvPr/>
          </p:nvSpPr>
          <p:spPr>
            <a:xfrm>
              <a:off x="1984" y="1728"/>
              <a:ext cx="116" cy="288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>
              <a:spAutoFit/>
            </a:bodyPr>
            <a:lstStyle/>
            <a:p>
              <a:pPr algn="ctr" eaLnBrk="1" hangingPunct="1"/>
              <a:endParaRPr lang="vi-VN" altLang="en-US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2" name="Picture 17" descr="dong h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540000"/>
            <a:ext cx="2362200" cy="233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 Box 30"/>
          <p:cNvSpPr txBox="1"/>
          <p:nvPr/>
        </p:nvSpPr>
        <p:spPr>
          <a:xfrm>
            <a:off x="0" y="4876800"/>
            <a:ext cx="3242945" cy="369332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en-US" altLang="en-US" b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b="1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39"/>
          <p:cNvSpPr/>
          <p:nvPr/>
        </p:nvSpPr>
        <p:spPr>
          <a:xfrm>
            <a:off x="4648200" y="2974975"/>
            <a:ext cx="184150" cy="457200"/>
          </a:xfrm>
          <a:prstGeom prst="rect">
            <a:avLst/>
          </a:prstGeom>
          <a:noFill/>
          <a:ln w="57150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endParaRPr lang="vi-VN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45"/>
          <p:cNvSpPr txBox="1"/>
          <p:nvPr/>
        </p:nvSpPr>
        <p:spPr>
          <a:xfrm>
            <a:off x="610235" y="1242060"/>
            <a:ext cx="91440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kim đồng hồ để đồng hồ chỉ:</a:t>
            </a:r>
            <a:endParaRPr lang="vi-VN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7"/>
          <p:cNvSpPr/>
          <p:nvPr/>
        </p:nvSpPr>
        <p:spPr>
          <a:xfrm flipH="1">
            <a:off x="4114163" y="3695700"/>
            <a:ext cx="381635" cy="48725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17" name="Line 8"/>
          <p:cNvSpPr/>
          <p:nvPr/>
        </p:nvSpPr>
        <p:spPr>
          <a:xfrm rot="-32294" flipH="1" flipV="1">
            <a:off x="3999865" y="3407410"/>
            <a:ext cx="494665" cy="28702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18" name="Line 7"/>
          <p:cNvSpPr/>
          <p:nvPr/>
        </p:nvSpPr>
        <p:spPr>
          <a:xfrm>
            <a:off x="7430134" y="3696335"/>
            <a:ext cx="387341" cy="2446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19" name="Line 8"/>
          <p:cNvSpPr/>
          <p:nvPr/>
        </p:nvSpPr>
        <p:spPr>
          <a:xfrm rot="-32294" flipH="1" flipV="1">
            <a:off x="7134678" y="3202202"/>
            <a:ext cx="290047" cy="503533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20" name="Text Box 30"/>
          <p:cNvSpPr txBox="1"/>
          <p:nvPr/>
        </p:nvSpPr>
        <p:spPr>
          <a:xfrm>
            <a:off x="2895600" y="4884420"/>
            <a:ext cx="3242945" cy="369332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30"/>
          <p:cNvSpPr txBox="1"/>
          <p:nvPr/>
        </p:nvSpPr>
        <p:spPr>
          <a:xfrm>
            <a:off x="5867400" y="4884420"/>
            <a:ext cx="3242945" cy="369332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 </a:t>
            </a:r>
            <a:r>
              <a:rPr lang="vi-VN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20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5" grpId="1" animBg="1"/>
      <p:bldP spid="20" grpId="0"/>
      <p:bldP spid="20" grpId="1"/>
      <p:bldP spid="21" grpId="0"/>
      <p:bldP spid="2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Box 45"/>
          <p:cNvSpPr txBox="1"/>
          <p:nvPr/>
        </p:nvSpPr>
        <p:spPr>
          <a:xfrm>
            <a:off x="653366" y="1273851"/>
            <a:ext cx="756317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u="sng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3200" b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đồng hồ ứng với cách đọc nào?</a:t>
            </a:r>
            <a:endParaRPr lang="vi-VN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44" y="1971408"/>
            <a:ext cx="7829222" cy="448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6" name="Straight Arrow Connector 135"/>
          <p:cNvCxnSpPr/>
          <p:nvPr/>
        </p:nvCxnSpPr>
        <p:spPr>
          <a:xfrm>
            <a:off x="2259874" y="2560326"/>
            <a:ext cx="1188720" cy="1651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2668088" y="4846599"/>
            <a:ext cx="780506" cy="42454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V="1">
            <a:off x="2370909" y="4748355"/>
            <a:ext cx="1077685" cy="10455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5068389" y="2712726"/>
            <a:ext cx="1759131" cy="579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 flipV="1">
            <a:off x="4894219" y="2849886"/>
            <a:ext cx="1467392" cy="66402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H="1" flipV="1">
            <a:off x="5068389" y="3761020"/>
            <a:ext cx="1785256" cy="16861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0" name="Picture 149" descr="C:\Users\TUAN\Downloads\Luyện tập 1.png">
            <a:extLst>
              <a:ext uri="{FF2B5EF4-FFF2-40B4-BE49-F238E27FC236}">
                <a16:creationId xmlns:a16="http://schemas.microsoft.com/office/drawing/2014/main" xmlns="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221" y="180263"/>
            <a:ext cx="2125565" cy="1093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414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21" y="180263"/>
            <a:ext cx="2125565" cy="1093588"/>
          </a:xfrm>
          <a:prstGeom prst="rect">
            <a:avLst/>
          </a:prstGeom>
          <a:noFill/>
        </p:spPr>
      </p:pic>
      <p:sp>
        <p:nvSpPr>
          <p:cNvPr id="3" name="Text Box 45"/>
          <p:cNvSpPr txBox="1"/>
          <p:nvPr/>
        </p:nvSpPr>
        <p:spPr>
          <a:xfrm>
            <a:off x="574766" y="1883632"/>
            <a:ext cx="2808513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u="sng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3200" b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tranh rồi trả lời câu hỏi:</a:t>
            </a:r>
            <a:endParaRPr lang="vi-VN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Mom\ảnh hoa\5555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789" y="372577"/>
            <a:ext cx="4298676" cy="589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1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21" y="180263"/>
            <a:ext cx="2125565" cy="1093588"/>
          </a:xfrm>
          <a:prstGeom prst="rect">
            <a:avLst/>
          </a:prstGeom>
          <a:noFill/>
        </p:spPr>
      </p:pic>
      <p:pic>
        <p:nvPicPr>
          <p:cNvPr id="3" name="Content Placeholder 5" descr="img019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023" y="1491394"/>
            <a:ext cx="3607526" cy="3280429"/>
          </a:xfrm>
          <a:prstGeom prst="rect">
            <a:avLst/>
          </a:prstGeom>
        </p:spPr>
      </p:pic>
      <p:pic>
        <p:nvPicPr>
          <p:cNvPr id="4" name="Content Placeholder 6" descr="sd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4785" y="1491394"/>
            <a:ext cx="3788229" cy="328042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90600" y="5181600"/>
            <a:ext cx="25146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</a:rPr>
              <a:t>6 </a:t>
            </a:r>
            <a:r>
              <a:rPr lang="en-US" sz="2800" b="1" dirty="0" err="1">
                <a:solidFill>
                  <a:srgbClr val="0000FF"/>
                </a:solidFill>
              </a:rPr>
              <a:t>giờ</a:t>
            </a:r>
            <a:r>
              <a:rPr lang="en-US" sz="2800" b="1" dirty="0">
                <a:solidFill>
                  <a:srgbClr val="0000FF"/>
                </a:solidFill>
              </a:rPr>
              <a:t> 15 </a:t>
            </a:r>
            <a:r>
              <a:rPr lang="en-US" sz="2800" b="1" dirty="0" err="1">
                <a:solidFill>
                  <a:srgbClr val="0000FF"/>
                </a:solidFill>
              </a:rPr>
              <a:t>phút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81600" y="5181600"/>
            <a:ext cx="25146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</a:rPr>
              <a:t>6 </a:t>
            </a:r>
            <a:r>
              <a:rPr lang="en-US" sz="2800" b="1" dirty="0" err="1">
                <a:solidFill>
                  <a:srgbClr val="0000FF"/>
                </a:solidFill>
              </a:rPr>
              <a:t>giờ</a:t>
            </a:r>
            <a:r>
              <a:rPr lang="en-US" sz="2800" b="1" dirty="0">
                <a:solidFill>
                  <a:srgbClr val="0000FF"/>
                </a:solidFill>
              </a:rPr>
              <a:t> 30 </a:t>
            </a:r>
            <a:r>
              <a:rPr lang="en-US" sz="2800" b="1" dirty="0" err="1">
                <a:solidFill>
                  <a:srgbClr val="0000FF"/>
                </a:solidFill>
              </a:rPr>
              <a:t>phút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4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21" y="180263"/>
            <a:ext cx="2125565" cy="1093588"/>
          </a:xfrm>
          <a:prstGeom prst="rect">
            <a:avLst/>
          </a:prstGeom>
          <a:noFill/>
        </p:spPr>
      </p:pic>
      <p:pic>
        <p:nvPicPr>
          <p:cNvPr id="3" name="Content Placeholder 4" descr="65415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409516"/>
            <a:ext cx="3568337" cy="3244793"/>
          </a:xfrm>
          <a:prstGeom prst="rect">
            <a:avLst/>
          </a:prstGeom>
        </p:spPr>
      </p:pic>
      <p:pic>
        <p:nvPicPr>
          <p:cNvPr id="4" name="Content Placeholder 5" descr="dfdfdf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2811" y="1409517"/>
            <a:ext cx="3568335" cy="324479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38348" y="5138057"/>
            <a:ext cx="3063240" cy="914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</a:rPr>
              <a:t>7 </a:t>
            </a:r>
            <a:r>
              <a:rPr lang="en-US" sz="2800" b="1" dirty="0" err="1">
                <a:solidFill>
                  <a:srgbClr val="0000FF"/>
                </a:solidFill>
              </a:rPr>
              <a:t>giờ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kém</a:t>
            </a:r>
            <a:r>
              <a:rPr lang="en-US" sz="2800" b="1" dirty="0">
                <a:solidFill>
                  <a:srgbClr val="0000FF"/>
                </a:solidFill>
              </a:rPr>
              <a:t> 15 </a:t>
            </a:r>
            <a:r>
              <a:rPr lang="en-US" sz="2800" b="1" dirty="0" err="1">
                <a:solidFill>
                  <a:srgbClr val="0000FF"/>
                </a:solidFill>
              </a:rPr>
              <a:t>phút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90309" y="5103223"/>
            <a:ext cx="2464526" cy="914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</a:rPr>
              <a:t>7 </a:t>
            </a:r>
            <a:r>
              <a:rPr lang="en-US" sz="2800" b="1" dirty="0" err="1">
                <a:solidFill>
                  <a:srgbClr val="0000FF"/>
                </a:solidFill>
              </a:rPr>
              <a:t>giờ</a:t>
            </a:r>
            <a:r>
              <a:rPr lang="en-US" sz="2800" b="1" dirty="0">
                <a:solidFill>
                  <a:srgbClr val="0000FF"/>
                </a:solidFill>
              </a:rPr>
              <a:t> 25 </a:t>
            </a:r>
            <a:r>
              <a:rPr lang="en-US" sz="2800" b="1" dirty="0" err="1">
                <a:solidFill>
                  <a:srgbClr val="0000FF"/>
                </a:solidFill>
              </a:rPr>
              <a:t>phút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21" y="180263"/>
            <a:ext cx="2125565" cy="1093588"/>
          </a:xfrm>
          <a:prstGeom prst="rect">
            <a:avLst/>
          </a:prstGeom>
          <a:noFill/>
        </p:spPr>
      </p:pic>
      <p:pic>
        <p:nvPicPr>
          <p:cNvPr id="3" name="Content Placeholder 4" descr="fghgfhf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826" y="1409486"/>
            <a:ext cx="3803469" cy="3458605"/>
          </a:xfrm>
          <a:prstGeom prst="rect">
            <a:avLst/>
          </a:prstGeom>
        </p:spPr>
      </p:pic>
      <p:pic>
        <p:nvPicPr>
          <p:cNvPr id="4" name="Content Placeholder 5" descr="ghf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6758" y="1409486"/>
            <a:ext cx="3803468" cy="345860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49568" y="5294811"/>
            <a:ext cx="1406433" cy="9144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</a:rPr>
              <a:t>11 </a:t>
            </a:r>
            <a:r>
              <a:rPr lang="en-US" sz="2800" b="1" dirty="0" err="1">
                <a:solidFill>
                  <a:srgbClr val="0000FF"/>
                </a:solidFill>
              </a:rPr>
              <a:t>giờ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18460" y="5294811"/>
            <a:ext cx="2680063" cy="9144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</a:rPr>
              <a:t>11 </a:t>
            </a:r>
            <a:r>
              <a:rPr lang="en-US" sz="2800" b="1" dirty="0" err="1">
                <a:solidFill>
                  <a:srgbClr val="0000FF"/>
                </a:solidFill>
              </a:rPr>
              <a:t>giờ</a:t>
            </a:r>
            <a:r>
              <a:rPr lang="en-US" sz="2800" b="1" dirty="0">
                <a:solidFill>
                  <a:srgbClr val="0000FF"/>
                </a:solidFill>
              </a:rPr>
              <a:t> 20 </a:t>
            </a:r>
            <a:r>
              <a:rPr lang="en-US" sz="2800" b="1" dirty="0" err="1">
                <a:solidFill>
                  <a:srgbClr val="0000FF"/>
                </a:solidFill>
              </a:rPr>
              <a:t>phút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4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96966" y="511313"/>
            <a:ext cx="23230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Ôn</a:t>
            </a:r>
            <a:r>
              <a:rPr lang="en-US" alt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000" b="1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bài</a:t>
            </a:r>
            <a:r>
              <a:rPr lang="en-US" altLang="en-US" sz="40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cũ</a:t>
            </a:r>
            <a:endParaRPr lang="en-US" alt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96889" l="0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45" r="24098"/>
          <a:stretch/>
        </p:blipFill>
        <p:spPr bwMode="auto">
          <a:xfrm>
            <a:off x="555264" y="244701"/>
            <a:ext cx="968737" cy="124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4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338683" y="2438400"/>
            <a:ext cx="4323620" cy="141102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DẶN DÒ</a:t>
            </a:r>
            <a:endParaRPr lang="vi-VN" sz="8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91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522403" y="2557319"/>
            <a:ext cx="3855863" cy="1398844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36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</p:spTree>
    <p:extLst>
      <p:ext uri="{BB962C8B-B14F-4D97-AF65-F5344CB8AC3E}">
        <p14:creationId xmlns:p14="http://schemas.microsoft.com/office/powerpoint/2010/main" val="138554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6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  <a:endParaRPr lang="en-US" sz="6600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4" y="2379173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8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12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6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6" y="2284901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41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571629" y="1276350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91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405342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84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64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64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06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34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06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8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4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4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88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88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916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416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5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68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78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78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88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88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4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53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hồ chỉ mấy giờ?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12 giờ 30 phút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6 giờ 12 phút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6 giờ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12 giờ rưỡi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67" y="1642328"/>
            <a:ext cx="1560350" cy="155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của kim giờ và kim phút khi đồng hồ chỉ 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giờ 30 phút?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kim giờ chỉ số 8, kim phút chỉ số 6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kim giờ giữa số 8 và 9, kim phút chỉ số 6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kim giờ chỉ số 9, kim phút chỉ số 6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giờ chỉ số </a:t>
            </a:r>
            <a:r>
              <a:rPr lang="en-US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 </a:t>
            </a: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phút chỉ số </a:t>
            </a:r>
            <a:r>
              <a:rPr lang="en-US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en-US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79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4332084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hồ bên chỉ mấy giờ?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0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3 giờ 9 phút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9 giờ 5 phút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3 giờ 45 phút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9 giờ 15 phút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31" y="1557680"/>
            <a:ext cx="16002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8 giờ 55 phút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hồ chỉ mấy giờ?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8 giờ 11 phút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9 giờ 11 phút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9 giờ 55 phút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24264" y="1580350"/>
            <a:ext cx="1649715" cy="1649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ular Callout 1"/>
          <p:cNvSpPr/>
          <p:nvPr/>
        </p:nvSpPr>
        <p:spPr>
          <a:xfrm>
            <a:off x="4179489" y="3692587"/>
            <a:ext cx="2319572" cy="727013"/>
          </a:xfrm>
          <a:prstGeom prst="wedgeRoundRectCallout">
            <a:avLst>
              <a:gd name="adj1" fmla="val 57343"/>
              <a:gd name="adj2" fmla="val -11019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4">
                    <a:lumMod val="50000"/>
                  </a:schemeClr>
                </a:solidFill>
              </a:rPr>
              <a:t>Cách gọi khác của đồng hồ trên?</a:t>
            </a:r>
            <a:endParaRPr lang="en-US" sz="2000" b="1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1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1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2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2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"/>
                            </p:stCondLst>
                            <p:childTnLst>
                              <p:par>
                                <p:cTn id="10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25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5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250"/>
                            </p:stCondLst>
                            <p:childTnLst>
                              <p:par>
                                <p:cTn id="1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25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500"/>
                            </p:stCondLst>
                            <p:childTnLst>
                              <p:par>
                                <p:cTn id="1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250"/>
                            </p:stCondLst>
                            <p:childTnLst>
                              <p:par>
                                <p:cTn id="20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500"/>
                            </p:stCondLst>
                            <p:childTnLst>
                              <p:par>
                                <p:cTn id="2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500"/>
                            </p:stCondLst>
                            <p:childTnLst>
                              <p:par>
                                <p:cTn id="2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5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0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2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5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6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7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745434" y="106017"/>
            <a:ext cx="1643063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3" y="206880"/>
              <a:ext cx="19720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TOÁN</a:t>
              </a:r>
              <a:endPara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1988777" y="417361"/>
            <a:ext cx="516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TUẦN 3</a:t>
            </a:r>
            <a:endParaRPr lang="vi-VN" sz="36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124682" y="2438400"/>
            <a:ext cx="4751622" cy="20867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Xem đồng hồ</a:t>
            </a:r>
          </a:p>
          <a:p>
            <a:pPr algn="ctr">
              <a:lnSpc>
                <a:spcPct val="120000"/>
              </a:lnSpc>
            </a:pPr>
            <a:r>
              <a:rPr lang="en-US" sz="5400" b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(tiếp theo)</a:t>
            </a:r>
            <a:endParaRPr lang="vi-VN" sz="5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977</TotalTime>
  <Words>503</Words>
  <Application>Microsoft Office PowerPoint</Application>
  <PresentationFormat>On-screen Show (4:3)</PresentationFormat>
  <Paragraphs>85</Paragraphs>
  <Slides>21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Tahoma</vt:lpstr>
      <vt:lpstr>Calibri Light</vt:lpstr>
      <vt:lpstr>UTM Cookies</vt:lpstr>
      <vt:lpstr>UTM Colossalis</vt:lpstr>
      <vt:lpstr>Calibri</vt:lpstr>
      <vt:lpstr>Times New Roman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tranvi</cp:lastModifiedBy>
  <cp:revision>52</cp:revision>
  <dcterms:created xsi:type="dcterms:W3CDTF">2018-03-07T03:31:56Z</dcterms:created>
  <dcterms:modified xsi:type="dcterms:W3CDTF">2021-09-30T16:47:13Z</dcterms:modified>
</cp:coreProperties>
</file>