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79" r:id="rId3"/>
    <p:sldId id="258" r:id="rId4"/>
    <p:sldId id="276" r:id="rId5"/>
    <p:sldId id="283" r:id="rId6"/>
    <p:sldId id="286" r:id="rId7"/>
    <p:sldId id="287" r:id="rId8"/>
    <p:sldId id="288" r:id="rId9"/>
    <p:sldId id="289" r:id="rId10"/>
    <p:sldId id="316" r:id="rId11"/>
    <p:sldId id="315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17" r:id="rId20"/>
    <p:sldId id="298" r:id="rId21"/>
    <p:sldId id="299" r:id="rId22"/>
    <p:sldId id="300" r:id="rId23"/>
    <p:sldId id="301" r:id="rId24"/>
    <p:sldId id="314" r:id="rId25"/>
    <p:sldId id="309" r:id="rId26"/>
    <p:sldId id="311" r:id="rId27"/>
    <p:sldId id="312" r:id="rId28"/>
    <p:sldId id="313" r:id="rId29"/>
    <p:sldId id="278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2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11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t="-20000" r="-1000" b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kydoor.net/Download?mode%3Dphoto%26id%3D7385&amp;imgrefurl=http://www.skydoor.net/photo/Cot_co_Ha_Noi_3/7385&amp;h=600&amp;w=450&amp;sz=41&amp;tbnid=SFEgMvKhcNXrFM:&amp;tbnh=259&amp;tbnw=194&amp;prev=/images?q%3Dhinh%2Banh%2Bcot%2Bco%2Bha%2Bnoi&amp;zoom=1&amp;q=hinh+anh+cot+co+ha+noi&amp;hl=en&amp;usg=__117xDxL9f72BLofg1DbnYXWqyuE=&amp;sa=X&amp;ei=9vOrTNuQE8f4cfKYxPIE&amp;ved=0CAYQ9QEwA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0633" y="2279508"/>
            <a:ext cx="8696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LUYỆN TỪ VÀ CÂU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7" y="77490"/>
            <a:ext cx="1682496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458" y="986971"/>
            <a:ext cx="4376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Cục </a:t>
            </a:r>
            <a:r>
              <a:rPr lang="en-US" sz="4000" b="1" smtClean="0">
                <a:solidFill>
                  <a:srgbClr val="FF0000"/>
                </a:solidFill>
              </a:rPr>
              <a:t>tẩy</a:t>
            </a:r>
            <a:r>
              <a:rPr lang="en-US" sz="4000" b="1" smtClean="0"/>
              <a:t> – </a:t>
            </a:r>
            <a:r>
              <a:rPr lang="en-US" sz="4000" b="1" smtClean="0">
                <a:solidFill>
                  <a:srgbClr val="FF0000"/>
                </a:solidFill>
              </a:rPr>
              <a:t>tẩy</a:t>
            </a:r>
            <a:r>
              <a:rPr lang="en-US" sz="4000" b="1" smtClean="0"/>
              <a:t> xóa</a:t>
            </a:r>
            <a:endParaRPr lang="en-GB" sz="4000" b="1"/>
          </a:p>
        </p:txBody>
      </p:sp>
      <p:sp>
        <p:nvSpPr>
          <p:cNvPr id="5" name="TextBox 4"/>
          <p:cNvSpPr txBox="1"/>
          <p:nvPr/>
        </p:nvSpPr>
        <p:spPr>
          <a:xfrm>
            <a:off x="1098899" y="2276456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Cục </a:t>
            </a:r>
            <a:r>
              <a:rPr lang="en-US" sz="4000" b="1" smtClean="0">
                <a:solidFill>
                  <a:srgbClr val="FF0000"/>
                </a:solidFill>
              </a:rPr>
              <a:t>tẩy: </a:t>
            </a:r>
            <a:r>
              <a:rPr lang="en-US" sz="4000" b="1" smtClean="0">
                <a:solidFill>
                  <a:srgbClr val="0070C0"/>
                </a:solidFill>
              </a:rPr>
              <a:t>1 đồ vật giúp xóa bỏ các nét vẽ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899" y="2984342"/>
            <a:ext cx="11093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Tẩy </a:t>
            </a:r>
            <a:r>
              <a:rPr lang="en-US" sz="4000" b="1" smtClean="0">
                <a:solidFill>
                  <a:schemeClr val="tx1"/>
                </a:solidFill>
              </a:rPr>
              <a:t>xóa</a:t>
            </a:r>
            <a:r>
              <a:rPr lang="en-US" sz="4000" b="1" smtClean="0">
                <a:solidFill>
                  <a:srgbClr val="FF0000"/>
                </a:solidFill>
              </a:rPr>
              <a:t>: </a:t>
            </a:r>
            <a:r>
              <a:rPr lang="en-US" sz="4000" b="1" smtClean="0">
                <a:solidFill>
                  <a:srgbClr val="0070C0"/>
                </a:solidFill>
              </a:rPr>
              <a:t>1 hành động giúp xóa bỏ các nét vẽ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629" y="15255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DT</a:t>
            </a:r>
            <a:endParaRPr lang="en-GB" sz="2800" b="1"/>
          </a:p>
        </p:txBody>
      </p:sp>
      <p:sp>
        <p:nvSpPr>
          <p:cNvPr id="8" name="TextBox 7"/>
          <p:cNvSpPr txBox="1"/>
          <p:nvPr/>
        </p:nvSpPr>
        <p:spPr>
          <a:xfrm>
            <a:off x="4267200" y="156857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ĐT</a:t>
            </a:r>
            <a:endParaRPr lang="en-GB" sz="2800" b="1"/>
          </a:p>
        </p:txBody>
      </p:sp>
      <p:sp>
        <p:nvSpPr>
          <p:cNvPr id="9" name="TextBox 8"/>
          <p:cNvSpPr txBox="1"/>
          <p:nvPr/>
        </p:nvSpPr>
        <p:spPr>
          <a:xfrm>
            <a:off x="1687842" y="4400114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Con </a:t>
            </a:r>
            <a:r>
              <a:rPr lang="en-US" sz="4000" b="1" smtClean="0">
                <a:solidFill>
                  <a:srgbClr val="FF0000"/>
                </a:solidFill>
              </a:rPr>
              <a:t>bò</a:t>
            </a:r>
            <a:r>
              <a:rPr lang="en-US" sz="4000" b="1" smtClean="0"/>
              <a:t> – tập </a:t>
            </a:r>
            <a:r>
              <a:rPr lang="en-US" sz="4000" b="1" smtClean="0">
                <a:solidFill>
                  <a:srgbClr val="FF0000"/>
                </a:solidFill>
              </a:rPr>
              <a:t>bò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058" y="496546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DT</a:t>
            </a:r>
            <a:endParaRPr lang="en-GB" sz="2800" b="1"/>
          </a:p>
        </p:txBody>
      </p:sp>
      <p:sp>
        <p:nvSpPr>
          <p:cNvPr id="11" name="TextBox 10"/>
          <p:cNvSpPr txBox="1"/>
          <p:nvPr/>
        </p:nvSpPr>
        <p:spPr>
          <a:xfrm>
            <a:off x="4599182" y="496546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ĐT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2880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9956-7E93-4DAB-ADD3-FD136E1D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763"/>
            <a:ext cx="10515599" cy="3126082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68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2271711" y="1717899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THỰC HÀNH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7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50186" y="614529"/>
            <a:ext cx="1111144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/>
              <a:t>Bài</a:t>
            </a:r>
            <a:r>
              <a:rPr lang="en-US" altLang="en-US" sz="3600" b="1" u="sng" dirty="0"/>
              <a:t> 1: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những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cụm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sau</a:t>
            </a:r>
            <a:r>
              <a:rPr lang="en-US" altLang="en-US" sz="3600" dirty="0"/>
              <a:t>: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00051" y="2058786"/>
            <a:ext cx="11382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-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-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1100050" y="3259115"/>
            <a:ext cx="98408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đá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/>
              <a:t>-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</a:t>
            </a:r>
            <a:r>
              <a:rPr lang="en-US" altLang="en-US" sz="3600" b="1" dirty="0">
                <a:solidFill>
                  <a:srgbClr val="FF0000"/>
                </a:solidFill>
              </a:rPr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r>
              <a:rPr lang="en-US" altLang="en-US" sz="3600" dirty="0"/>
              <a:t> - </a:t>
            </a:r>
            <a:r>
              <a:rPr lang="en-US" altLang="en-US" sz="3600" b="1" dirty="0" err="1">
                <a:solidFill>
                  <a:srgbClr val="FF0000"/>
                </a:solidFill>
              </a:rPr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00200" y="5410200"/>
            <a:ext cx="10801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- cánh đồng</a:t>
            </a:r>
            <a:r>
              <a:rPr lang="en-US" altLang="en-US" sz="3600" b="1"/>
              <a:t>: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rgbClr val="6600FF"/>
                </a:solidFill>
              </a:rPr>
              <a:t>là khoảng đất rộng và bằng phẳng, dùng để cày cấy, trồng trọt.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5105400"/>
            <a:ext cx="10267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/>
              <a:t>- tượng đồng: </a:t>
            </a:r>
            <a:r>
              <a:rPr lang="en-US" altLang="en-US" sz="3200" b="1" i="1">
                <a:solidFill>
                  <a:srgbClr val="FF0000"/>
                </a:solidFill>
              </a:rPr>
              <a:t>đồng</a:t>
            </a:r>
            <a:r>
              <a:rPr lang="en-US" altLang="en-US" sz="3200" b="1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7650"/>
            <a:ext cx="4191000" cy="485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1450"/>
            <a:ext cx="5105400" cy="485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00200" y="5227638"/>
            <a:ext cx="941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- một nghìn đồng</a:t>
            </a:r>
            <a:r>
              <a:rPr lang="en-US" altLang="en-US" sz="3600" b="1"/>
              <a:t>:</a:t>
            </a:r>
            <a:r>
              <a:rPr lang="en-US" altLang="en-US" sz="3600"/>
              <a:t> </a:t>
            </a:r>
            <a:r>
              <a:rPr lang="en-US" altLang="en-US" sz="3600" b="1" i="1">
                <a:solidFill>
                  <a:srgbClr val="FF0000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đơn vị tiền tệ của Việt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95400" y="5010151"/>
            <a:ext cx="9639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i="1"/>
              <a:t>-</a:t>
            </a:r>
            <a:r>
              <a:rPr lang="en-US" altLang="en-US" sz="3600" b="1" i="1"/>
              <a:t>hòn đá</a:t>
            </a:r>
            <a:r>
              <a:rPr lang="en-US" altLang="en-US" sz="3600">
                <a:solidFill>
                  <a:srgbClr val="FF0000"/>
                </a:solidFill>
              </a:rPr>
              <a:t>:</a:t>
            </a:r>
            <a:r>
              <a:rPr lang="en-US" altLang="en-US" sz="3600"/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đá</a:t>
            </a:r>
            <a:r>
              <a:rPr lang="en-US" altLang="en-US" sz="3600" b="1">
                <a:solidFill>
                  <a:srgbClr val="6600FF"/>
                </a:solidFill>
              </a:rPr>
              <a:t> là chất rắn cấu tạo nên vỏ trái đất, kết thành từng tảng, từng hòn.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0485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676275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- </a:t>
            </a:r>
            <a:r>
              <a:rPr lang="en-US" altLang="en-US" sz="2800" b="1" i="1"/>
              <a:t>đá bóng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đá</a:t>
            </a:r>
            <a:r>
              <a:rPr lang="en-US" altLang="en-US" sz="2800" b="1">
                <a:solidFill>
                  <a:srgbClr val="6600FF"/>
                </a:solidFill>
              </a:rPr>
              <a:t> là </a:t>
            </a:r>
            <a:r>
              <a:rPr lang="en-US" altLang="en-US" sz="2800" b="1" smtClean="0">
                <a:solidFill>
                  <a:srgbClr val="6600FF"/>
                </a:solidFill>
              </a:rPr>
              <a:t>một môn thể thao hoặc một hành động dùng lực ở chân tác động vào quả bóng</a:t>
            </a:r>
            <a:endParaRPr lang="en-US" altLang="en-US" sz="2800" b="1"/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1604" y="3275112"/>
            <a:ext cx="4948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https://quizizz.com/admin/quiz/615e460328d00c001d948f31</a:t>
            </a:r>
          </a:p>
        </p:txBody>
      </p:sp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714" y="1393371"/>
            <a:ext cx="8178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Ba</a:t>
            </a:r>
            <a:r>
              <a:rPr lang="en-US" sz="4400" b="1" smtClean="0"/>
              <a:t> má : là người sinh ra mình</a:t>
            </a:r>
            <a:endParaRPr lang="en-GB" sz="4400" b="1"/>
          </a:p>
        </p:txBody>
      </p:sp>
      <p:sp>
        <p:nvSpPr>
          <p:cNvPr id="5" name="TextBox 4"/>
          <p:cNvSpPr txBox="1"/>
          <p:nvPr/>
        </p:nvSpPr>
        <p:spPr>
          <a:xfrm>
            <a:off x="725714" y="2467428"/>
            <a:ext cx="9533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Ba</a:t>
            </a:r>
            <a:r>
              <a:rPr lang="en-US" sz="4400" b="1" smtClean="0"/>
              <a:t> tuổi :số tự nhiên đứng sau số 2</a:t>
            </a: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25981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50604" y="598215"/>
            <a:ext cx="10685721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2: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Đặt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biệt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đồng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âm</a:t>
            </a:r>
            <a:r>
              <a:rPr lang="en-US" altLang="en-US" sz="2800" b="1" dirty="0"/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bàn</a:t>
            </a:r>
            <a:r>
              <a:rPr lang="en-US" altLang="en-US" sz="2800" b="1" i="1" dirty="0">
                <a:solidFill>
                  <a:srgbClr val="FF0000"/>
                </a:solidFill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cờ</a:t>
            </a:r>
            <a:r>
              <a:rPr lang="en-US" altLang="en-US" sz="2800" b="1" i="1" dirty="0">
                <a:solidFill>
                  <a:srgbClr val="FF0000"/>
                </a:solidFill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nước</a:t>
            </a:r>
            <a:r>
              <a:rPr lang="en-US" altLang="en-US" sz="2800" b="1" dirty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endParaRPr lang="en-US" altLang="en-US" sz="2800" dirty="0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35" y="2945218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ownload%253Fmode%253Dphoto%2526id%253D7385&amp;t=1&amp;h=196&amp;w=147&amp;usg=__K2UXtDalo7dxAk65rWNjchDkN4k=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72" y="2945218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200" y="1213009"/>
            <a:ext cx="9753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/>
              <a:t>Bài</a:t>
            </a:r>
            <a:r>
              <a:rPr lang="en-US" altLang="en-US" sz="3200" b="1" u="sng" dirty="0"/>
              <a:t> 3</a:t>
            </a:r>
            <a:r>
              <a:rPr lang="en-US" altLang="en-US" sz="3200" b="1" dirty="0"/>
              <a:t>: </a:t>
            </a:r>
            <a:r>
              <a:rPr lang="en-US" altLang="en-US" sz="3200" dirty="0" err="1"/>
              <a:t>Đọc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mẩu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vui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dưới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đây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Nam </a:t>
            </a:r>
            <a:r>
              <a:rPr lang="en-US" altLang="en-US" sz="3200" dirty="0" err="1"/>
              <a:t>tưởng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mình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đã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chuyển</a:t>
            </a:r>
            <a:r>
              <a:rPr lang="en-US" altLang="en-US" sz="3200" dirty="0"/>
              <a:t> sang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hàng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06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62049" y="351367"/>
            <a:ext cx="10329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tiêu</a:t>
            </a:r>
            <a:endParaRPr lang="en-US" altLang="en-US" sz="3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Nam: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sang </a:t>
            </a:r>
            <a:r>
              <a:rPr lang="en-US" altLang="en-US" sz="3600" dirty="0" err="1"/>
              <a:t>ngân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hàng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đấy</a:t>
            </a:r>
            <a:r>
              <a:rPr lang="en-US" altLang="en-US" sz="36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- Sao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</a:t>
            </a:r>
            <a:r>
              <a:rPr lang="en-US" altLang="en-US" sz="3600" dirty="0"/>
              <a:t>: -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rồi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báo</a:t>
            </a:r>
            <a:r>
              <a:rPr lang="en-US" altLang="en-US" sz="3600" dirty="0"/>
              <a:t> tin: “Ba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đảo</a:t>
            </a:r>
            <a:r>
              <a:rPr lang="en-US" altLang="en-US" sz="3600" dirty="0"/>
              <a:t>”.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Tổ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quốc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28850" y="5715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" name="Rectangle 1"/>
          <p:cNvSpPr/>
          <p:nvPr/>
        </p:nvSpPr>
        <p:spPr>
          <a:xfrm>
            <a:off x="990600" y="1066801"/>
            <a:ext cx="106870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i="1"/>
              <a:t>Vì Nam nhầm lẫn nghĩa của hai từ đồng âm là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i="1">
                <a:solidFill>
                  <a:srgbClr val="FF0000"/>
                </a:solidFill>
              </a:rPr>
              <a:t>tiền tiêu</a:t>
            </a:r>
            <a:r>
              <a:rPr lang="en-US" altLang="en-US" sz="3200" i="1"/>
              <a:t>, cụ thể:</a:t>
            </a:r>
          </a:p>
          <a:p>
            <a:pPr algn="just"/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3200" i="1">
                <a:solidFill>
                  <a:srgbClr val="FF0000"/>
                </a:solidFill>
              </a:rPr>
              <a:t>Tiền tiêu (1)</a:t>
            </a:r>
            <a:r>
              <a:rPr lang="en-US" sz="3200">
                <a:solidFill>
                  <a:srgbClr val="0070C0"/>
                </a:solidFill>
              </a:rPr>
              <a:t>: nghĩa là tiền để chi tiêu;</a:t>
            </a:r>
            <a:endParaRPr lang="en-GB" sz="3200" b="1">
              <a:solidFill>
                <a:srgbClr val="0070C0"/>
              </a:solidFill>
            </a:endParaRPr>
          </a:p>
          <a:p>
            <a:pPr algn="just"/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3200" i="1">
                <a:solidFill>
                  <a:srgbClr val="FF0000"/>
                </a:solidFill>
              </a:rPr>
              <a:t>Tiền tiêu (2)</a:t>
            </a:r>
            <a:r>
              <a:rPr lang="en-US" sz="3200">
                <a:solidFill>
                  <a:srgbClr val="0070C0"/>
                </a:solidFill>
              </a:rPr>
              <a:t>: tiêu là vị trí quan trọng, nơi có bố trí canh gác ở phía trước khu vực trú quân, hướng về phía địch.</a:t>
            </a:r>
            <a:endParaRPr lang="en-GB" sz="3200" b="1">
              <a:solidFill>
                <a:srgbClr val="0070C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i="1"/>
              <a:t>    Ở đây bố Nam muốn nói đến nghĩa của từ </a:t>
            </a:r>
            <a:r>
              <a:rPr lang="en-US" altLang="en-US" sz="3200" i="1">
                <a:solidFill>
                  <a:srgbClr val="FF0000"/>
                </a:solidFill>
              </a:rPr>
              <a:t>tiền tiêu (2)</a:t>
            </a:r>
            <a:r>
              <a:rPr lang="en-US" altLang="en-US" sz="3200" i="1"/>
              <a:t> nhưng Nam lại hiểu tiền tiêu ở đây là tiền để tiêu.</a:t>
            </a:r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4"/>
          <p:cNvSpPr/>
          <p:nvPr/>
        </p:nvSpPr>
        <p:spPr>
          <a:xfrm>
            <a:off x="4597859" y="711880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8" name="Shape 145"/>
          <p:cNvSpPr/>
          <p:nvPr/>
        </p:nvSpPr>
        <p:spPr>
          <a:xfrm>
            <a:off x="1463693" y="1658619"/>
            <a:ext cx="9919620" cy="4192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9" name="Shape 146"/>
          <p:cNvSpPr txBox="1"/>
          <p:nvPr/>
        </p:nvSpPr>
        <p:spPr>
          <a:xfrm>
            <a:off x="857250" y="55245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22514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028700" y="121306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838700" y="375206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255665" y="141560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208559" y="126711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186257" y="126711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những cây gì?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hoa súng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Cây súng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02711" y="19580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37946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 cầu cần 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015232" y="1623252"/>
            <a:ext cx="10450893" cy="30834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tìm thêm các từ đồng âm ngoài bài.</a:t>
            </a:r>
          </a:p>
          <a:p>
            <a:r>
              <a:rPr lang="nb-NO" altLang="en-US" sz="3600" b="1">
                <a:cs typeface="Times New Roman" panose="02020603050405020304" pitchFamily="18" charset="0"/>
              </a:rPr>
              <a:t>- Chuẩn </a:t>
            </a:r>
            <a:r>
              <a:rPr lang="nb-NO" altLang="en-US" sz="3600" b="1" dirty="0">
                <a:cs typeface="Times New Roman" panose="02020603050405020304" pitchFamily="18" charset="0"/>
              </a:rPr>
              <a:t>bị bài sau: 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                   MRVT: Hữu nghị - Hợp tác.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2933" y="422687"/>
            <a:ext cx="43252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252" y="1660642"/>
            <a:ext cx="5686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LUYỆN TỪ VÀ CÂU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7" y="77490"/>
            <a:ext cx="1682496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217430" y="405236"/>
            <a:ext cx="4161797" cy="105227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Yêu cầu cần đạt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1282" y="1557836"/>
            <a:ext cx="74996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</a:rPr>
              <a:t>KHÁM PHÁ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98499" y="490241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/>
              <a:t>I.Nhận</a:t>
            </a:r>
            <a:r>
              <a:rPr lang="en-US" altLang="en-US" sz="4400" b="1" u="sng" dirty="0"/>
              <a:t> </a:t>
            </a:r>
            <a:r>
              <a:rPr lang="en-US" altLang="en-US" sz="4400" b="1" u="sng" dirty="0" err="1"/>
              <a:t>xét</a:t>
            </a:r>
            <a:endParaRPr lang="en-US" altLang="en-US" sz="4400" b="1" u="sng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>
                <a:solidFill>
                  <a:srgbClr val="002060"/>
                </a:solidFill>
              </a:rPr>
              <a:t>Đọc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</a:rPr>
              <a:t>câu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</a:rPr>
              <a:t>sau</a:t>
            </a:r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</a:rPr>
              <a:t>đây</a:t>
            </a:r>
            <a:r>
              <a:rPr lang="en-US" altLang="en-US" sz="4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0" y="4154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/>
          <p:nvPr/>
        </p:nvSpPr>
        <p:spPr>
          <a:xfrm>
            <a:off x="266859" y="237425"/>
            <a:ext cx="11470712" cy="6313003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881" y="716270"/>
            <a:ext cx="1080180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2. </a:t>
            </a:r>
            <a:r>
              <a:rPr lang="en-US" altLang="en-US" sz="3600" b="1" dirty="0" err="1"/>
              <a:t>Dòng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dưới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đây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nêu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đúng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nghĩa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mỗi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câu</a:t>
            </a:r>
            <a:r>
              <a:rPr lang="en-US" altLang="en-US" sz="3600" b="1" dirty="0"/>
              <a:t> ở </a:t>
            </a:r>
            <a:r>
              <a:rPr lang="en-US" altLang="en-US" sz="3600" b="1" dirty="0" err="1"/>
              <a:t>bài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tập</a:t>
            </a:r>
            <a:r>
              <a:rPr lang="en-US" altLang="en-US" sz="3600" b="1" dirty="0"/>
              <a:t> 1: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</a:rPr>
              <a:t>Bắt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cá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tôm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móc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sắt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nhỏ</a:t>
            </a:r>
            <a:r>
              <a:rPr lang="en-US" altLang="en-US" sz="3600" dirty="0">
                <a:solidFill>
                  <a:srgbClr val="002060"/>
                </a:solidFill>
              </a:rPr>
              <a:t> (</a:t>
            </a:r>
            <a:r>
              <a:rPr lang="en-US" altLang="en-US" sz="3600" dirty="0" err="1">
                <a:solidFill>
                  <a:srgbClr val="002060"/>
                </a:solidFill>
              </a:rPr>
              <a:t>thường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mồi</a:t>
            </a:r>
            <a:r>
              <a:rPr lang="en-US" altLang="en-US" sz="3600" dirty="0">
                <a:solidFill>
                  <a:srgbClr val="002060"/>
                </a:solidFill>
              </a:rPr>
              <a:t>) </a:t>
            </a:r>
            <a:r>
              <a:rPr lang="en-US" altLang="en-US" sz="3600" dirty="0" err="1">
                <a:solidFill>
                  <a:srgbClr val="002060"/>
                </a:solidFill>
              </a:rPr>
              <a:t>buộc</a:t>
            </a:r>
            <a:r>
              <a:rPr lang="en-US" altLang="en-US" sz="3600" dirty="0">
                <a:solidFill>
                  <a:srgbClr val="002060"/>
                </a:solidFill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</a:rPr>
              <a:t>đầu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sợi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dây</a:t>
            </a:r>
            <a:r>
              <a:rPr lang="en-US" altLang="en-US" sz="36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</a:rPr>
              <a:t>- </a:t>
            </a:r>
            <a:r>
              <a:rPr lang="en-US" altLang="en-US" sz="3600" dirty="0" err="1">
                <a:solidFill>
                  <a:srgbClr val="002060"/>
                </a:solidFill>
              </a:rPr>
              <a:t>Đơn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vị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lời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nói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diễn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đạt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</a:rPr>
              <a:t> ý </a:t>
            </a:r>
            <a:r>
              <a:rPr lang="en-US" altLang="en-US" sz="3600" dirty="0" err="1">
                <a:solidFill>
                  <a:srgbClr val="002060"/>
                </a:solidFill>
              </a:rPr>
              <a:t>trọn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vẹn</a:t>
            </a:r>
            <a:r>
              <a:rPr lang="en-US" altLang="en-US" sz="3600" dirty="0">
                <a:solidFill>
                  <a:srgbClr val="002060"/>
                </a:solidFill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</a:rPr>
              <a:t>trên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văn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bản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mở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đầu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cái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hoa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kết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thúc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ngắt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3199" y="719667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1734" y="3429001"/>
            <a:ext cx="3471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74266" y="491067"/>
            <a:ext cx="5808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600" b="1" dirty="0">
                <a:solidFill>
                  <a:schemeClr val="hlink"/>
                </a:solidFill>
              </a:rPr>
              <a:t> (</a:t>
            </a:r>
            <a:r>
              <a:rPr lang="en-US" altLang="en-US" sz="36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có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600" b="1" dirty="0">
                <a:solidFill>
                  <a:schemeClr val="hlink"/>
                </a:solidFill>
              </a:rPr>
              <a:t>) </a:t>
            </a:r>
            <a:r>
              <a:rPr lang="en-US" altLang="en-US" sz="36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600" b="1" dirty="0">
                <a:solidFill>
                  <a:schemeClr val="hlink"/>
                </a:solidFill>
              </a:rPr>
              <a:t> ở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1" y="3048001"/>
            <a:ext cx="68495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600" b="1" dirty="0">
                <a:solidFill>
                  <a:schemeClr val="hlink"/>
                </a:solidFill>
              </a:rPr>
              <a:t>    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ý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600" b="1" dirty="0">
                <a:solidFill>
                  <a:schemeClr val="hlink"/>
                </a:solidFill>
              </a:rPr>
              <a:t>,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hoa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55067" y="1168400"/>
            <a:ext cx="846666" cy="3386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649134" y="4224867"/>
            <a:ext cx="1143000" cy="46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01282" y="1177636"/>
            <a:ext cx="103801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rgbClr val="002060"/>
                </a:solidFill>
              </a:rPr>
              <a:t>II.Ghi</a:t>
            </a:r>
            <a:r>
              <a:rPr lang="en-US" altLang="en-US" sz="4400" b="1" u="sng" dirty="0">
                <a:solidFill>
                  <a:srgbClr val="002060"/>
                </a:solidFill>
              </a:rPr>
              <a:t> </a:t>
            </a:r>
            <a:r>
              <a:rPr lang="en-US" altLang="en-US" sz="4400" b="1" u="sng" dirty="0" err="1">
                <a:solidFill>
                  <a:srgbClr val="002060"/>
                </a:solidFill>
              </a:rPr>
              <a:t>nhớ</a:t>
            </a:r>
            <a:r>
              <a:rPr lang="en-US" altLang="en-US" sz="4400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  </a:t>
            </a:r>
            <a:r>
              <a:rPr lang="en-US" altLang="en-US" sz="4400" b="1" dirty="0" err="1">
                <a:solidFill>
                  <a:srgbClr val="FF0000"/>
                </a:solidFill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âm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là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nhau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âm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nhưng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khác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hẳn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963</Words>
  <Application>Microsoft Office PowerPoint</Application>
  <PresentationFormat>Widescreen</PresentationFormat>
  <Paragraphs>137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Bree Serif</vt:lpstr>
      <vt:lpstr>Calibri</vt:lpstr>
      <vt:lpstr>Cambria</vt:lpstr>
      <vt:lpstr>Georgia</vt:lpstr>
      <vt:lpstr>Noto Sans Symbols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DỤ: 1. Từ đồng âm:  2. Từ trái nghĩa:  3. Từ đồng nghĩa: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Huy Hoang</cp:lastModifiedBy>
  <cp:revision>41</cp:revision>
  <dcterms:modified xsi:type="dcterms:W3CDTF">2021-10-07T03:57:09Z</dcterms:modified>
</cp:coreProperties>
</file>