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2"/>
  </p:notesMasterIdLst>
  <p:sldIdLst>
    <p:sldId id="276" r:id="rId5"/>
    <p:sldId id="278" r:id="rId6"/>
    <p:sldId id="266" r:id="rId7"/>
    <p:sldId id="268" r:id="rId8"/>
    <p:sldId id="269" r:id="rId9"/>
    <p:sldId id="270" r:id="rId10"/>
    <p:sldId id="271" r:id="rId11"/>
    <p:sldId id="272" r:id="rId12"/>
    <p:sldId id="257" r:id="rId13"/>
    <p:sldId id="273" r:id="rId14"/>
    <p:sldId id="274" r:id="rId15"/>
    <p:sldId id="259" r:id="rId16"/>
    <p:sldId id="267" r:id="rId17"/>
    <p:sldId id="265" r:id="rId18"/>
    <p:sldId id="261" r:id="rId19"/>
    <p:sldId id="264" r:id="rId20"/>
    <p:sldId id="275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7" autoAdjust="0"/>
  </p:normalViewPr>
  <p:slideViewPr>
    <p:cSldViewPr>
      <p:cViewPr varScale="1">
        <p:scale>
          <a:sx n="84" d="100"/>
          <a:sy n="84" d="100"/>
        </p:scale>
        <p:origin x="-9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5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2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660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8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91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66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6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4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07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5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96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57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71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21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C684C-EB9E-409C-A0B2-6FD7A11309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95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2F50B-1C14-4758-8423-61EE9D9DE0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91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773A-9BD6-43EF-AAF2-F1254E3E2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9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0637B-4B10-4874-8FA2-FA523011A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07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B694A-20C8-4497-A682-92F22BA927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79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F9FF8-3DD7-4DF3-9939-87A1F247B5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3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00CB-EA8D-44EE-96CB-84C5DB9742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72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9D165-EE9A-400D-9CED-617C096A9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0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1BC0-F13A-456B-8B9E-5A0011F7A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9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7255-BF77-44EF-BAA8-4D71A17121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35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52A1-1440-465F-A28D-F7999600E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44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60456-D789-42B7-AD40-D143562C09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70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AE54-D919-4D66-A318-09F7A6ACB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A677780D-92CB-4501-824B-8B6006AC62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B38E18E5-A4D1-4CF4-8C91-658602C4EC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4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fld id="{54CD6A4A-6663-4027-9B36-03C2E413160F}" type="slidenum">
              <a:rPr lang="en-US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tieu hoc DTD moi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2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../Downloads/GA%20PPT%20TOAN.%20H&#272;TN%20(1)/TUAN%204/TO&#193;N/T&#432;%20li&#7879;u/T&#244;%20d&#7845;u%20b&#7857;ng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Ngo&#771;%20565%20&#272;u&#795;o&#795;&#768;ng%20Ba&#769;t%20Kho&#770;&#769;i%203.m4a" TargetMode="External"/><Relationship Id="rId10" Type="http://schemas.openxmlformats.org/officeDocument/2006/relationships/slide" Target="slide9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3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FA1382-9C04-46F9-AE0F-7B694C4EF350}"/>
              </a:ext>
            </a:extLst>
          </p:cNvPr>
          <p:cNvSpPr txBox="1"/>
          <p:nvPr/>
        </p:nvSpPr>
        <p:spPr>
          <a:xfrm>
            <a:off x="2843808" y="385663"/>
            <a:ext cx="37444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42383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55" y="-19417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182061" y="2075770"/>
            <a:ext cx="1572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37436" y="4003199"/>
            <a:ext cx="990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771550"/>
            <a:ext cx="7344816" cy="1369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840242" y="2816970"/>
            <a:ext cx="7128792" cy="11862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FA1382-9C04-46F9-AE0F-7B694C4EF350}"/>
              </a:ext>
            </a:extLst>
          </p:cNvPr>
          <p:cNvSpPr txBox="1"/>
          <p:nvPr/>
        </p:nvSpPr>
        <p:spPr>
          <a:xfrm>
            <a:off x="4404638" y="208220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3813ED-20AA-44AF-BCF4-B650B297E563}"/>
              </a:ext>
            </a:extLst>
          </p:cNvPr>
          <p:cNvSpPr txBox="1"/>
          <p:nvPr/>
        </p:nvSpPr>
        <p:spPr>
          <a:xfrm>
            <a:off x="3044428" y="214144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D6EEBF-FA94-4308-9533-D6C2B63332A5}"/>
              </a:ext>
            </a:extLst>
          </p:cNvPr>
          <p:cNvSpPr txBox="1"/>
          <p:nvPr/>
        </p:nvSpPr>
        <p:spPr>
          <a:xfrm>
            <a:off x="4396483" y="392908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6C4BE2-BCEB-4137-BC49-AEEE0E4FDC78}"/>
              </a:ext>
            </a:extLst>
          </p:cNvPr>
          <p:cNvSpPr txBox="1"/>
          <p:nvPr/>
        </p:nvSpPr>
        <p:spPr>
          <a:xfrm>
            <a:off x="5861076" y="396496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xmlns="" id="{E5D0849B-8BB1-4E6F-BDCF-147513B2AC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7864" y="987574"/>
            <a:ext cx="4011910" cy="401191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35996" y="2993529"/>
            <a:ext cx="169218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07725" y="3795886"/>
            <a:ext cx="169218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ECF75A-19A2-4FF1-977C-9D9FE8C65A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AA4479-6C10-4ADD-B141-DB07CED12110}"/>
              </a:ext>
            </a:extLst>
          </p:cNvPr>
          <p:cNvSpPr txBox="1"/>
          <p:nvPr/>
        </p:nvSpPr>
        <p:spPr>
          <a:xfrm>
            <a:off x="2483768" y="1923678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4833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CDD340A-6E08-4E08-A9AC-3A43B20833FC}"/>
              </a:ext>
            </a:extLst>
          </p:cNvPr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46E385E-A169-42AE-AE9C-9EE21DFA525B}"/>
                </a:ext>
              </a:extLst>
            </p:cNvPr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-59372"/>
            <a:ext cx="6611101" cy="576064"/>
            <a:chOff x="827584" y="1491630"/>
            <a:chExt cx="66111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C©u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nµo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 ®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óng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?</a:t>
              </a:r>
              <a:endParaRPr lang="en-US" dirty="0">
                <a:latin typeface=".VnAvant" panose="020B72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11" y="1499624"/>
            <a:ext cx="6439178" cy="3643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60BF6F-7C49-453C-B88A-CD222FA10AE0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71A155-0742-45E0-9A61-764E9F750374}"/>
              </a:ext>
            </a:extLst>
          </p:cNvPr>
          <p:cNvSpPr txBox="1"/>
          <p:nvPr/>
        </p:nvSpPr>
        <p:spPr>
          <a:xfrm>
            <a:off x="1403648" y="491196"/>
            <a:ext cx="759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</a:rPr>
              <a:t>a) </a:t>
            </a:r>
            <a:r>
              <a:rPr lang="en-US" sz="2400" dirty="0" err="1">
                <a:latin typeface=".VnAvant" panose="020B7200000000000000" pitchFamily="34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vµng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nhiÒu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h¬n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xanh</a:t>
            </a:r>
            <a:r>
              <a:rPr lang="en-US" sz="24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BE6E35-5B6E-4CE7-924E-B0AC8261E707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&gt;; &lt;; =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xmlns="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xmlns="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xmlns="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xmlns="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xmlns="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xmlns="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6" y="2644178"/>
            <a:ext cx="401574" cy="34290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2073624" y="31578"/>
            <a:ext cx="4659909" cy="1523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3600" dirty="0" smtClean="0">
                <a:solidFill>
                  <a:srgbClr val="002060"/>
                </a:solidFill>
              </a:rPr>
              <a:t>… = 2</a:t>
            </a:r>
            <a:endParaRPr lang="vi-VN" sz="36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9" y="4204352"/>
            <a:ext cx="401574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73" y="2670729"/>
            <a:ext cx="401574" cy="3429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2046702" y="22033"/>
            <a:ext cx="4659909" cy="1523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3600" dirty="0" smtClean="0">
                <a:solidFill>
                  <a:srgbClr val="002060"/>
                </a:solidFill>
              </a:rPr>
              <a:t>10….10</a:t>
            </a:r>
            <a:endParaRPr lang="vi-VN" sz="36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65" y="4214315"/>
            <a:ext cx="401574" cy="34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94" y="2276172"/>
            <a:ext cx="401574" cy="34290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2046702" y="31578"/>
            <a:ext cx="4659909" cy="1523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3600" dirty="0" smtClean="0">
                <a:solidFill>
                  <a:srgbClr val="002060"/>
                </a:solidFill>
              </a:rPr>
              <a:t>8….8</a:t>
            </a:r>
            <a:endParaRPr lang="vi-VN" sz="3600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94" y="4062407"/>
            <a:ext cx="401574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70" y="2301278"/>
            <a:ext cx="401574" cy="3429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2117698" y="1"/>
            <a:ext cx="4659909" cy="1523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3600" dirty="0" smtClean="0">
                <a:solidFill>
                  <a:srgbClr val="002060"/>
                </a:solidFill>
              </a:rPr>
              <a:t>4….4</a:t>
            </a:r>
            <a:endParaRPr lang="vi-VN" sz="3600" dirty="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70" y="4317033"/>
            <a:ext cx="401574" cy="342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62" y="2750804"/>
            <a:ext cx="401574" cy="342900"/>
          </a:xfrm>
          <a:prstGeom prst="rect">
            <a:avLst/>
          </a:prstGeom>
        </p:spPr>
      </p:pic>
      <p:sp>
        <p:nvSpPr>
          <p:cNvPr id="21" name="Cloud 20"/>
          <p:cNvSpPr/>
          <p:nvPr/>
        </p:nvSpPr>
        <p:spPr>
          <a:xfrm>
            <a:off x="2053469" y="1"/>
            <a:ext cx="4659909" cy="1523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3600" dirty="0" smtClean="0">
                <a:solidFill>
                  <a:srgbClr val="002060"/>
                </a:solidFill>
              </a:rPr>
              <a:t>7….8</a:t>
            </a:r>
            <a:endParaRPr lang="vi-VN" sz="3600" dirty="0">
              <a:solidFill>
                <a:srgbClr val="00206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37" y="4220423"/>
            <a:ext cx="401574" cy="342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59" y="2695967"/>
            <a:ext cx="407323" cy="342900"/>
          </a:xfrm>
          <a:prstGeom prst="rect">
            <a:avLst/>
          </a:prstGeom>
        </p:spPr>
      </p:pic>
      <p:sp>
        <p:nvSpPr>
          <p:cNvPr id="24" name="Cloud 23"/>
          <p:cNvSpPr/>
          <p:nvPr/>
        </p:nvSpPr>
        <p:spPr>
          <a:xfrm>
            <a:off x="2117697" y="1"/>
            <a:ext cx="4659909" cy="15231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3600" dirty="0" smtClean="0">
                <a:solidFill>
                  <a:srgbClr val="0070C0"/>
                </a:solidFill>
              </a:rPr>
              <a:t>4….3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06" y="4304171"/>
            <a:ext cx="407325" cy="342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85" y="2629976"/>
            <a:ext cx="407323" cy="342900"/>
          </a:xfrm>
          <a:prstGeom prst="rect">
            <a:avLst/>
          </a:prstGeom>
        </p:spPr>
      </p:pic>
      <p:sp>
        <p:nvSpPr>
          <p:cNvPr id="27" name="Cloud 26"/>
          <p:cNvSpPr/>
          <p:nvPr/>
        </p:nvSpPr>
        <p:spPr>
          <a:xfrm>
            <a:off x="2036041" y="35563"/>
            <a:ext cx="4659909" cy="15231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3600" dirty="0" smtClean="0">
                <a:solidFill>
                  <a:srgbClr val="0070C0"/>
                </a:solidFill>
              </a:rPr>
              <a:t>0 = ….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86" y="4135307"/>
            <a:ext cx="407325" cy="342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91" y="2804741"/>
            <a:ext cx="407323" cy="342900"/>
          </a:xfrm>
          <a:prstGeom prst="rect">
            <a:avLst/>
          </a:prstGeom>
        </p:spPr>
      </p:pic>
      <p:sp>
        <p:nvSpPr>
          <p:cNvPr id="30" name="Cloud 29"/>
          <p:cNvSpPr/>
          <p:nvPr/>
        </p:nvSpPr>
        <p:spPr>
          <a:xfrm>
            <a:off x="1945547" y="1"/>
            <a:ext cx="4659909" cy="15231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3600" dirty="0" smtClean="0">
                <a:solidFill>
                  <a:srgbClr val="0070C0"/>
                </a:solidFill>
              </a:rPr>
              <a:t>5=….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66" y="3815612"/>
            <a:ext cx="407325" cy="342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88" y="2571441"/>
            <a:ext cx="407323" cy="342900"/>
          </a:xfrm>
          <a:prstGeom prst="rect">
            <a:avLst/>
          </a:prstGeom>
        </p:spPr>
      </p:pic>
      <p:sp>
        <p:nvSpPr>
          <p:cNvPr id="33" name="Cloud 32"/>
          <p:cNvSpPr/>
          <p:nvPr/>
        </p:nvSpPr>
        <p:spPr>
          <a:xfrm>
            <a:off x="2036040" y="22132"/>
            <a:ext cx="4659909" cy="15231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3600" dirty="0" smtClean="0">
                <a:solidFill>
                  <a:srgbClr val="0070C0"/>
                </a:solidFill>
              </a:rPr>
              <a:t>… = 7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802" y="4439065"/>
            <a:ext cx="407325" cy="342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53" y="2268929"/>
            <a:ext cx="407323" cy="342900"/>
          </a:xfrm>
          <a:prstGeom prst="rect">
            <a:avLst/>
          </a:prstGeom>
        </p:spPr>
      </p:pic>
      <p:sp>
        <p:nvSpPr>
          <p:cNvPr id="36" name="Cloud 35"/>
          <p:cNvSpPr/>
          <p:nvPr/>
        </p:nvSpPr>
        <p:spPr>
          <a:xfrm>
            <a:off x="1945547" y="1"/>
            <a:ext cx="4659909" cy="152319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3600" dirty="0" smtClean="0">
                <a:solidFill>
                  <a:srgbClr val="0070C0"/>
                </a:solidFill>
              </a:rPr>
              <a:t>6….6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63" y="4358917"/>
            <a:ext cx="407325" cy="342900"/>
          </a:xfrm>
          <a:prstGeom prst="rect">
            <a:avLst/>
          </a:prstGeom>
        </p:spPr>
      </p:pic>
      <p:sp>
        <p:nvSpPr>
          <p:cNvPr id="38" name="Sun 37"/>
          <p:cNvSpPr/>
          <p:nvPr/>
        </p:nvSpPr>
        <p:spPr>
          <a:xfrm>
            <a:off x="7366313" y="1"/>
            <a:ext cx="1442530" cy="1081898"/>
          </a:xfrm>
          <a:prstGeom prst="sun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vi-VN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51277" y="288724"/>
            <a:ext cx="672602" cy="50445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74900" y="435193"/>
            <a:ext cx="845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1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sz="1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99" y="3174525"/>
            <a:ext cx="495300" cy="40719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86" y="3409651"/>
            <a:ext cx="322650" cy="2652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7" y="3332968"/>
            <a:ext cx="510952" cy="420062"/>
          </a:xfrm>
          <a:prstGeom prst="rect">
            <a:avLst/>
          </a:prstGeom>
        </p:spPr>
      </p:pic>
      <p:pic>
        <p:nvPicPr>
          <p:cNvPr id="54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75212" y="3947040"/>
            <a:ext cx="609600" cy="457200"/>
          </a:xfrm>
          <a:prstGeom prst="rect">
            <a:avLst/>
          </a:prstGeom>
        </p:spPr>
      </p:pic>
      <p:sp>
        <p:nvSpPr>
          <p:cNvPr id="39" name="Cloud 38"/>
          <p:cNvSpPr/>
          <p:nvPr/>
        </p:nvSpPr>
        <p:spPr>
          <a:xfrm>
            <a:off x="7315200" y="686326"/>
            <a:ext cx="1649288" cy="72245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7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56268 -0.05856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294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1458 L 0.47257 0.03125 " pathEditMode="relative" rAng="0" ptsTypes="AA">
                                      <p:cBhvr>
                                        <p:cTn id="102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83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6504 L 0.39184 0.10625 " pathEditMode="relative" rAng="0" ptsTypes="AA">
                                      <p:cBhvr>
                                        <p:cTn id="151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206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41476 -0.02246 " pathEditMode="relative" rAng="0" ptsTypes="AA">
                                      <p:cBhvr>
                                        <p:cTn id="20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-1968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44115 -0.01459 " pathEditMode="relative" rAng="0" ptsTypes="AA">
                                      <p:cBhvr>
                                        <p:cTn id="249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74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500"/>
                            </p:stCondLst>
                            <p:childTnLst>
                              <p:par>
                                <p:cTn id="2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949 L -0.49237 0.05 " pathEditMode="relative" rAng="0" ptsTypes="AA">
                                      <p:cBhvr>
                                        <p:cTn id="29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4" y="2963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46545 0.08796 " pathEditMode="relative" rAng="0" ptsTypes="AA">
                                      <p:cBhvr>
                                        <p:cTn id="347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4398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9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00"/>
                            </p:stCondLst>
                            <p:childTnLst>
                              <p:par>
                                <p:cTn id="3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00"/>
                            </p:stCondLst>
                            <p:childTnLst>
                              <p:par>
                                <p:cTn id="38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0.075 L -0.25903 0.18125 " pathEditMode="relative" rAng="0" ptsTypes="AA">
                                      <p:cBhvr>
                                        <p:cTn id="396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5301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8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0"/>
                            </p:stCondLst>
                            <p:childTnLst>
                              <p:par>
                                <p:cTn id="4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"/>
                            </p:stCondLst>
                            <p:childTnLst>
                              <p:par>
                                <p:cTn id="4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500"/>
                            </p:stCondLst>
                            <p:childTnLst>
                              <p:par>
                                <p:cTn id="4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94 L -0.41909 -0.10649 " pathEditMode="relative" rAng="0" ptsTypes="AA">
                                      <p:cBhvr>
                                        <p:cTn id="445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5139"/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7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000"/>
                            </p:stCondLst>
                            <p:childTnLst>
                              <p:par>
                                <p:cTn id="4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00"/>
                            </p:stCondLst>
                            <p:childTnLst>
                              <p:par>
                                <p:cTn id="48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1563 0.00648 " pathEditMode="relative" rAng="0" ptsTypes="AA">
                                      <p:cBhvr>
                                        <p:cTn id="494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324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6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00"/>
                            </p:stCondLst>
                            <p:childTnLst>
                              <p:par>
                                <p:cTn id="50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5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4" dur="141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5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5" grpId="0" animBg="1"/>
      <p:bldP spid="15" grpId="1" animBg="1"/>
      <p:bldP spid="15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6" grpId="0" animBg="1"/>
      <p:bldP spid="36" grpId="1" animBg="1"/>
      <p:bldP spid="36" grpId="2" animBg="1"/>
      <p:bldP spid="38" grpId="0" animBg="1"/>
      <p:bldP spid="40" grpId="0" animBg="1"/>
      <p:bldP spid="41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31209" y="100717"/>
            <a:ext cx="8534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 err="1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Chµo</a:t>
            </a:r>
            <a:r>
              <a:rPr lang="en-US" sz="5400" b="1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 </a:t>
            </a:r>
            <a:r>
              <a:rPr lang="en-US" sz="5400" b="1" dirty="0" err="1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mõng</a:t>
            </a:r>
            <a:r>
              <a:rPr lang="en-US" sz="5400" b="1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 </a:t>
            </a:r>
            <a:r>
              <a:rPr lang="en-US" sz="5400" b="1" dirty="0" err="1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c¸c</a:t>
            </a:r>
            <a:r>
              <a:rPr lang="en-US" sz="5400" b="1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 </a:t>
            </a:r>
            <a:r>
              <a:rPr lang="en-US" sz="5400" b="1" dirty="0" err="1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thÇy</a:t>
            </a:r>
            <a:r>
              <a:rPr lang="en-US" sz="5400" b="1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 c« </a:t>
            </a:r>
            <a:r>
              <a:rPr lang="en-US" sz="5400" b="1" dirty="0" err="1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gi¸o</a:t>
            </a:r>
            <a:r>
              <a:rPr lang="en-US" sz="5400" b="1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 </a:t>
            </a:r>
          </a:p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 err="1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vÒ</a:t>
            </a:r>
            <a:r>
              <a:rPr lang="en-US" sz="5400" b="1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 </a:t>
            </a:r>
            <a:r>
              <a:rPr lang="en-US" sz="5400" b="1" dirty="0" err="1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dù</a:t>
            </a:r>
            <a:r>
              <a:rPr lang="en-US" sz="5400" b="1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 </a:t>
            </a:r>
            <a:r>
              <a:rPr lang="en-US" sz="5400" b="1" dirty="0" err="1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gi</a:t>
            </a:r>
            <a:r>
              <a:rPr lang="vi-VN" sz="5400" b="1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ê</a:t>
            </a:r>
            <a:r>
              <a:rPr lang="en-US" sz="5400" b="1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 </a:t>
            </a:r>
            <a:r>
              <a:rPr lang="en-US" sz="5400" b="1" dirty="0" err="1" smtClean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To¸n</a:t>
            </a:r>
            <a:r>
              <a:rPr lang="en-US" sz="5400" b="1" dirty="0" smtClean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 </a:t>
            </a:r>
            <a:r>
              <a:rPr lang="en-US" sz="5400" b="1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- </a:t>
            </a:r>
            <a:r>
              <a:rPr lang="en-US" sz="5400" b="1" dirty="0" err="1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líp</a:t>
            </a:r>
            <a:r>
              <a:rPr lang="en-US" sz="5400" b="1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Aristote" pitchFamily="34" charset="0"/>
              </a:rPr>
              <a:t> 1A1</a:t>
            </a:r>
            <a:r>
              <a:rPr lang="en-US" sz="4800" dirty="0">
                <a:ln>
                  <a:solidFill>
                    <a:srgbClr val="0033CC"/>
                  </a:solidFill>
                </a:ln>
                <a:solidFill>
                  <a:srgbClr val="CC0099"/>
                </a:solidFill>
                <a:latin typeface=".Vn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79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D9D967-524B-4C5B-B640-43FFD1FE2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E196E-2E5D-4A05-9497-C7E75F3AC070}"/>
              </a:ext>
            </a:extLst>
          </p:cNvPr>
          <p:cNvSpPr txBox="1"/>
          <p:nvPr/>
        </p:nvSpPr>
        <p:spPr>
          <a:xfrm>
            <a:off x="3491880" y="55552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1BF914-B241-40F7-8B31-63CD30DC8C0B}"/>
              </a:ext>
            </a:extLst>
          </p:cNvPr>
          <p:cNvSpPr/>
          <p:nvPr/>
        </p:nvSpPr>
        <p:spPr>
          <a:xfrm>
            <a:off x="2483768" y="2787774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DẤU =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419622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  <p:pic>
        <p:nvPicPr>
          <p:cNvPr id="2" name="Xuân Nghi – Nắng Sớ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6D1A09B7-E020-4BF3-B108-FF9A256F9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45159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D9D967-524B-4C5B-B640-43FFD1FE2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521417" y="713770"/>
            <a:ext cx="7344816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hlinkClick r:id="rId5" action="ppaction://hlinkfile"/>
            <a:extLst>
              <a:ext uri="{FF2B5EF4-FFF2-40B4-BE49-F238E27FC236}">
                <a16:creationId xmlns:a16="http://schemas.microsoft.com/office/drawing/2014/main" xmlns="" id="{D01BF914-B241-40F7-8B31-63CD30DC8C0B}"/>
              </a:ext>
            </a:extLst>
          </p:cNvPr>
          <p:cNvSpPr/>
          <p:nvPr/>
        </p:nvSpPr>
        <p:spPr>
          <a:xfrm>
            <a:off x="2310125" y="10077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BÍ ẨN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520033" y="699542"/>
            <a:ext cx="3672408" cy="2155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smtClean="0"/>
              <a:t>1</a:t>
            </a:r>
            <a:endParaRPr lang="vi-VN" sz="11500" dirty="0"/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192441" y="699542"/>
            <a:ext cx="3672408" cy="2155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smtClean="0"/>
              <a:t>2</a:t>
            </a:r>
            <a:endParaRPr lang="vi-VN" sz="11500"/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89201" y="2864248"/>
            <a:ext cx="3672408" cy="2155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smtClean="0"/>
              <a:t>3</a:t>
            </a:r>
            <a:endParaRPr lang="vi-VN" sz="11500"/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193825" y="2874010"/>
            <a:ext cx="3672408" cy="2155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smtClean="0"/>
              <a:t>4</a:t>
            </a:r>
            <a:endParaRPr lang="vi-VN" sz="11500"/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8244408" y="451596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5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-20538"/>
            <a:ext cx="9180512" cy="51237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smtClean="0">
                <a:latin typeface="Times New Roman" pitchFamily="18" charset="0"/>
                <a:cs typeface="Times New Roman" pitchFamily="18" charset="0"/>
              </a:rPr>
              <a:t>Con đã học những dấu so sánh nào?</a:t>
            </a:r>
            <a:endParaRPr lang="vi-VN" sz="8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 flipH="1">
            <a:off x="8242550" y="4680123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05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Hãy nói cách so sánh 2 nhóm con vật này?</a:t>
            </a:r>
          </a:p>
          <a:p>
            <a:pPr algn="ctr"/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5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" y="1923678"/>
            <a:ext cx="9144000" cy="26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8242550" y="4680123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77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6" y="0"/>
            <a:ext cx="9136643" cy="5143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Times New Roman" pitchFamily="18" charset="0"/>
                <a:cs typeface="Times New Roman" pitchFamily="18" charset="0"/>
              </a:rPr>
              <a:t>Với hai số 4 và 5 con có thể dùng dấu gì để so sánh?</a:t>
            </a:r>
            <a:endParaRPr lang="vi-VN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 flipH="1">
            <a:off x="8242550" y="4680123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2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Hãy đọc cách điền dấu vào dãy số sau:</a:t>
            </a:r>
          </a:p>
          <a:p>
            <a:pPr algn="ctr"/>
            <a:endParaRPr lang="en-US" sz="4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smtClean="0">
                <a:latin typeface="Times New Roman" pitchFamily="18" charset="0"/>
                <a:cs typeface="Times New Roman" pitchFamily="18" charset="0"/>
              </a:rPr>
              <a:t>2…5…3</a:t>
            </a:r>
          </a:p>
          <a:p>
            <a:pPr algn="ctr"/>
            <a:endParaRPr lang="en-US" sz="4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 flipH="1">
            <a:off x="8242550" y="4680123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81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182061" y="3221186"/>
            <a:ext cx="1572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924667"/>
            <a:ext cx="7344816" cy="179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FA1382-9C04-46F9-AE0F-7B694C4EF350}"/>
              </a:ext>
            </a:extLst>
          </p:cNvPr>
          <p:cNvSpPr txBox="1"/>
          <p:nvPr/>
        </p:nvSpPr>
        <p:spPr>
          <a:xfrm>
            <a:off x="4404638" y="322762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3813ED-20AA-44AF-BCF4-B650B297E563}"/>
              </a:ext>
            </a:extLst>
          </p:cNvPr>
          <p:cNvSpPr txBox="1"/>
          <p:nvPr/>
        </p:nvSpPr>
        <p:spPr>
          <a:xfrm>
            <a:off x="3044428" y="328685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241</Words>
  <Application>Microsoft Office PowerPoint</Application>
  <PresentationFormat>On-screen Show (16:9)</PresentationFormat>
  <Paragraphs>82</Paragraphs>
  <Slides>17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Custom Design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Techsi.vn</cp:lastModifiedBy>
  <cp:revision>186</cp:revision>
  <dcterms:created xsi:type="dcterms:W3CDTF">2014-04-01T16:27:38Z</dcterms:created>
  <dcterms:modified xsi:type="dcterms:W3CDTF">2020-10-06T08:28:02Z</dcterms:modified>
</cp:coreProperties>
</file>